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58" r:id="rId5"/>
    <p:sldId id="261" r:id="rId6"/>
    <p:sldId id="262" r:id="rId7"/>
    <p:sldId id="265" r:id="rId8"/>
    <p:sldId id="267" r:id="rId9"/>
    <p:sldId id="268" r:id="rId10"/>
    <p:sldId id="269"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a" initials="A" lastIdx="1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85" d="100"/>
          <a:sy n="85" d="100"/>
        </p:scale>
        <p:origin x="-7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2-03T12:35:22.802" idx="2">
    <p:pos x="50" y="785"/>
    <p:text>It's about protocols to overcome the influence of these adversaries.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12-03T12:53:50.627" idx="4">
    <p:pos x="4860" y="1138"/>
    <p:text>It turns out that knowledge of the encryption key is not necessary for decoding the message. This simple observation made a big impact on cryptography and led to a natural division between symmetric and asymmetric cipher systems.</p:text>
  </p:cm>
  <p:cm authorId="0" dt="2012-12-03T13:05:28.482" idx="6">
    <p:pos x="4382" y="2069"/>
    <p:text>Asymmetric cryptography relies on the existence of a computational primitive called trapdoor functions. A trapdoor function takes a domain to a range in such a way that it is easy to go from the domain to range and it is hard to go from the range to the domain given a special string called the trapdoor.</p:text>
  </p:cm>
  <p:cm authorId="0" dt="2012-12-03T13:07:59.446" idx="7">
    <p:pos x="4727" y="2076"/>
    <p:text>The public key is used to go from the domain to the range and the private key is used to go from the range to the domain. Only one person has the private key. Also, the private and public keys are usually related by some function f such that "public key" = f("private key"). We make f one way so that it's very difficult to find the private key given the public key.</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12-03T12:34:31.712" idx="1">
    <p:pos x="10" y="10"/>
    <p:text>This was before the advent of computers. This method of encryption requires that the sender trust the recipient, because the sender must give the recipient the encryption key. In the example that same key is used by the sender and reciever. The idea that one could send a secure message to a distrusted party seemed impossible until more modern times. 
</p:text>
  </p:cm>
  <p:cm authorId="0" dt="2012-12-03T12:37:28.364" idx="3">
    <p:pos x="4815" y="2484"/>
    <p:text>The only assurance that this message remains private is that only the sender and recipient have access to the key. Knowledge of the key is the only thing that identifies the recipient, but if an adversary gets ahold of the key, he can pass off as the recipient.</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12-03T17:45:48.690" idx="10">
    <p:pos x="703" y="3241"/>
    <p:text>Used a variation of the substitution cipher to write secret letters detailing her plans to escape from imprisonment and to assassinate Queen Elizabeth of England so she could claim the English throne. </p:text>
  </p:cm>
  <p:cm authorId="0" dt="2012-12-03T17:55:57.480" idx="11">
    <p:pos x="4752" y="2088"/>
    <p:text>The German armed forces in the Second World War used a device called an Enigma machine to encrypt much of their military traffic. A basic Enigma machine had over 10^(20) possible keys (more than some modern algorithms). This made them think it was unbreakable, but the Allied Forces were able to break Enigma at various times during the war.</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232BF-303E-487D-B0EB-34E0F67431EA}"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BD95D-1FFC-49ED-88B9-445E4B943E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232BF-303E-487D-B0EB-34E0F67431EA}"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BD95D-1FFC-49ED-88B9-445E4B943E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232BF-303E-487D-B0EB-34E0F67431EA}"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BD95D-1FFC-49ED-88B9-445E4B943E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232BF-303E-487D-B0EB-34E0F67431EA}"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BD95D-1FFC-49ED-88B9-445E4B943E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232BF-303E-487D-B0EB-34E0F67431EA}"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BD95D-1FFC-49ED-88B9-445E4B943E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232BF-303E-487D-B0EB-34E0F67431EA}"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BD95D-1FFC-49ED-88B9-445E4B943E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3232BF-303E-487D-B0EB-34E0F67431EA}" type="datetimeFigureOut">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CBD95D-1FFC-49ED-88B9-445E4B943E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232BF-303E-487D-B0EB-34E0F67431EA}" type="datetimeFigureOut">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CBD95D-1FFC-49ED-88B9-445E4B943E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232BF-303E-487D-B0EB-34E0F67431EA}" type="datetimeFigureOut">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CBD95D-1FFC-49ED-88B9-445E4B943E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232BF-303E-487D-B0EB-34E0F67431EA}"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BD95D-1FFC-49ED-88B9-445E4B943E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232BF-303E-487D-B0EB-34E0F67431EA}"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BD95D-1FFC-49ED-88B9-445E4B943E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232BF-303E-487D-B0EB-34E0F67431EA}" type="datetimeFigureOut">
              <a:rPr lang="en-US" smtClean="0"/>
              <a:pPr/>
              <a:t>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BD95D-1FFC-49ED-88B9-445E4B943E1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2" Type="http://schemas.openxmlformats.org/officeDocument/2006/relationships/hyperlink" Target="http://youtu.be/3QnD2c4Xov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828800"/>
            <a:ext cx="9829800" cy="830997"/>
          </a:xfrm>
          <a:prstGeom prst="rect">
            <a:avLst/>
          </a:prstGeom>
          <a:noFill/>
        </p:spPr>
        <p:txBody>
          <a:bodyPr wrap="square" lIns="91440" tIns="45720" rIns="91440" bIns="45720">
            <a:spAutoFit/>
          </a:bodyPr>
          <a:lstStyle/>
          <a:p>
            <a:pPr algn="ct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Wingdings" pitchFamily="2" charset="2"/>
              </a:rPr>
              <a:t>Cryptography</a:t>
            </a:r>
            <a:endParaRPr lang="en-US" sz="4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Wingdings" pitchFamily="2" charset="2"/>
            </a:endParaRPr>
          </a:p>
        </p:txBody>
      </p:sp>
      <p:sp>
        <p:nvSpPr>
          <p:cNvPr id="6" name="Rectangle 5"/>
          <p:cNvSpPr/>
          <p:nvPr/>
        </p:nvSpPr>
        <p:spPr>
          <a:xfrm>
            <a:off x="2970443" y="2967335"/>
            <a:ext cx="3203121"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DilleniaUPC" pitchFamily="18" charset="-34"/>
                <a:cs typeface="DilleniaUPC" pitchFamily="18" charset="-34"/>
              </a:rPr>
              <a:t>(Cryptography)</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DilleniaUPC" pitchFamily="18" charset="-34"/>
              <a:cs typeface="DilleniaUPC" pitchFamily="18"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914400"/>
            <a:ext cx="4705350" cy="3333750"/>
          </a:xfrm>
          <a:prstGeom prst="rect">
            <a:avLst/>
          </a:prstGeom>
          <a:noFill/>
          <a:ln w="9525">
            <a:noFill/>
            <a:miter lim="800000"/>
            <a:headEnd/>
            <a:tailEnd/>
          </a:ln>
        </p:spPr>
      </p:pic>
      <p:sp>
        <p:nvSpPr>
          <p:cNvPr id="3" name="TextBox 2"/>
          <p:cNvSpPr txBox="1"/>
          <p:nvPr/>
        </p:nvSpPr>
        <p:spPr>
          <a:xfrm>
            <a:off x="381000" y="228600"/>
            <a:ext cx="8458200" cy="584775"/>
          </a:xfrm>
          <a:prstGeom prst="rect">
            <a:avLst/>
          </a:prstGeom>
          <a:noFill/>
        </p:spPr>
        <p:txBody>
          <a:bodyPr wrap="square" rtlCol="0">
            <a:spAutoFit/>
          </a:bodyPr>
          <a:lstStyle/>
          <a:p>
            <a:r>
              <a:rPr lang="en-US" sz="3200" dirty="0" smtClean="0">
                <a:latin typeface="Aparajita" pitchFamily="34" charset="0"/>
                <a:cs typeface="Aparajita" pitchFamily="34" charset="0"/>
              </a:rPr>
              <a:t>asymmetric cipher systems and more modular arithmetic</a:t>
            </a:r>
            <a:endParaRPr lang="en-US" sz="3200" dirty="0">
              <a:latin typeface="Aparajita" pitchFamily="34" charset="0"/>
              <a:cs typeface="Aparajita"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4343400" y="4724400"/>
            <a:ext cx="406717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533400"/>
            <a:ext cx="3724897" cy="2790825"/>
          </a:xfrm>
          <a:prstGeom prst="rect">
            <a:avLst/>
          </a:prstGeom>
          <a:noFill/>
          <a:ln w="9525">
            <a:noFill/>
            <a:miter lim="800000"/>
            <a:headEnd/>
            <a:tailEnd/>
          </a:ln>
        </p:spPr>
      </p:pic>
      <p:sp>
        <p:nvSpPr>
          <p:cNvPr id="3" name="Rectangle 2"/>
          <p:cNvSpPr/>
          <p:nvPr/>
        </p:nvSpPr>
        <p:spPr>
          <a:xfrm>
            <a:off x="2057400" y="6248400"/>
            <a:ext cx="6248400" cy="369332"/>
          </a:xfrm>
          <a:prstGeom prst="rect">
            <a:avLst/>
          </a:prstGeom>
        </p:spPr>
        <p:txBody>
          <a:bodyPr wrap="square">
            <a:spAutoFit/>
          </a:bodyPr>
          <a:lstStyle/>
          <a:p>
            <a:r>
              <a:rPr lang="en-US" dirty="0" smtClean="0">
                <a:latin typeface="Aparajita" pitchFamily="34" charset="0"/>
                <a:cs typeface="Aparajita" pitchFamily="34" charset="0"/>
              </a:rPr>
              <a:t>the primitive root of 17 is a number that has no factors in common (3)</a:t>
            </a:r>
            <a:endParaRPr lang="en-US" dirty="0">
              <a:latin typeface="Aparajita" pitchFamily="34" charset="0"/>
              <a:cs typeface="Aparajita"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429000" y="685800"/>
            <a:ext cx="5457825" cy="24288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590800" y="4114800"/>
            <a:ext cx="4029075"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71600" y="1676400"/>
            <a:ext cx="6559826"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longstreet.typepad.com/thesciencebookstore/images/2008/04/13/cryptodiskscholarotularum.jpg"/>
          <p:cNvPicPr>
            <a:picLocks noChangeAspect="1" noChangeArrowheads="1"/>
          </p:cNvPicPr>
          <p:nvPr/>
        </p:nvPicPr>
        <p:blipFill>
          <a:blip r:embed="rId2" cstate="print"/>
          <a:srcRect/>
          <a:stretch>
            <a:fillRect/>
          </a:stretch>
        </p:blipFill>
        <p:spPr bwMode="auto">
          <a:xfrm>
            <a:off x="5410200" y="3276600"/>
            <a:ext cx="3333750" cy="3219451"/>
          </a:xfrm>
          <a:prstGeom prst="rect">
            <a:avLst/>
          </a:prstGeom>
          <a:noFill/>
        </p:spPr>
      </p:pic>
      <p:sp>
        <p:nvSpPr>
          <p:cNvPr id="3" name="TextBox 2"/>
          <p:cNvSpPr txBox="1"/>
          <p:nvPr/>
        </p:nvSpPr>
        <p:spPr>
          <a:xfrm>
            <a:off x="228600" y="228600"/>
            <a:ext cx="8763000" cy="6771084"/>
          </a:xfrm>
          <a:prstGeom prst="rect">
            <a:avLst/>
          </a:prstGeom>
          <a:noFill/>
        </p:spPr>
        <p:txBody>
          <a:bodyPr wrap="square" rtlCol="0">
            <a:spAutoFit/>
          </a:bodyPr>
          <a:lstStyle/>
          <a:p>
            <a:r>
              <a:rPr lang="en-US" sz="5400" dirty="0" smtClean="0">
                <a:latin typeface="Aparajita" pitchFamily="34" charset="0"/>
                <a:cs typeface="Aparajita" pitchFamily="34" charset="0"/>
              </a:rPr>
              <a:t>the basics</a:t>
            </a:r>
            <a:endParaRPr lang="en-US" sz="3200" dirty="0" smtClean="0">
              <a:latin typeface="Aparajita" pitchFamily="34" charset="0"/>
              <a:cs typeface="Aparajita" pitchFamily="34" charset="0"/>
            </a:endParaRPr>
          </a:p>
          <a:p>
            <a:endParaRPr lang="en-US" sz="2400" dirty="0" smtClean="0">
              <a:latin typeface="Aparajita" pitchFamily="34" charset="0"/>
              <a:cs typeface="Aparajita" pitchFamily="34" charset="0"/>
            </a:endParaRPr>
          </a:p>
          <a:p>
            <a:pPr>
              <a:buFont typeface="Arial" pitchFamily="34" charset="0"/>
              <a:buChar char="•"/>
            </a:pPr>
            <a:r>
              <a:rPr lang="en-US" sz="3200" dirty="0">
                <a:latin typeface="Aparajita" pitchFamily="34" charset="0"/>
                <a:cs typeface="Aparajita" pitchFamily="34" charset="0"/>
              </a:rPr>
              <a:t> </a:t>
            </a:r>
            <a:r>
              <a:rPr lang="en-US" sz="3200" dirty="0" smtClean="0">
                <a:latin typeface="Aparajita" pitchFamily="34" charset="0"/>
                <a:cs typeface="Aparajita" pitchFamily="34" charset="0"/>
              </a:rPr>
              <a:t>cryptography deals with techniques for secure communication in the presence of third parties (adversaries).</a:t>
            </a:r>
          </a:p>
          <a:p>
            <a:endParaRPr lang="en-US" sz="3200" dirty="0" smtClean="0">
              <a:latin typeface="Aparajita" pitchFamily="34" charset="0"/>
              <a:cs typeface="Aparajita" pitchFamily="34" charset="0"/>
            </a:endParaRPr>
          </a:p>
          <a:p>
            <a:pPr>
              <a:buFont typeface="Arial" pitchFamily="34" charset="0"/>
              <a:buChar char="•"/>
            </a:pPr>
            <a:r>
              <a:rPr lang="en-US" sz="3200" dirty="0" smtClean="0">
                <a:latin typeface="Aparajita" pitchFamily="34" charset="0"/>
                <a:cs typeface="Aparajita" pitchFamily="34" charset="0"/>
              </a:rPr>
              <a:t> modern cryptography uses </a:t>
            </a:r>
          </a:p>
          <a:p>
            <a:r>
              <a:rPr lang="en-US" sz="3200" dirty="0" smtClean="0">
                <a:latin typeface="Aparajita" pitchFamily="34" charset="0"/>
                <a:cs typeface="Aparajita" pitchFamily="34" charset="0"/>
              </a:rPr>
              <a:t>mathematics, computer science,</a:t>
            </a:r>
          </a:p>
          <a:p>
            <a:r>
              <a:rPr lang="en-US" sz="3200" dirty="0" smtClean="0">
                <a:latin typeface="Aparajita" pitchFamily="34" charset="0"/>
                <a:cs typeface="Aparajita" pitchFamily="34" charset="0"/>
              </a:rPr>
              <a:t>and electrical engineering</a:t>
            </a:r>
          </a:p>
          <a:p>
            <a:endParaRPr lang="en-US" sz="3200" dirty="0">
              <a:latin typeface="Aparajita" pitchFamily="34" charset="0"/>
              <a:cs typeface="Aparajita" pitchFamily="34" charset="0"/>
            </a:endParaRPr>
          </a:p>
          <a:p>
            <a:pPr>
              <a:buFont typeface="Arial" pitchFamily="34" charset="0"/>
              <a:buChar char="•"/>
            </a:pPr>
            <a:r>
              <a:rPr lang="en-US" sz="3200" dirty="0" smtClean="0">
                <a:latin typeface="Aparajita" pitchFamily="34" charset="0"/>
                <a:cs typeface="Aparajita" pitchFamily="34" charset="0"/>
              </a:rPr>
              <a:t> the word “cryptography” originates</a:t>
            </a:r>
          </a:p>
          <a:p>
            <a:r>
              <a:rPr lang="en-US" sz="3200" dirty="0" smtClean="0">
                <a:latin typeface="Aparajita" pitchFamily="34" charset="0"/>
                <a:cs typeface="Aparajita" pitchFamily="34" charset="0"/>
              </a:rPr>
              <a:t>from two Greek words: </a:t>
            </a:r>
          </a:p>
          <a:p>
            <a:r>
              <a:rPr lang="en-US" sz="3200" dirty="0" smtClean="0">
                <a:latin typeface="Aparajita" pitchFamily="34" charset="0"/>
                <a:cs typeface="Aparajita" pitchFamily="34" charset="0"/>
              </a:rPr>
              <a:t>“hidden/secret” and “writing”</a:t>
            </a:r>
          </a:p>
          <a:p>
            <a:pPr>
              <a:buFont typeface="Arial" pitchFamily="34" charset="0"/>
              <a:buChar char="•"/>
            </a:pPr>
            <a:endParaRPr lang="en-US" dirty="0">
              <a:latin typeface="Aparajita" pitchFamily="34" charset="0"/>
              <a:cs typeface="Aparajita" pitchFamily="34" charset="0"/>
            </a:endParaRPr>
          </a:p>
          <a:p>
            <a:pPr>
              <a:buFont typeface="Arial" pitchFamily="34" charset="0"/>
              <a:buChar char="•"/>
            </a:pPr>
            <a:endParaRPr lang="en-US"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09800"/>
            <a:ext cx="9144000" cy="441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0" name="Picture 2" descr="Serpent-linearfunction.svg"/>
          <p:cNvPicPr>
            <a:picLocks noChangeAspect="1" noChangeArrowheads="1"/>
          </p:cNvPicPr>
          <p:nvPr/>
        </p:nvPicPr>
        <p:blipFill>
          <a:blip r:embed="rId2" cstate="print"/>
          <a:srcRect/>
          <a:stretch>
            <a:fillRect/>
          </a:stretch>
        </p:blipFill>
        <p:spPr bwMode="auto">
          <a:xfrm>
            <a:off x="457200" y="2362200"/>
            <a:ext cx="1837990" cy="3657600"/>
          </a:xfrm>
          <a:prstGeom prst="rect">
            <a:avLst/>
          </a:prstGeom>
          <a:solidFill>
            <a:schemeClr val="tx1"/>
          </a:solidFill>
        </p:spPr>
      </p:pic>
      <p:sp>
        <p:nvSpPr>
          <p:cNvPr id="5" name="TextBox 4"/>
          <p:cNvSpPr txBox="1"/>
          <p:nvPr/>
        </p:nvSpPr>
        <p:spPr>
          <a:xfrm>
            <a:off x="838200" y="6019800"/>
            <a:ext cx="2209800" cy="646331"/>
          </a:xfrm>
          <a:prstGeom prst="rect">
            <a:avLst/>
          </a:prstGeom>
          <a:noFill/>
        </p:spPr>
        <p:txBody>
          <a:bodyPr wrap="square" rtlCol="0">
            <a:spAutoFit/>
          </a:bodyPr>
          <a:lstStyle/>
          <a:p>
            <a:r>
              <a:rPr lang="en-US" sz="3600" dirty="0" smtClean="0">
                <a:solidFill>
                  <a:schemeClr val="bg1"/>
                </a:solidFill>
                <a:latin typeface="Aparajita" pitchFamily="34" charset="0"/>
                <a:cs typeface="Aparajita" pitchFamily="34" charset="0"/>
              </a:rPr>
              <a:t>serpent</a:t>
            </a:r>
            <a:endParaRPr lang="en-US" sz="3600" dirty="0">
              <a:solidFill>
                <a:schemeClr val="bg1"/>
              </a:solidFill>
              <a:latin typeface="Aparajita" pitchFamily="34" charset="0"/>
              <a:cs typeface="Aparajita" pitchFamily="34" charset="0"/>
            </a:endParaRPr>
          </a:p>
        </p:txBody>
      </p:sp>
      <p:pic>
        <p:nvPicPr>
          <p:cNvPr id="53252" name="Picture 4" descr="http://www.cs.cornell.edu/courses/cs5430/2011sp/TL04.trapdoor.png"/>
          <p:cNvPicPr>
            <a:picLocks noChangeAspect="1" noChangeArrowheads="1"/>
          </p:cNvPicPr>
          <p:nvPr/>
        </p:nvPicPr>
        <p:blipFill>
          <a:blip r:embed="rId3" cstate="print"/>
          <a:srcRect/>
          <a:stretch>
            <a:fillRect/>
          </a:stretch>
        </p:blipFill>
        <p:spPr bwMode="auto">
          <a:xfrm>
            <a:off x="4343400" y="3505200"/>
            <a:ext cx="3893416" cy="2733675"/>
          </a:xfrm>
          <a:prstGeom prst="rect">
            <a:avLst/>
          </a:prstGeom>
          <a:noFill/>
        </p:spPr>
      </p:pic>
      <p:sp>
        <p:nvSpPr>
          <p:cNvPr id="2" name="TextBox 1"/>
          <p:cNvSpPr txBox="1"/>
          <p:nvPr/>
        </p:nvSpPr>
        <p:spPr>
          <a:xfrm>
            <a:off x="457200" y="381000"/>
            <a:ext cx="8153400" cy="3385542"/>
          </a:xfrm>
          <a:prstGeom prst="rect">
            <a:avLst/>
          </a:prstGeom>
          <a:noFill/>
        </p:spPr>
        <p:txBody>
          <a:bodyPr wrap="square" rtlCol="0">
            <a:spAutoFit/>
          </a:bodyPr>
          <a:lstStyle/>
          <a:p>
            <a:r>
              <a:rPr lang="en-US" sz="5400" dirty="0" smtClean="0">
                <a:latin typeface="Aparajita" pitchFamily="34" charset="0"/>
                <a:cs typeface="Aparajita" pitchFamily="34" charset="0"/>
              </a:rPr>
              <a:t>cipher systems</a:t>
            </a:r>
          </a:p>
          <a:p>
            <a:endParaRPr lang="en-US" sz="3200" dirty="0">
              <a:latin typeface="Aparajita" pitchFamily="34" charset="0"/>
              <a:cs typeface="Aparajita" pitchFamily="34" charset="0"/>
            </a:endParaRPr>
          </a:p>
          <a:p>
            <a:pPr>
              <a:buFont typeface="Arial" pitchFamily="34" charset="0"/>
              <a:buChar char="•"/>
            </a:pPr>
            <a:r>
              <a:rPr lang="en-US" sz="3200" dirty="0" smtClean="0">
                <a:latin typeface="Aparajita" pitchFamily="34" charset="0"/>
                <a:cs typeface="Aparajita" pitchFamily="34" charset="0"/>
              </a:rPr>
              <a:t> a cipher is the algorithm that transforms information</a:t>
            </a:r>
          </a:p>
          <a:p>
            <a:endParaRPr lang="en-US" sz="3200" dirty="0" smtClean="0">
              <a:latin typeface="Aparajita" pitchFamily="34" charset="0"/>
              <a:cs typeface="Aparajita" pitchFamily="34" charset="0"/>
            </a:endParaRPr>
          </a:p>
          <a:p>
            <a:pPr algn="ctr"/>
            <a:r>
              <a:rPr lang="en-US" sz="3200" b="1" dirty="0">
                <a:solidFill>
                  <a:schemeClr val="bg1"/>
                </a:solidFill>
                <a:latin typeface="Aparajita" pitchFamily="34" charset="0"/>
                <a:cs typeface="Aparajita" pitchFamily="34" charset="0"/>
              </a:rPr>
              <a:t>s</a:t>
            </a:r>
            <a:r>
              <a:rPr lang="en-US" sz="3200" b="1" dirty="0" smtClean="0">
                <a:solidFill>
                  <a:schemeClr val="bg1"/>
                </a:solidFill>
                <a:latin typeface="Aparajita" pitchFamily="34" charset="0"/>
                <a:cs typeface="Aparajita" pitchFamily="34" charset="0"/>
              </a:rPr>
              <a:t>ymmetric vs. asymmetric</a:t>
            </a:r>
          </a:p>
          <a:p>
            <a:endParaRPr lang="en-US"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370975"/>
          </a:xfrm>
          <a:prstGeom prst="rect">
            <a:avLst/>
          </a:prstGeom>
          <a:noFill/>
        </p:spPr>
        <p:txBody>
          <a:bodyPr wrap="square" rtlCol="0">
            <a:spAutoFit/>
          </a:bodyPr>
          <a:lstStyle/>
          <a:p>
            <a:r>
              <a:rPr lang="en-US" sz="5400" dirty="0" smtClean="0">
                <a:latin typeface="Aparajita" pitchFamily="34" charset="0"/>
                <a:cs typeface="Aparajita" pitchFamily="34" charset="0"/>
              </a:rPr>
              <a:t>the olden days</a:t>
            </a:r>
          </a:p>
          <a:p>
            <a:endParaRPr lang="en-US" sz="3200" dirty="0" smtClean="0">
              <a:latin typeface="Aparajita" pitchFamily="34" charset="0"/>
              <a:cs typeface="Aparajita" pitchFamily="34" charset="0"/>
            </a:endParaRPr>
          </a:p>
          <a:p>
            <a:pPr>
              <a:buFont typeface="Arial" pitchFamily="34" charset="0"/>
              <a:buChar char="•"/>
            </a:pPr>
            <a:r>
              <a:rPr lang="en-US" sz="3200" dirty="0">
                <a:latin typeface="Aparajita" pitchFamily="34" charset="0"/>
                <a:cs typeface="Aparajita" pitchFamily="34" charset="0"/>
              </a:rPr>
              <a:t> </a:t>
            </a:r>
            <a:r>
              <a:rPr lang="en-US" sz="3200" dirty="0" smtClean="0">
                <a:latin typeface="Aparajita" pitchFamily="34" charset="0"/>
                <a:cs typeface="Aparajita" pitchFamily="34" charset="0"/>
              </a:rPr>
              <a:t>cryptography was basically encryption</a:t>
            </a:r>
          </a:p>
          <a:p>
            <a:r>
              <a:rPr lang="en-US" sz="3200" dirty="0" smtClean="0">
                <a:latin typeface="Aparajita" pitchFamily="34" charset="0"/>
                <a:cs typeface="Aparajita" pitchFamily="34" charset="0"/>
              </a:rPr>
              <a:t>information -&gt; nonsense -&gt; information</a:t>
            </a:r>
          </a:p>
          <a:p>
            <a:endParaRPr lang="en-US" sz="3200" dirty="0">
              <a:latin typeface="Aparajita" pitchFamily="34" charset="0"/>
              <a:cs typeface="Aparajita" pitchFamily="34" charset="0"/>
            </a:endParaRPr>
          </a:p>
          <a:p>
            <a:pPr>
              <a:buFont typeface="Arial" pitchFamily="34" charset="0"/>
              <a:buChar char="•"/>
            </a:pPr>
            <a:r>
              <a:rPr lang="en-US" sz="3200" dirty="0" smtClean="0">
                <a:latin typeface="Aparajita" pitchFamily="34" charset="0"/>
                <a:cs typeface="Aparajita" pitchFamily="34" charset="0"/>
              </a:rPr>
              <a:t> whoever wrote the message provided the recipient with the decoding key</a:t>
            </a:r>
          </a:p>
          <a:p>
            <a:endParaRPr lang="en-US" sz="5400" dirty="0" smtClean="0">
              <a:latin typeface="Aparajita" pitchFamily="34" charset="0"/>
              <a:cs typeface="Aparajita" pitchFamily="34" charset="0"/>
            </a:endParaRPr>
          </a:p>
          <a:p>
            <a:endParaRPr lang="en-US" sz="5400" dirty="0" smtClean="0">
              <a:latin typeface="Aparajita" pitchFamily="34" charset="0"/>
              <a:cs typeface="Aparajita" pitchFamily="34" charset="0"/>
            </a:endParaRPr>
          </a:p>
          <a:p>
            <a:endParaRPr lang="en-US" sz="5400" dirty="0">
              <a:latin typeface="Aparajita" pitchFamily="34" charset="0"/>
              <a:cs typeface="Aparajita" pitchFamily="34" charset="0"/>
            </a:endParaRPr>
          </a:p>
        </p:txBody>
      </p:sp>
      <p:pic>
        <p:nvPicPr>
          <p:cNvPr id="52226" name="Picture 2" descr="http://ecee.colorado.edu/~mathys/ecen1200/hwcl11/crypto12.png"/>
          <p:cNvPicPr>
            <a:picLocks noChangeAspect="1" noChangeArrowheads="1"/>
          </p:cNvPicPr>
          <p:nvPr/>
        </p:nvPicPr>
        <p:blipFill>
          <a:blip r:embed="rId2" cstate="print"/>
          <a:srcRect l="14590" t="15422" r="11672" b="34699"/>
          <a:stretch>
            <a:fillRect/>
          </a:stretch>
        </p:blipFill>
        <p:spPr bwMode="auto">
          <a:xfrm>
            <a:off x="838200" y="4267200"/>
            <a:ext cx="7443006" cy="190510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762000" y="1295400"/>
            <a:ext cx="7696200" cy="5188078"/>
          </a:xfrm>
          <a:prstGeom prst="rect">
            <a:avLst/>
          </a:prstGeom>
          <a:noFill/>
          <a:ln w="9525">
            <a:noFill/>
            <a:miter lim="800000"/>
            <a:headEnd/>
            <a:tailEnd/>
          </a:ln>
          <a:effectLst/>
        </p:spPr>
      </p:pic>
      <p:sp>
        <p:nvSpPr>
          <p:cNvPr id="3" name="TextBox 2"/>
          <p:cNvSpPr txBox="1"/>
          <p:nvPr/>
        </p:nvSpPr>
        <p:spPr>
          <a:xfrm>
            <a:off x="1524000" y="228600"/>
            <a:ext cx="5791200" cy="1077218"/>
          </a:xfrm>
          <a:prstGeom prst="rect">
            <a:avLst/>
          </a:prstGeom>
          <a:noFill/>
        </p:spPr>
        <p:txBody>
          <a:bodyPr wrap="square" rtlCol="0">
            <a:spAutoFit/>
          </a:bodyPr>
          <a:lstStyle/>
          <a:p>
            <a:r>
              <a:rPr lang="en-US" sz="3200" dirty="0">
                <a:latin typeface="Aparajita" pitchFamily="34" charset="0"/>
                <a:cs typeface="Aparajita" pitchFamily="34" charset="0"/>
              </a:rPr>
              <a:t>e</a:t>
            </a:r>
            <a:r>
              <a:rPr lang="en-US" sz="3200" dirty="0" smtClean="0">
                <a:latin typeface="Aparajita" pitchFamily="34" charset="0"/>
                <a:cs typeface="Aparajita" pitchFamily="34" charset="0"/>
              </a:rPr>
              <a:t>xhaustive key search on a Caesar Cipher</a:t>
            </a:r>
          </a:p>
          <a:p>
            <a:pPr algn="ctr"/>
            <a:r>
              <a:rPr lang="en-US" sz="3200" dirty="0">
                <a:latin typeface="Aparajita" pitchFamily="34" charset="0"/>
                <a:cs typeface="Aparajita" pitchFamily="34" charset="0"/>
              </a:rPr>
              <a:t>c</a:t>
            </a:r>
            <a:r>
              <a:rPr lang="en-US" sz="3200" dirty="0" smtClean="0">
                <a:latin typeface="Aparajita" pitchFamily="34" charset="0"/>
                <a:cs typeface="Aparajita" pitchFamily="34" charset="0"/>
              </a:rPr>
              <a:t>ode = XMZVH</a:t>
            </a:r>
            <a:endParaRPr lang="en-US"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1785104"/>
          </a:xfrm>
          <a:prstGeom prst="rect">
            <a:avLst/>
          </a:prstGeom>
          <a:noFill/>
        </p:spPr>
        <p:txBody>
          <a:bodyPr wrap="square" rtlCol="0">
            <a:spAutoFit/>
          </a:bodyPr>
          <a:lstStyle/>
          <a:p>
            <a:r>
              <a:rPr lang="en-US" sz="5400" dirty="0">
                <a:latin typeface="Aparajita" pitchFamily="34" charset="0"/>
                <a:cs typeface="Aparajita" pitchFamily="34" charset="0"/>
              </a:rPr>
              <a:t>m</a:t>
            </a:r>
            <a:r>
              <a:rPr lang="en-US" sz="5400" dirty="0" smtClean="0">
                <a:latin typeface="Aparajita" pitchFamily="34" charset="0"/>
                <a:cs typeface="Aparajita" pitchFamily="34" charset="0"/>
              </a:rPr>
              <a:t>odular arithmetic</a:t>
            </a:r>
          </a:p>
          <a:p>
            <a:endParaRPr lang="en-US" sz="2400" dirty="0">
              <a:latin typeface="Aparajita" pitchFamily="34" charset="0"/>
              <a:cs typeface="Aparajita" pitchFamily="34" charset="0"/>
            </a:endParaRPr>
          </a:p>
          <a:p>
            <a:r>
              <a:rPr lang="en-US" sz="3200" dirty="0" smtClean="0">
                <a:latin typeface="Aparajita" pitchFamily="34" charset="0"/>
                <a:cs typeface="Aparajita" pitchFamily="34" charset="0"/>
              </a:rPr>
              <a:t> in a Caesar Cipher, a shift of 26 is the same as a shift of 0.</a:t>
            </a:r>
            <a:endParaRPr lang="en-US" sz="3200" dirty="0">
              <a:latin typeface="Aparajita" pitchFamily="34" charset="0"/>
              <a:cs typeface="Aparajita" pitchFamily="34" charset="0"/>
            </a:endParaRPr>
          </a:p>
        </p:txBody>
      </p:sp>
      <p:pic>
        <p:nvPicPr>
          <p:cNvPr id="56324" name="Picture 4" descr="http://www.prs.org/images/linart/mmodwhee.jpg"/>
          <p:cNvPicPr>
            <a:picLocks noChangeAspect="1" noChangeArrowheads="1"/>
          </p:cNvPicPr>
          <p:nvPr/>
        </p:nvPicPr>
        <p:blipFill>
          <a:blip r:embed="rId2" cstate="print"/>
          <a:srcRect/>
          <a:stretch>
            <a:fillRect/>
          </a:stretch>
        </p:blipFill>
        <p:spPr bwMode="auto">
          <a:xfrm>
            <a:off x="2895600" y="2362200"/>
            <a:ext cx="3251199" cy="3200400"/>
          </a:xfrm>
          <a:prstGeom prst="rect">
            <a:avLst/>
          </a:prstGeom>
          <a:noFill/>
        </p:spPr>
      </p:pic>
      <p:sp>
        <p:nvSpPr>
          <p:cNvPr id="5" name="TextBox 4"/>
          <p:cNvSpPr txBox="1"/>
          <p:nvPr/>
        </p:nvSpPr>
        <p:spPr>
          <a:xfrm>
            <a:off x="2362200" y="5867400"/>
            <a:ext cx="4343400" cy="584775"/>
          </a:xfrm>
          <a:prstGeom prst="rect">
            <a:avLst/>
          </a:prstGeom>
          <a:noFill/>
        </p:spPr>
        <p:txBody>
          <a:bodyPr wrap="square" rtlCol="0">
            <a:spAutoFit/>
          </a:bodyPr>
          <a:lstStyle/>
          <a:p>
            <a:r>
              <a:rPr lang="en-US" sz="3200" dirty="0" smtClean="0">
                <a:latin typeface="Aparajita" pitchFamily="34" charset="0"/>
                <a:cs typeface="Aparajita" pitchFamily="34" charset="0"/>
              </a:rPr>
              <a:t>for example: 37 = 11(mod 26) </a:t>
            </a:r>
            <a:endParaRPr lang="en-US"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458200" cy="2400657"/>
          </a:xfrm>
          <a:prstGeom prst="rect">
            <a:avLst/>
          </a:prstGeom>
          <a:noFill/>
        </p:spPr>
        <p:txBody>
          <a:bodyPr wrap="square" rtlCol="0">
            <a:spAutoFit/>
          </a:bodyPr>
          <a:lstStyle/>
          <a:p>
            <a:pPr algn="ctr"/>
            <a:r>
              <a:rPr lang="en-US" sz="5400" dirty="0" smtClean="0">
                <a:latin typeface="Aparajita" pitchFamily="34" charset="0"/>
                <a:cs typeface="Aparajita" pitchFamily="34" charset="0"/>
              </a:rPr>
              <a:t>we want a large number of keys</a:t>
            </a:r>
          </a:p>
          <a:p>
            <a:pPr algn="ctr"/>
            <a:r>
              <a:rPr lang="en-US" sz="3200" dirty="0" smtClean="0">
                <a:latin typeface="Aparajita" pitchFamily="34" charset="0"/>
                <a:cs typeface="Aparajita" pitchFamily="34" charset="0"/>
              </a:rPr>
              <a:t>(but having lots of keys is no guarantee of a strong system)</a:t>
            </a:r>
          </a:p>
          <a:p>
            <a:endParaRPr lang="en-US" sz="3200" dirty="0">
              <a:latin typeface="Aparajita" pitchFamily="34" charset="0"/>
              <a:cs typeface="Aparajita" pitchFamily="34" charset="0"/>
            </a:endParaRPr>
          </a:p>
          <a:p>
            <a:endParaRPr lang="en-US" sz="3200" dirty="0">
              <a:latin typeface="Aparajita" pitchFamily="34" charset="0"/>
              <a:cs typeface="Aparajita" pitchFamily="34" charset="0"/>
            </a:endParaRPr>
          </a:p>
        </p:txBody>
      </p:sp>
      <p:grpSp>
        <p:nvGrpSpPr>
          <p:cNvPr id="8" name="Group 7"/>
          <p:cNvGrpSpPr/>
          <p:nvPr/>
        </p:nvGrpSpPr>
        <p:grpSpPr>
          <a:xfrm>
            <a:off x="1828800" y="1676400"/>
            <a:ext cx="5486400" cy="2133600"/>
            <a:chOff x="1828800" y="1676400"/>
            <a:chExt cx="5486400" cy="2133600"/>
          </a:xfrm>
        </p:grpSpPr>
        <p:grpSp>
          <p:nvGrpSpPr>
            <p:cNvPr id="6" name="Group 5"/>
            <p:cNvGrpSpPr/>
            <p:nvPr/>
          </p:nvGrpSpPr>
          <p:grpSpPr>
            <a:xfrm>
              <a:off x="1828800" y="1676400"/>
              <a:ext cx="5486400" cy="2133600"/>
              <a:chOff x="1828800" y="1676400"/>
              <a:chExt cx="5486400" cy="2133600"/>
            </a:xfrm>
          </p:grpSpPr>
          <p:sp>
            <p:nvSpPr>
              <p:cNvPr id="5" name="Rectangle 4"/>
              <p:cNvSpPr/>
              <p:nvPr/>
            </p:nvSpPr>
            <p:spPr>
              <a:xfrm>
                <a:off x="6400800" y="1676400"/>
                <a:ext cx="914400"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0" name="Picture 2" descr="http://www.infosectoday.com/Articles/Intro_to_Cryptography/CryptoFig03.jpg"/>
              <p:cNvPicPr>
                <a:picLocks noChangeAspect="1" noChangeArrowheads="1"/>
              </p:cNvPicPr>
              <p:nvPr/>
            </p:nvPicPr>
            <p:blipFill>
              <a:blip r:embed="rId2" cstate="print"/>
              <a:srcRect/>
              <a:stretch>
                <a:fillRect/>
              </a:stretch>
            </p:blipFill>
            <p:spPr bwMode="auto">
              <a:xfrm>
                <a:off x="1828800" y="1676400"/>
                <a:ext cx="5008756" cy="2133600"/>
              </a:xfrm>
              <a:prstGeom prst="rect">
                <a:avLst/>
              </a:prstGeom>
              <a:solidFill>
                <a:schemeClr val="tx1"/>
              </a:solidFill>
            </p:spPr>
          </p:pic>
        </p:grpSp>
        <p:sp>
          <p:nvSpPr>
            <p:cNvPr id="7" name="Rectangle 6"/>
            <p:cNvSpPr/>
            <p:nvPr/>
          </p:nvSpPr>
          <p:spPr>
            <a:xfrm>
              <a:off x="1828800" y="1676400"/>
              <a:ext cx="533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0" y="4114800"/>
            <a:ext cx="9144000" cy="553998"/>
          </a:xfrm>
          <a:prstGeom prst="rect">
            <a:avLst/>
          </a:prstGeom>
          <a:noFill/>
        </p:spPr>
        <p:txBody>
          <a:bodyPr wrap="square" rtlCol="0">
            <a:spAutoFit/>
          </a:bodyPr>
          <a:lstStyle/>
          <a:p>
            <a:r>
              <a:rPr lang="en-US" sz="3000" dirty="0" smtClean="0">
                <a:latin typeface="Aparajita" pitchFamily="34" charset="0"/>
                <a:cs typeface="Aparajita" pitchFamily="34" charset="0"/>
              </a:rPr>
              <a:t>  number of potential keys = number of ways 26 letters can be arranged</a:t>
            </a:r>
            <a:endParaRPr lang="en-US" sz="3000" dirty="0">
              <a:latin typeface="Aparajita" pitchFamily="34" charset="0"/>
              <a:cs typeface="Aparajita" pitchFamily="34" charset="0"/>
            </a:endParaRPr>
          </a:p>
        </p:txBody>
      </p:sp>
      <p:sp>
        <p:nvSpPr>
          <p:cNvPr id="10" name="TextBox 9"/>
          <p:cNvSpPr txBox="1"/>
          <p:nvPr/>
        </p:nvSpPr>
        <p:spPr>
          <a:xfrm>
            <a:off x="1524000" y="4876800"/>
            <a:ext cx="6248400" cy="584775"/>
          </a:xfrm>
          <a:prstGeom prst="rect">
            <a:avLst/>
          </a:prstGeom>
          <a:noFill/>
        </p:spPr>
        <p:txBody>
          <a:bodyPr wrap="square" rtlCol="0">
            <a:spAutoFit/>
          </a:bodyPr>
          <a:lstStyle/>
          <a:p>
            <a:r>
              <a:rPr lang="en-US" sz="3200" dirty="0" smtClean="0">
                <a:latin typeface="Aparajita" pitchFamily="34" charset="0"/>
                <a:cs typeface="Aparajita" pitchFamily="34" charset="0"/>
              </a:rPr>
              <a:t>26! = 403,291,461,126,605,635,584,000,000</a:t>
            </a:r>
            <a:endParaRPr lang="en-US"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1/1f/Mary_Stuart_Queen.jpg/220px-Mary_Stuart_Queen.jpg"/>
          <p:cNvPicPr>
            <a:picLocks noChangeAspect="1" noChangeArrowheads="1"/>
          </p:cNvPicPr>
          <p:nvPr/>
        </p:nvPicPr>
        <p:blipFill>
          <a:blip r:embed="rId2" cstate="print"/>
          <a:srcRect/>
          <a:stretch>
            <a:fillRect/>
          </a:stretch>
        </p:blipFill>
        <p:spPr bwMode="auto">
          <a:xfrm>
            <a:off x="685800" y="304800"/>
            <a:ext cx="3124200" cy="4260273"/>
          </a:xfrm>
          <a:prstGeom prst="rect">
            <a:avLst/>
          </a:prstGeom>
          <a:noFill/>
        </p:spPr>
      </p:pic>
      <p:sp>
        <p:nvSpPr>
          <p:cNvPr id="3" name="TextBox 2"/>
          <p:cNvSpPr txBox="1"/>
          <p:nvPr/>
        </p:nvSpPr>
        <p:spPr>
          <a:xfrm>
            <a:off x="838200" y="4724400"/>
            <a:ext cx="2895600" cy="830997"/>
          </a:xfrm>
          <a:prstGeom prst="rect">
            <a:avLst/>
          </a:prstGeom>
          <a:noFill/>
        </p:spPr>
        <p:txBody>
          <a:bodyPr wrap="square" rtlCol="0">
            <a:spAutoFit/>
          </a:bodyPr>
          <a:lstStyle/>
          <a:p>
            <a:pPr algn="ctr"/>
            <a:r>
              <a:rPr lang="en-US" sz="2400" dirty="0" smtClean="0">
                <a:latin typeface="Aparajita" pitchFamily="34" charset="0"/>
                <a:cs typeface="Aparajita" pitchFamily="34" charset="0"/>
              </a:rPr>
              <a:t>Mary, Queen of Scots</a:t>
            </a:r>
          </a:p>
          <a:p>
            <a:pPr algn="ctr"/>
            <a:r>
              <a:rPr lang="en-US" sz="2400" dirty="0" smtClean="0">
                <a:latin typeface="Aparajita" pitchFamily="34" charset="0"/>
                <a:cs typeface="Aparajita" pitchFamily="34" charset="0"/>
              </a:rPr>
              <a:t>1542 - 1587</a:t>
            </a:r>
            <a:endParaRPr lang="en-US" sz="2400" dirty="0">
              <a:latin typeface="Aparajita" pitchFamily="34" charset="0"/>
              <a:cs typeface="Aparajita" pitchFamily="34" charset="0"/>
            </a:endParaRPr>
          </a:p>
        </p:txBody>
      </p:sp>
      <p:pic>
        <p:nvPicPr>
          <p:cNvPr id="1028" name="Picture 4" descr="http://www.armedforcesmuseum.com/wp-content/uploads/2012/06/world_war_2.jpg"/>
          <p:cNvPicPr>
            <a:picLocks noChangeAspect="1" noChangeArrowheads="1"/>
          </p:cNvPicPr>
          <p:nvPr/>
        </p:nvPicPr>
        <p:blipFill>
          <a:blip r:embed="rId3" cstate="print"/>
          <a:srcRect/>
          <a:stretch>
            <a:fillRect/>
          </a:stretch>
        </p:blipFill>
        <p:spPr bwMode="auto">
          <a:xfrm>
            <a:off x="4191000" y="3733800"/>
            <a:ext cx="4644259" cy="2693671"/>
          </a:xfrm>
          <a:prstGeom prst="rect">
            <a:avLst/>
          </a:prstGeom>
          <a:noFill/>
        </p:spPr>
      </p:pic>
      <p:sp>
        <p:nvSpPr>
          <p:cNvPr id="6" name="TextBox 5"/>
          <p:cNvSpPr txBox="1"/>
          <p:nvPr/>
        </p:nvSpPr>
        <p:spPr>
          <a:xfrm>
            <a:off x="4800600" y="2895600"/>
            <a:ext cx="3505200" cy="830997"/>
          </a:xfrm>
          <a:prstGeom prst="rect">
            <a:avLst/>
          </a:prstGeom>
          <a:noFill/>
        </p:spPr>
        <p:txBody>
          <a:bodyPr wrap="square" rtlCol="0">
            <a:spAutoFit/>
          </a:bodyPr>
          <a:lstStyle/>
          <a:p>
            <a:pPr algn="ctr"/>
            <a:r>
              <a:rPr lang="en-US" sz="2400" dirty="0" smtClean="0">
                <a:latin typeface="Aparajita" pitchFamily="34" charset="0"/>
                <a:cs typeface="Aparajita" pitchFamily="34" charset="0"/>
              </a:rPr>
              <a:t>German Armed Forces, WWII</a:t>
            </a:r>
          </a:p>
          <a:p>
            <a:pPr algn="ctr"/>
            <a:r>
              <a:rPr lang="en-US" sz="2400" dirty="0" smtClean="0">
                <a:latin typeface="Aparajita" pitchFamily="34" charset="0"/>
                <a:cs typeface="Aparajita" pitchFamily="34" charset="0"/>
              </a:rPr>
              <a:t>Enigma Machine</a:t>
            </a:r>
            <a:endParaRPr lang="en-US" sz="2400" dirty="0">
              <a:latin typeface="Aparajita" pitchFamily="34" charset="0"/>
              <a:cs typeface="Aparajita" pitchFamily="34" charset="0"/>
            </a:endParaRPr>
          </a:p>
        </p:txBody>
      </p:sp>
      <p:sp>
        <p:nvSpPr>
          <p:cNvPr id="7" name="TextBox 6"/>
          <p:cNvSpPr txBox="1"/>
          <p:nvPr/>
        </p:nvSpPr>
        <p:spPr>
          <a:xfrm>
            <a:off x="4267200" y="533400"/>
            <a:ext cx="4648200" cy="954107"/>
          </a:xfrm>
          <a:prstGeom prst="rect">
            <a:avLst/>
          </a:prstGeom>
          <a:solidFill>
            <a:schemeClr val="tx1"/>
          </a:solidFill>
        </p:spPr>
        <p:txBody>
          <a:bodyPr wrap="square" rtlCol="0">
            <a:spAutoFit/>
          </a:bodyPr>
          <a:lstStyle/>
          <a:p>
            <a:pPr algn="ctr"/>
            <a:r>
              <a:rPr lang="en-US" sz="2800" dirty="0" smtClean="0">
                <a:solidFill>
                  <a:srgbClr val="002060"/>
                </a:solidFill>
                <a:latin typeface="Aparajita" pitchFamily="34" charset="0"/>
                <a:cs typeface="Aparajita" pitchFamily="34" charset="0"/>
              </a:rPr>
              <a:t>a large number of keys does not guarantee that a cipher is unbreakable</a:t>
            </a:r>
            <a:endParaRPr lang="en-US" sz="2800" dirty="0">
              <a:solidFill>
                <a:srgbClr val="002060"/>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p:cNvPr>
          <p:cNvSpPr txBox="1"/>
          <p:nvPr/>
        </p:nvSpPr>
        <p:spPr>
          <a:xfrm>
            <a:off x="1828800" y="1600200"/>
            <a:ext cx="5715000" cy="707886"/>
          </a:xfrm>
          <a:prstGeom prst="rect">
            <a:avLst/>
          </a:prstGeom>
          <a:noFill/>
        </p:spPr>
        <p:txBody>
          <a:bodyPr wrap="square" rtlCol="0">
            <a:spAutoFit/>
          </a:bodyPr>
          <a:lstStyle/>
          <a:p>
            <a:r>
              <a:rPr lang="en-US" sz="4000" dirty="0" smtClean="0">
                <a:latin typeface="Aparajita" pitchFamily="34" charset="0"/>
                <a:cs typeface="Aparajita" pitchFamily="34" charset="0"/>
                <a:hlinkClick r:id="rId2"/>
              </a:rPr>
              <a:t>Diffie-Hellman Key Exchange</a:t>
            </a:r>
            <a:endParaRPr lang="en-US" sz="40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TotalTime>
  <Words>228</Words>
  <Application>Microsoft Office PowerPoint</Application>
  <PresentationFormat>On-screen Show (4:3)</PresentationFormat>
  <Paragraphs>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Alia</dc:creator>
  <cp:lastModifiedBy>cklixx</cp:lastModifiedBy>
  <cp:revision>37</cp:revision>
  <dcterms:created xsi:type="dcterms:W3CDTF">2012-12-03T17:04:09Z</dcterms:created>
  <dcterms:modified xsi:type="dcterms:W3CDTF">2012-12-04T20:55:52Z</dcterms:modified>
</cp:coreProperties>
</file>