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C6E3D3-56C2-400C-A046-68C9F6FE4F5D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43708C-39F7-418B-A8B8-2D862CBA4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The Mathematics of </a:t>
            </a:r>
            <a:r>
              <a:rPr lang="en-US" dirty="0"/>
              <a:t>R</a:t>
            </a:r>
            <a:r>
              <a:rPr lang="en-US" dirty="0" smtClean="0"/>
              <a:t>ubik’s Cubes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Rogers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77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Cycles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Parity- amount of 2-cycles that make up a cycle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very permutation on the cube </a:t>
                </a:r>
                <a:r>
                  <a:rPr lang="en-US" dirty="0" smtClean="0"/>
                  <a:t>has an even parity</a:t>
                </a:r>
              </a:p>
              <a:p>
                <a:pPr lvl="1"/>
                <a:r>
                  <a:rPr lang="en-US" dirty="0" smtClean="0"/>
                  <a:t>Means you can never exchange just two blocks</a:t>
                </a:r>
              </a:p>
              <a:p>
                <a:r>
                  <a:rPr lang="en-US" dirty="0" smtClean="0"/>
                  <a:t>We </a:t>
                </a:r>
                <a:r>
                  <a:rPr lang="en-US" dirty="0" smtClean="0"/>
                  <a:t>use at least 3-cycles to reorder blocks in the wrong place	</a:t>
                </a:r>
              </a:p>
              <a:p>
                <a:pPr lvl="1"/>
                <a:r>
                  <a:rPr lang="en-US" dirty="0" smtClean="0"/>
                  <a:t>Can now quantify the behavior of different blocks on the cube</a:t>
                </a:r>
              </a:p>
              <a:p>
                <a:r>
                  <a:rPr lang="en-US" dirty="0" smtClean="0"/>
                  <a:t>Let’s use</a:t>
                </a:r>
                <a:r>
                  <a:rPr lang="el-GR" dirty="0"/>
                  <a:t> </a:t>
                </a:r>
                <a:r>
                  <a:rPr lang="el-GR" dirty="0" smtClean="0"/>
                  <a:t>Ψ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𝑐𝑜𝑟𝑛𝑒𝑟</m:t>
                        </m:r>
                      </m:sub>
                    </m:sSub>
                  </m:oMath>
                </a14:m>
                <a:r>
                  <a:rPr lang="en-US" dirty="0" smtClean="0"/>
                  <a:t> describes cycle structure of corners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𝑒𝑑𝑔𝑒</m:t>
                        </m:r>
                      </m:sub>
                    </m:sSub>
                  </m:oMath>
                </a14:m>
                <a:r>
                  <a:rPr lang="en-US" dirty="0" smtClean="0"/>
                  <a:t> for edge blocks, and so 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639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Conjugacy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 smtClean="0"/>
                  <a:t>Conjugacy</a:t>
                </a:r>
                <a:r>
                  <a:rPr lang="en-US" dirty="0" smtClean="0"/>
                  <a:t> ≈ equivalence relations</a:t>
                </a:r>
              </a:p>
              <a:p>
                <a:r>
                  <a:rPr lang="en-US" dirty="0" smtClean="0"/>
                  <a:t>Let </a:t>
                </a:r>
                <a:r>
                  <a:rPr lang="en-US" i="1" dirty="0" smtClean="0"/>
                  <a:t>A </a:t>
                </a:r>
                <a:r>
                  <a:rPr lang="en-US" dirty="0" smtClean="0"/>
                  <a:t>be some algorithm (macro) that performs an operation on the cube, like a cycle of 3 corner pieces.</a:t>
                </a:r>
              </a:p>
              <a:p>
                <a:pPr lvl="1"/>
                <a:r>
                  <a:rPr lang="en-US" dirty="0" smtClean="0"/>
                  <a:t>Now for some legal cube move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𝑀𝐴𝑀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is the conjugation of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by </a:t>
                </a:r>
                <a:r>
                  <a:rPr lang="en-US" i="1" dirty="0" smtClean="0"/>
                  <a:t>A</a:t>
                </a:r>
              </a:p>
              <a:p>
                <a:pPr lvl="1"/>
                <a:r>
                  <a:rPr lang="en-US" dirty="0" smtClean="0"/>
                  <a:t>Ex. if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=RUR’U’, then the conjugate of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by F=FRUR’U’F</a:t>
                </a:r>
                <a:r>
                  <a:rPr lang="en-US" dirty="0" smtClean="0"/>
                  <a:t>’</a:t>
                </a:r>
              </a:p>
              <a:p>
                <a:pPr lvl="1"/>
                <a:r>
                  <a:rPr lang="en-US" dirty="0" smtClean="0"/>
                  <a:t>Do something, do something else, undo the first thing</a:t>
                </a:r>
                <a:endParaRPr lang="en-US" dirty="0" smtClean="0"/>
              </a:p>
              <a:p>
                <a:r>
                  <a:rPr lang="en-US" dirty="0" err="1" smtClean="0"/>
                  <a:t>Conjugacy</a:t>
                </a:r>
                <a:r>
                  <a:rPr lang="en-US" dirty="0" smtClean="0"/>
                  <a:t> is an equivalence relation</a:t>
                </a:r>
              </a:p>
              <a:p>
                <a:pPr lvl="1"/>
                <a:r>
                  <a:rPr lang="en-US" dirty="0" smtClean="0"/>
                  <a:t>Instead of equivalence classes, we have </a:t>
                </a:r>
                <a:r>
                  <a:rPr lang="en-US" dirty="0" err="1" smtClean="0"/>
                  <a:t>conjugacy</a:t>
                </a:r>
                <a:r>
                  <a:rPr lang="en-US" dirty="0" smtClean="0"/>
                  <a:t> classes</a:t>
                </a:r>
              </a:p>
              <a:p>
                <a:r>
                  <a:rPr lang="en-US" dirty="0" smtClean="0"/>
                  <a:t>So if we know the </a:t>
                </a:r>
                <a:r>
                  <a:rPr lang="en-US" dirty="0" err="1" smtClean="0"/>
                  <a:t>conjugacy</a:t>
                </a:r>
                <a:r>
                  <a:rPr lang="en-US" dirty="0" smtClean="0"/>
                  <a:t> class of a few blocks, and how they move (</a:t>
                </a:r>
                <a:r>
                  <a:rPr lang="el-GR" dirty="0" smtClean="0"/>
                  <a:t>Ψ</a:t>
                </a:r>
                <a:r>
                  <a:rPr lang="en-US" dirty="0" smtClean="0"/>
                  <a:t>), we have a way of getting from point A to point B (or set A to set B, if you prefer)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875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4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methods to solve</a:t>
            </a:r>
          </a:p>
          <a:p>
            <a:r>
              <a:rPr lang="en-US" dirty="0" smtClean="0"/>
              <a:t>They make even bigger, harder cubes</a:t>
            </a:r>
          </a:p>
          <a:p>
            <a:r>
              <a:rPr lang="en-US" dirty="0" smtClean="0"/>
              <a:t>You don’t need this math though- its just a rigorous way of defining a puzzle</a:t>
            </a:r>
          </a:p>
          <a:p>
            <a:r>
              <a:rPr lang="en-US" dirty="0" smtClean="0"/>
              <a:t>Invented in 1974 by </a:t>
            </a:r>
            <a:r>
              <a:rPr lang="en-US" dirty="0" err="1" smtClean="0"/>
              <a:t>Ernő</a:t>
            </a:r>
            <a:r>
              <a:rPr lang="en-US" dirty="0" smtClean="0"/>
              <a:t> Rubik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4899" y="2895600"/>
            <a:ext cx="2490787" cy="382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63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43,252,003,274,489,856,000 possible states</a:t>
            </a:r>
          </a:p>
          <a:p>
            <a:r>
              <a:rPr lang="en-US" dirty="0" smtClean="0"/>
              <a:t>Depends on properties of each face</a:t>
            </a:r>
          </a:p>
          <a:p>
            <a:r>
              <a:rPr lang="en-US" dirty="0" smtClean="0"/>
              <a:t>That’s a lot!!</a:t>
            </a:r>
          </a:p>
          <a:p>
            <a:r>
              <a:rPr lang="en-US" dirty="0" smtClean="0"/>
              <a:t>Model each as a set</a:t>
            </a:r>
          </a:p>
          <a:p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_0 as the solved state</a:t>
            </a:r>
          </a:p>
          <a:p>
            <a:pPr lvl="1"/>
            <a:r>
              <a:rPr lang="en-US" dirty="0" smtClean="0"/>
              <a:t>{r_1, r_2, r_4 …, r_9, b_1, b_2, b_3 … b_9, w_1 …}</a:t>
            </a:r>
          </a:p>
          <a:p>
            <a:pPr lvl="1"/>
            <a:r>
              <a:rPr lang="en-US" dirty="0" smtClean="0"/>
              <a:t>So every set has 54 elements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411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Define f: </a:t>
            </a:r>
            <a:r>
              <a:rPr lang="en-US" i="1" dirty="0" err="1"/>
              <a:t>R</a:t>
            </a:r>
            <a:r>
              <a:rPr lang="en-US" dirty="0" err="1" smtClean="0"/>
              <a:t>_x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err="1">
                <a:sym typeface="Wingdings" pitchFamily="2" charset="2"/>
              </a:rPr>
              <a:t>R</a:t>
            </a:r>
            <a:r>
              <a:rPr lang="en-US" dirty="0" err="1" smtClean="0">
                <a:sym typeface="Wingdings" pitchFamily="2" charset="2"/>
              </a:rPr>
              <a:t>_y</a:t>
            </a:r>
            <a:r>
              <a:rPr lang="en-US" dirty="0" smtClean="0">
                <a:sym typeface="Wingdings" pitchFamily="2" charset="2"/>
              </a:rPr>
              <a:t> as this: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have a special name for this: 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Similarly, we have R, U, B, D, R^2, L’, R’, etc.</a:t>
            </a:r>
          </a:p>
          <a:p>
            <a:r>
              <a:rPr lang="en-US" dirty="0" smtClean="0">
                <a:sym typeface="Wingdings" pitchFamily="2" charset="2"/>
              </a:rPr>
              <a:t>These functions are </a:t>
            </a:r>
            <a:r>
              <a:rPr lang="en-US" dirty="0" err="1" smtClean="0">
                <a:sym typeface="Wingdings" pitchFamily="2" charset="2"/>
              </a:rPr>
              <a:t>bijections</a:t>
            </a:r>
            <a:r>
              <a:rPr lang="en-US" dirty="0" smtClean="0">
                <a:sym typeface="Wingdings" pitchFamily="2" charset="2"/>
              </a:rPr>
              <a:t> from one set to another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Obvious- one-to-one correspondence, </a:t>
            </a:r>
            <a:r>
              <a:rPr lang="en-US" i="1" dirty="0" smtClean="0">
                <a:sym typeface="Wingdings" pitchFamily="2" charset="2"/>
              </a:rPr>
              <a:t>|</a:t>
            </a:r>
            <a:r>
              <a:rPr lang="en-US" i="1" dirty="0" err="1">
                <a:sym typeface="Wingdings" pitchFamily="2" charset="2"/>
              </a:rPr>
              <a:t>R</a:t>
            </a:r>
            <a:r>
              <a:rPr lang="en-US" i="1" dirty="0" err="1" smtClean="0">
                <a:sym typeface="Wingdings" pitchFamily="2" charset="2"/>
              </a:rPr>
              <a:t>_</a:t>
            </a:r>
            <a:r>
              <a:rPr lang="en-US" dirty="0" err="1" smtClean="0">
                <a:sym typeface="Wingdings" pitchFamily="2" charset="2"/>
              </a:rPr>
              <a:t>x</a:t>
            </a:r>
            <a:r>
              <a:rPr lang="en-US" i="1" dirty="0" smtClean="0">
                <a:sym typeface="Wingdings" pitchFamily="2" charset="2"/>
              </a:rPr>
              <a:t>|=|</a:t>
            </a:r>
            <a:r>
              <a:rPr lang="en-US" i="1" dirty="0" err="1" smtClean="0">
                <a:sym typeface="Wingdings" pitchFamily="2" charset="2"/>
              </a:rPr>
              <a:t>R_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|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5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from A to 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335798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_7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54086" y="170866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_6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91000" y="5201416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44586" y="4006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_4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286500" y="21981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33457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581400" y="2752912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52657" y="334113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 smtClean="0"/>
              <a:t>_0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990600" y="2077998"/>
            <a:ext cx="1953986" cy="1279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25586" y="1893332"/>
            <a:ext cx="1170214" cy="349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0" idx="1"/>
            <a:endCxn id="41" idx="2"/>
          </p:cNvCxnSpPr>
          <p:nvPr/>
        </p:nvCxnSpPr>
        <p:spPr>
          <a:xfrm flipH="1" flipV="1">
            <a:off x="3325586" y="4375666"/>
            <a:ext cx="865414" cy="1010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505200" y="2567464"/>
            <a:ext cx="2928257" cy="1623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2" idx="2"/>
          </p:cNvCxnSpPr>
          <p:nvPr/>
        </p:nvCxnSpPr>
        <p:spPr>
          <a:xfrm>
            <a:off x="6629400" y="2567464"/>
            <a:ext cx="223157" cy="1808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4114800" y="2943412"/>
            <a:ext cx="2318657" cy="1247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4" idx="2"/>
            <a:endCxn id="45" idx="1"/>
          </p:cNvCxnSpPr>
          <p:nvPr/>
        </p:nvCxnSpPr>
        <p:spPr>
          <a:xfrm>
            <a:off x="4191000" y="3133912"/>
            <a:ext cx="3461657" cy="391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ight Arrow 76"/>
          <p:cNvSpPr/>
          <p:nvPr/>
        </p:nvSpPr>
        <p:spPr>
          <a:xfrm>
            <a:off x="990600" y="3379232"/>
            <a:ext cx="6662057" cy="348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6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collect these </a:t>
            </a:r>
            <a:r>
              <a:rPr lang="en-US" dirty="0" err="1" smtClean="0"/>
              <a:t>bijections</a:t>
            </a:r>
            <a:r>
              <a:rPr lang="en-US" dirty="0" smtClean="0"/>
              <a:t> into algorithms (macros) to get from one set to another (when you know the properties of the 2 sets required)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4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group G is (G, *)</a:t>
                </a:r>
              </a:p>
              <a:p>
                <a:pPr lvl="1"/>
                <a:r>
                  <a:rPr lang="en-US" dirty="0" smtClean="0"/>
                  <a:t>G is a set of objects, * is an operator acting on them</a:t>
                </a:r>
              </a:p>
              <a:p>
                <a:r>
                  <a:rPr lang="en-US" dirty="0" smtClean="0"/>
                  <a:t>4 axioms:</a:t>
                </a:r>
              </a:p>
              <a:p>
                <a:pPr lvl="1"/>
                <a:r>
                  <a:rPr lang="en-US" dirty="0" smtClean="0"/>
                  <a:t>Closed (for any group elements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b="1" dirty="0" smtClean="0"/>
                  <a:t>, </a:t>
                </a:r>
                <a:r>
                  <a:rPr lang="en-US" i="1" dirty="0" smtClean="0"/>
                  <a:t>a*b </a:t>
                </a:r>
                <a:r>
                  <a:rPr lang="en-US" dirty="0" smtClean="0"/>
                  <a:t>∈ G)</a:t>
                </a:r>
              </a:p>
              <a:p>
                <a:pPr lvl="1"/>
                <a:r>
                  <a:rPr lang="en-US" dirty="0" smtClean="0"/>
                  <a:t>Operation * is associative</a:t>
                </a:r>
              </a:p>
              <a:p>
                <a:pPr lvl="2"/>
                <a:r>
                  <a:rPr lang="en-US" dirty="0" smtClean="0"/>
                  <a:t>For elements </a:t>
                </a:r>
                <a:r>
                  <a:rPr lang="en-US" i="1" dirty="0" smtClean="0"/>
                  <a:t>a, b,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c, 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a*b</a:t>
                </a:r>
                <a:r>
                  <a:rPr lang="en-US" dirty="0" smtClean="0"/>
                  <a:t>)*c=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b*c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There exists an </a:t>
                </a:r>
                <a:r>
                  <a:rPr lang="en-US" dirty="0"/>
                  <a:t>identity element </a:t>
                </a:r>
                <a:r>
                  <a:rPr lang="en-US" i="1" dirty="0"/>
                  <a:t>e</a:t>
                </a:r>
                <a:r>
                  <a:rPr lang="en-US" dirty="0" smtClean="0"/>
                  <a:t> ∈ G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e*g=g*e=g</a:t>
                </a:r>
              </a:p>
              <a:p>
                <a:pPr lvl="1"/>
                <a:r>
                  <a:rPr lang="en-US" dirty="0" smtClean="0"/>
                  <a:t>Every element in G has an inverse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relative to *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i="1" dirty="0" smtClean="0"/>
                  <a:t>=e</a:t>
                </a:r>
              </a:p>
              <a:p>
                <a:pPr marL="274320" lvl="1" indent="0">
                  <a:buNone/>
                </a:pPr>
                <a:r>
                  <a:rPr lang="en-US" dirty="0" smtClean="0"/>
                  <a:t>Note that commutatively is not necessarily property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594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Integers are closed under addition</a:t>
                </a:r>
              </a:p>
              <a:p>
                <a:pPr lvl="1"/>
                <a:r>
                  <a:rPr lang="en-US" dirty="0" smtClean="0"/>
                  <a:t>Identity element is 0, inverse of integer </a:t>
                </a:r>
                <a:r>
                  <a:rPr lang="en-US" i="1" dirty="0"/>
                  <a:t>n</a:t>
                </a:r>
                <a:r>
                  <a:rPr lang="en-US" dirty="0" smtClean="0"/>
                  <a:t> is </a:t>
                </a:r>
                <a:r>
                  <a:rPr lang="en-US" i="1" dirty="0" smtClean="0"/>
                  <a:t>-n</a:t>
                </a:r>
                <a:endParaRPr lang="en-US" dirty="0" smtClean="0"/>
              </a:p>
              <a:p>
                <a:r>
                  <a:rPr lang="en-US" dirty="0" smtClean="0"/>
                  <a:t>Rational numbers are closed under multiplication (excluding 0)</a:t>
                </a:r>
              </a:p>
              <a:p>
                <a:pPr lvl="1"/>
                <a:r>
                  <a:rPr lang="en-US" dirty="0" smtClean="0"/>
                  <a:t>Identity element is 1, inverse of x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556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Rubik’s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group will be </a:t>
            </a:r>
            <a:r>
              <a:rPr lang="en-US" i="1" dirty="0" smtClean="0"/>
              <a:t>R, </a:t>
            </a:r>
            <a:r>
              <a:rPr lang="en-US" dirty="0" smtClean="0"/>
              <a:t>all possible permutations of the solved state (remember there are ~43 quintillion)</a:t>
            </a:r>
          </a:p>
          <a:p>
            <a:r>
              <a:rPr lang="en-US" dirty="0" smtClean="0"/>
              <a:t>* will be a rotation of a face (associative so long as order is preserved)</a:t>
            </a:r>
          </a:p>
          <a:p>
            <a:pPr lvl="1"/>
            <a:r>
              <a:rPr lang="en-US" dirty="0" smtClean="0"/>
              <a:t>Inverse is going the opposite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72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Cycle- permutation of the elements of some set </a:t>
            </a:r>
            <a:r>
              <a:rPr lang="en-US" i="1" dirty="0" smtClean="0"/>
              <a:t>X </a:t>
            </a:r>
            <a:r>
              <a:rPr lang="en-US" dirty="0" smtClean="0"/>
              <a:t>which  maps the elements of some subset </a:t>
            </a:r>
            <a:r>
              <a:rPr lang="en-US" i="1" dirty="0" smtClean="0"/>
              <a:t>S </a:t>
            </a:r>
            <a:r>
              <a:rPr lang="en-US" dirty="0" smtClean="0"/>
              <a:t>set to each other in a cyclic manner, while fixing all other elements (mapping them to themselves)</a:t>
            </a:r>
          </a:p>
          <a:p>
            <a:r>
              <a:rPr lang="en-US" dirty="0" smtClean="0"/>
              <a:t>(1)(2 3 4)</a:t>
            </a:r>
          </a:p>
          <a:p>
            <a:pPr lvl="1"/>
            <a:r>
              <a:rPr lang="en-US" dirty="0" smtClean="0"/>
              <a:t>1 stays put, 2, 3, and 4 are cycled in some manner</a:t>
            </a:r>
            <a:endParaRPr lang="en-US" dirty="0"/>
          </a:p>
          <a:p>
            <a:r>
              <a:rPr lang="en-US" dirty="0" smtClean="0"/>
              <a:t>Ex. {1,2,3,4} </a:t>
            </a:r>
            <a:r>
              <a:rPr lang="en-US" dirty="0" smtClean="0">
                <a:sym typeface="Wingdings" pitchFamily="2" charset="2"/>
              </a:rPr>
              <a:t>{3,4,1,2} is a cycle</a:t>
            </a:r>
          </a:p>
          <a:p>
            <a:r>
              <a:rPr lang="en-US" dirty="0" smtClean="0">
                <a:sym typeface="Wingdings" pitchFamily="2" charset="2"/>
              </a:rPr>
              <a:t>You can’t just switch 2 blocks- permutations are products of 2-cycles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Ex. (1 2 3)=(1 2)(1 3)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Analogue- Prime factorizations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59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1627</TotalTime>
  <Words>346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The Mathematics of Rubik’s Cubes</vt:lpstr>
      <vt:lpstr>Possibilities</vt:lpstr>
      <vt:lpstr>Functions</vt:lpstr>
      <vt:lpstr>How to get from A to B</vt:lpstr>
      <vt:lpstr>Algorithms</vt:lpstr>
      <vt:lpstr>Groups</vt:lpstr>
      <vt:lpstr>Examples</vt:lpstr>
      <vt:lpstr>To Rubik’s Cubes</vt:lpstr>
      <vt:lpstr>Cycles and Notation</vt:lpstr>
      <vt:lpstr>Importance of Cycles</vt:lpstr>
      <vt:lpstr>Conjugacy</vt:lpstr>
      <vt:lpstr>The Cube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Mathematics of Rubik’s Cubes</dc:title>
  <dc:creator>Sean</dc:creator>
  <cp:lastModifiedBy>cklixx</cp:lastModifiedBy>
  <cp:revision>18</cp:revision>
  <dcterms:created xsi:type="dcterms:W3CDTF">2012-12-04T06:56:07Z</dcterms:created>
  <dcterms:modified xsi:type="dcterms:W3CDTF">2012-12-07T22:42:33Z</dcterms:modified>
</cp:coreProperties>
</file>