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3" r:id="rId14"/>
    <p:sldId id="268" r:id="rId15"/>
    <p:sldId id="269" r:id="rId16"/>
    <p:sldId id="270" r:id="rId17"/>
    <p:sldId id="271"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77" autoAdjust="0"/>
    <p:restoredTop sz="86918" autoAdjust="0"/>
  </p:normalViewPr>
  <p:slideViewPr>
    <p:cSldViewPr>
      <p:cViewPr varScale="1">
        <p:scale>
          <a:sx n="90" d="100"/>
          <a:sy n="90" d="100"/>
        </p:scale>
        <p:origin x="-57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2AF9C0A-E50B-4263-A653-5A69FAD1BC3E}" type="datetimeFigureOut">
              <a:rPr lang="en-US" smtClean="0"/>
              <a:pPr/>
              <a:t>12/7/2012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8148DEE-35A0-4E3E-B845-7C4657A0452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F9C0A-E50B-4263-A653-5A69FAD1BC3E}"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8DEE-35A0-4E3E-B845-7C4657A045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F9C0A-E50B-4263-A653-5A69FAD1BC3E}"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8DEE-35A0-4E3E-B845-7C4657A045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AF9C0A-E50B-4263-A653-5A69FAD1BC3E}"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8DEE-35A0-4E3E-B845-7C4657A045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AF9C0A-E50B-4263-A653-5A69FAD1BC3E}"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8148DEE-35A0-4E3E-B845-7C4657A0452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AF9C0A-E50B-4263-A653-5A69FAD1BC3E}"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8DEE-35A0-4E3E-B845-7C4657A045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AF9C0A-E50B-4263-A653-5A69FAD1BC3E}" type="datetimeFigureOut">
              <a:rPr lang="en-US" smtClean="0"/>
              <a:pPr/>
              <a:t>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8DEE-35A0-4E3E-B845-7C4657A045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AF9C0A-E50B-4263-A653-5A69FAD1BC3E}" type="datetimeFigureOut">
              <a:rPr lang="en-US" smtClean="0"/>
              <a:pPr/>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8DEE-35A0-4E3E-B845-7C4657A045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F9C0A-E50B-4263-A653-5A69FAD1BC3E}" type="datetimeFigureOut">
              <a:rPr lang="en-US" smtClean="0"/>
              <a:pPr/>
              <a:t>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8DEE-35A0-4E3E-B845-7C4657A045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AF9C0A-E50B-4263-A653-5A69FAD1BC3E}"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8DEE-35A0-4E3E-B845-7C4657A045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AF9C0A-E50B-4263-A653-5A69FAD1BC3E}"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8DEE-35A0-4E3E-B845-7C4657A045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2AF9C0A-E50B-4263-A653-5A69FAD1BC3E}" type="datetimeFigureOut">
              <a:rPr lang="en-US" smtClean="0"/>
              <a:pPr/>
              <a:t>12/7/2012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8148DEE-35A0-4E3E-B845-7C4657A0452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www.gametheory.net/popular/reviews/ChickenMovies.html" TargetMode="External"/><Relationship Id="rId3" Type="http://schemas.openxmlformats.org/officeDocument/2006/relationships/hyperlink" Target="http://www.math.unt.edu/~tushar/S10Linear2700%20%20Project_files/Davidson%20Paper.pdf" TargetMode="External"/><Relationship Id="rId7" Type="http://schemas.openxmlformats.org/officeDocument/2006/relationships/hyperlink" Target="http://www.personal.psu.edu/cxg286/Math486.pdf" TargetMode="External"/><Relationship Id="rId2" Type="http://schemas.openxmlformats.org/officeDocument/2006/relationships/hyperlink" Target="http://www.math.dartmouth.edu/archive/m22f06/public_html/leontief_slides.pdf" TargetMode="External"/><Relationship Id="rId1" Type="http://schemas.openxmlformats.org/officeDocument/2006/relationships/slideLayout" Target="../slideLayouts/slideLayout6.xml"/><Relationship Id="rId6" Type="http://schemas.openxmlformats.org/officeDocument/2006/relationships/hyperlink" Target="http://www.econlib.org/library/Enc/GameTheory.html" TargetMode="External"/><Relationship Id="rId5" Type="http://schemas.openxmlformats.org/officeDocument/2006/relationships/hyperlink" Target="http://tuvalu.santafe.edu/~leb/Duality2.pdf" TargetMode="External"/><Relationship Id="rId10" Type="http://schemas.openxmlformats.org/officeDocument/2006/relationships/hyperlink" Target="http://cupid.economics.uq.edu.au/mclennan/Classes/Ec5113/ec5113-lec13-3.4.99.pdf" TargetMode="External"/><Relationship Id="rId4" Type="http://schemas.openxmlformats.org/officeDocument/2006/relationships/hyperlink" Target="http://www.math.unt.edu/~tushar/S10Linear2700%20%20Project_files/Davidson%20Present.pdf" TargetMode="External"/><Relationship Id="rId9" Type="http://schemas.openxmlformats.org/officeDocument/2006/relationships/hyperlink" Target="http://www.pitt.edu/~jduffy/econ1200/Lectures.ht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wm.edu/as/mathematics/undergrad/major/appliedmath/index.php" TargetMode="External"/><Relationship Id="rId3" Type="http://schemas.openxmlformats.org/officeDocument/2006/relationships/hyperlink" Target="http://actuarialgrads.com/actuaries%20-%20US%20Dept%20of%20Labor%20Occupational%20Handbook%20Information.htm" TargetMode="External"/><Relationship Id="rId7" Type="http://schemas.openxmlformats.org/officeDocument/2006/relationships/hyperlink" Target="http://www.wm.edu/as/economics/documents/handbook_2011.pdf" TargetMode="External"/><Relationship Id="rId2" Type="http://schemas.openxmlformats.org/officeDocument/2006/relationships/hyperlink" Target="http://www.beanactuary.org/study/?fa=education-faqs" TargetMode="External"/><Relationship Id="rId1" Type="http://schemas.openxmlformats.org/officeDocument/2006/relationships/slideLayout" Target="../slideLayouts/slideLayout6.xml"/><Relationship Id="rId6" Type="http://schemas.openxmlformats.org/officeDocument/2006/relationships/hyperlink" Target="http://www.bls.gov/ooh/business-and-financial/budget-analysts.htm" TargetMode="External"/><Relationship Id="rId11" Type="http://schemas.openxmlformats.org/officeDocument/2006/relationships/hyperlink" Target="https://catalog.swem.wm.edu/Record/1088186" TargetMode="External"/><Relationship Id="rId5" Type="http://schemas.openxmlformats.org/officeDocument/2006/relationships/hyperlink" Target="http://www.budgetanalyst.com/careers.htm" TargetMode="External"/><Relationship Id="rId10" Type="http://schemas.openxmlformats.org/officeDocument/2006/relationships/hyperlink" Target="http://www.wm.edu/offices/registrar/documents/catalog/catalogbydept/economics.pdf" TargetMode="External"/><Relationship Id="rId4" Type="http://schemas.openxmlformats.org/officeDocument/2006/relationships/hyperlink" Target="http://financecareers.about.com/od/compliance/a/riskmanager.htm" TargetMode="External"/><Relationship Id="rId9" Type="http://schemas.openxmlformats.org/officeDocument/2006/relationships/hyperlink" Target="http://mason.wm.edu/programs/undergraduate/admissions/requirements/index.ph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8229600" cy="1828800"/>
          </a:xfrm>
        </p:spPr>
        <p:txBody>
          <a:bodyPr>
            <a:noAutofit/>
          </a:bodyPr>
          <a:lstStyle/>
          <a:p>
            <a:r>
              <a:rPr lang="en-US" sz="7200" dirty="0" smtClean="0"/>
              <a:t>MATHEMATICAL ECONOMICS</a:t>
            </a:r>
            <a:endParaRPr lang="en-US" sz="7200" dirty="0"/>
          </a:p>
        </p:txBody>
      </p:sp>
      <p:sp>
        <p:nvSpPr>
          <p:cNvPr id="3" name="Subtitle 2"/>
          <p:cNvSpPr>
            <a:spLocks noGrp="1"/>
          </p:cNvSpPr>
          <p:nvPr>
            <p:ph type="subTitle" idx="1"/>
          </p:nvPr>
        </p:nvSpPr>
        <p:spPr>
          <a:xfrm>
            <a:off x="762000" y="3581400"/>
            <a:ext cx="8153400" cy="1752600"/>
          </a:xfrm>
        </p:spPr>
        <p:txBody>
          <a:bodyPr>
            <a:normAutofit/>
          </a:bodyPr>
          <a:lstStyle/>
          <a:p>
            <a:endParaRPr lang="en-US" cap="small" dirty="0" smtClean="0"/>
          </a:p>
          <a:p>
            <a:endParaRPr lang="en-US" cap="small" dirty="0"/>
          </a:p>
        </p:txBody>
      </p:sp>
      <p:pic>
        <p:nvPicPr>
          <p:cNvPr id="13314" name="Picture 2" descr="http://www.stlawu.edu/academics/sites/stlawu.edu.academics/files/imagecache/page_images/images/5431045_2.jpg"/>
          <p:cNvPicPr>
            <a:picLocks noChangeAspect="1" noChangeArrowheads="1"/>
          </p:cNvPicPr>
          <p:nvPr/>
        </p:nvPicPr>
        <p:blipFill>
          <a:blip r:embed="rId2" cstate="print"/>
          <a:srcRect/>
          <a:stretch>
            <a:fillRect/>
          </a:stretch>
        </p:blipFill>
        <p:spPr bwMode="auto">
          <a:xfrm>
            <a:off x="1981200" y="3048000"/>
            <a:ext cx="5638800" cy="3646424"/>
          </a:xfrm>
          <a:prstGeom prst="rect">
            <a:avLst/>
          </a:prstGeom>
          <a:noFill/>
        </p:spPr>
      </p:pic>
      <p:sp>
        <p:nvSpPr>
          <p:cNvPr id="6" name="TextBox 5"/>
          <p:cNvSpPr txBox="1"/>
          <p:nvPr/>
        </p:nvSpPr>
        <p:spPr>
          <a:xfrm>
            <a:off x="3200400" y="2514600"/>
            <a:ext cx="3276600" cy="461665"/>
          </a:xfrm>
          <a:prstGeom prst="rect">
            <a:avLst/>
          </a:prstGeom>
          <a:noFill/>
        </p:spPr>
        <p:txBody>
          <a:bodyPr wrap="square" rtlCol="0">
            <a:spAutoFit/>
          </a:bodyPr>
          <a:lstStyle/>
          <a:p>
            <a:r>
              <a:rPr lang="en-US" sz="2400" cap="small" dirty="0" smtClean="0"/>
              <a:t>And its Applications</a:t>
            </a:r>
            <a:endParaRPr lang="en-US" sz="2400" cap="small" dirty="0"/>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GAME THEORY</a:t>
            </a:r>
            <a:endParaRPr lang="en-US" sz="6000" dirty="0"/>
          </a:p>
        </p:txBody>
      </p:sp>
      <p:pic>
        <p:nvPicPr>
          <p:cNvPr id="3" name="Picture 2" descr="http://iuliaradu.files.wordpress.com/2010/01/smiley-face1.jpg"/>
          <p:cNvPicPr>
            <a:picLocks noChangeAspect="1" noChangeArrowheads="1"/>
          </p:cNvPicPr>
          <p:nvPr/>
        </p:nvPicPr>
        <p:blipFill>
          <a:blip r:embed="rId2" cstate="print"/>
          <a:srcRect/>
          <a:stretch>
            <a:fillRect/>
          </a:stretch>
        </p:blipFill>
        <p:spPr bwMode="auto">
          <a:xfrm>
            <a:off x="457200" y="381000"/>
            <a:ext cx="974725" cy="974725"/>
          </a:xfrm>
          <a:prstGeom prst="rect">
            <a:avLst/>
          </a:prstGeom>
          <a:noFill/>
        </p:spPr>
      </p:pic>
      <p:pic>
        <p:nvPicPr>
          <p:cNvPr id="4" name="Picture 3" descr="http://iuliaradu.files.wordpress.com/2010/01/smiley-face1.jpg"/>
          <p:cNvPicPr>
            <a:picLocks noChangeAspect="1" noChangeArrowheads="1"/>
          </p:cNvPicPr>
          <p:nvPr/>
        </p:nvPicPr>
        <p:blipFill>
          <a:blip r:embed="rId2" cstate="print"/>
          <a:srcRect/>
          <a:stretch>
            <a:fillRect/>
          </a:stretch>
        </p:blipFill>
        <p:spPr bwMode="auto">
          <a:xfrm>
            <a:off x="7620000" y="381000"/>
            <a:ext cx="974725" cy="974725"/>
          </a:xfrm>
          <a:prstGeom prst="rect">
            <a:avLst/>
          </a:prstGeom>
          <a:noFill/>
        </p:spPr>
      </p:pic>
      <p:sp>
        <p:nvSpPr>
          <p:cNvPr id="5" name="TextBox 4"/>
          <p:cNvSpPr txBox="1"/>
          <p:nvPr/>
        </p:nvSpPr>
        <p:spPr>
          <a:xfrm>
            <a:off x="2514600" y="1371600"/>
            <a:ext cx="4297971" cy="523220"/>
          </a:xfrm>
          <a:prstGeom prst="rect">
            <a:avLst/>
          </a:prstGeom>
          <a:noFill/>
        </p:spPr>
        <p:txBody>
          <a:bodyPr wrap="none" rtlCol="0">
            <a:spAutoFit/>
          </a:bodyPr>
          <a:lstStyle/>
          <a:p>
            <a:r>
              <a:rPr lang="en-US" sz="2800" cap="small" dirty="0" smtClean="0"/>
              <a:t>The Science of Strategy</a:t>
            </a:r>
            <a:endParaRPr lang="en-US" sz="2800" cap="small" dirty="0"/>
          </a:p>
        </p:txBody>
      </p:sp>
      <p:sp>
        <p:nvSpPr>
          <p:cNvPr id="6" name="TextBox 5"/>
          <p:cNvSpPr txBox="1"/>
          <p:nvPr/>
        </p:nvSpPr>
        <p:spPr>
          <a:xfrm>
            <a:off x="533400" y="2133600"/>
            <a:ext cx="8077200" cy="4462760"/>
          </a:xfrm>
          <a:prstGeom prst="rect">
            <a:avLst/>
          </a:prstGeom>
          <a:noFill/>
        </p:spPr>
        <p:txBody>
          <a:bodyPr wrap="square" rtlCol="0">
            <a:spAutoFit/>
          </a:bodyPr>
          <a:lstStyle/>
          <a:p>
            <a:pPr>
              <a:buFont typeface="Arial" pitchFamily="34" charset="0"/>
              <a:buChar char="•"/>
            </a:pPr>
            <a:r>
              <a:rPr lang="en-US" sz="2400" dirty="0" smtClean="0"/>
              <a:t> Started by Princeton mathematician John Von Neumann</a:t>
            </a:r>
          </a:p>
          <a:p>
            <a:pPr>
              <a:buFont typeface="Arial" pitchFamily="34" charset="0"/>
              <a:buChar char="•"/>
            </a:pPr>
            <a:endParaRPr lang="en-US" sz="2400" dirty="0" smtClean="0"/>
          </a:p>
          <a:p>
            <a:pPr>
              <a:buFont typeface="Arial" pitchFamily="34" charset="0"/>
              <a:buChar char="•"/>
            </a:pPr>
            <a:r>
              <a:rPr lang="en-US" sz="2400" dirty="0" smtClean="0"/>
              <a:t>Mathematically &amp; logically determines the actions that “players” should take for best personal outcomes in a wide array of “games”</a:t>
            </a:r>
          </a:p>
          <a:p>
            <a:pPr>
              <a:buFont typeface="Arial" pitchFamily="34" charset="0"/>
              <a:buChar char="•"/>
            </a:pPr>
            <a:endParaRPr lang="en-US" sz="2400" dirty="0" smtClean="0"/>
          </a:p>
          <a:p>
            <a:pPr>
              <a:buFont typeface="Arial" pitchFamily="34" charset="0"/>
              <a:buChar char="•"/>
            </a:pPr>
            <a:r>
              <a:rPr lang="en-US" sz="2400" dirty="0" smtClean="0"/>
              <a:t> Mathematically analyzes interdependence of player strategy to optimize gains</a:t>
            </a:r>
          </a:p>
          <a:p>
            <a:pPr>
              <a:buFont typeface="Arial" pitchFamily="34" charset="0"/>
              <a:buChar char="•"/>
            </a:pPr>
            <a:endParaRPr lang="en-US" sz="2400" dirty="0" smtClean="0"/>
          </a:p>
          <a:p>
            <a:pPr>
              <a:buFont typeface="Arial" pitchFamily="34" charset="0"/>
              <a:buChar char="•"/>
            </a:pPr>
            <a:r>
              <a:rPr lang="en-US" sz="2400" dirty="0" smtClean="0"/>
              <a:t> Interdependent strategies can be sequences or simultaneous functions</a:t>
            </a:r>
          </a:p>
          <a:p>
            <a:pPr>
              <a:buFont typeface="Arial" pitchFamily="34" charset="0"/>
              <a:buChar char="•"/>
            </a:pPr>
            <a:endParaRPr lang="en-US" sz="2000"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MATHEMATICAL CONCEPTS IN GAME THEORY</a:t>
            </a:r>
            <a:endParaRPr lang="en-US" sz="4400" dirty="0"/>
          </a:p>
        </p:txBody>
      </p:sp>
      <p:sp>
        <p:nvSpPr>
          <p:cNvPr id="3" name="TextBox 2"/>
          <p:cNvSpPr txBox="1"/>
          <p:nvPr/>
        </p:nvSpPr>
        <p:spPr>
          <a:xfrm>
            <a:off x="0" y="2286000"/>
            <a:ext cx="4343400" cy="3554819"/>
          </a:xfrm>
          <a:prstGeom prst="rect">
            <a:avLst/>
          </a:prstGeom>
          <a:noFill/>
        </p:spPr>
        <p:txBody>
          <a:bodyPr wrap="square" rtlCol="0">
            <a:spAutoFit/>
          </a:bodyPr>
          <a:lstStyle/>
          <a:p>
            <a:pPr marL="342900" indent="-342900">
              <a:buFont typeface="+mj-lt"/>
              <a:buAutoNum type="arabicPeriod"/>
            </a:pPr>
            <a:r>
              <a:rPr lang="en-US" sz="2500" dirty="0" smtClean="0"/>
              <a:t> Probability</a:t>
            </a:r>
          </a:p>
          <a:p>
            <a:pPr marL="342900" indent="-342900">
              <a:buFont typeface="+mj-lt"/>
              <a:buAutoNum type="arabicPeriod"/>
            </a:pPr>
            <a:endParaRPr lang="en-US" sz="2500" dirty="0" smtClean="0"/>
          </a:p>
          <a:p>
            <a:pPr marL="342900" indent="-342900">
              <a:buFont typeface="+mj-lt"/>
              <a:buAutoNum type="arabicPeriod"/>
            </a:pPr>
            <a:r>
              <a:rPr lang="en-US" sz="2500" dirty="0" smtClean="0"/>
              <a:t> Set Theory</a:t>
            </a:r>
          </a:p>
          <a:p>
            <a:pPr marL="342900" indent="-342900">
              <a:buFont typeface="+mj-lt"/>
              <a:buAutoNum type="arabicPeriod"/>
            </a:pPr>
            <a:endParaRPr lang="en-US" sz="2500" dirty="0" smtClean="0"/>
          </a:p>
          <a:p>
            <a:pPr marL="342900" indent="-342900">
              <a:buFont typeface="+mj-lt"/>
              <a:buAutoNum type="arabicPeriod"/>
            </a:pPr>
            <a:r>
              <a:rPr lang="en-US" sz="2500" dirty="0" smtClean="0"/>
              <a:t> Trees and Graphs</a:t>
            </a:r>
          </a:p>
          <a:p>
            <a:pPr marL="342900" indent="-342900">
              <a:buFont typeface="+mj-lt"/>
              <a:buAutoNum type="arabicPeriod"/>
            </a:pPr>
            <a:endParaRPr lang="en-US" sz="2500" dirty="0" smtClean="0"/>
          </a:p>
          <a:p>
            <a:pPr marL="342900" indent="-342900">
              <a:buFont typeface="+mj-lt"/>
              <a:buAutoNum type="arabicPeriod"/>
            </a:pPr>
            <a:r>
              <a:rPr lang="en-US" sz="2500" dirty="0" smtClean="0"/>
              <a:t> Linear Algebra</a:t>
            </a:r>
          </a:p>
          <a:p>
            <a:pPr marL="342900" indent="-342900">
              <a:buFont typeface="+mj-lt"/>
              <a:buAutoNum type="arabicPeriod"/>
            </a:pPr>
            <a:endParaRPr lang="en-US" sz="2500" dirty="0" smtClean="0"/>
          </a:p>
          <a:p>
            <a:pPr marL="342900" indent="-342900">
              <a:buFont typeface="+mj-lt"/>
              <a:buAutoNum type="arabicPeriod"/>
            </a:pPr>
            <a:r>
              <a:rPr lang="en-US" sz="2500" dirty="0" smtClean="0"/>
              <a:t> Theorems and their Proofs</a:t>
            </a:r>
            <a:endParaRPr lang="en-US" sz="2500" dirty="0"/>
          </a:p>
        </p:txBody>
      </p:sp>
      <p:sp>
        <p:nvSpPr>
          <p:cNvPr id="4" name="TextBox 3"/>
          <p:cNvSpPr txBox="1"/>
          <p:nvPr/>
        </p:nvSpPr>
        <p:spPr>
          <a:xfrm>
            <a:off x="3352800" y="1676400"/>
            <a:ext cx="5241052" cy="3416320"/>
          </a:xfrm>
          <a:prstGeom prst="rect">
            <a:avLst/>
          </a:prstGeom>
          <a:noFill/>
        </p:spPr>
        <p:txBody>
          <a:bodyPr wrap="square" rtlCol="0">
            <a:spAutoFit/>
          </a:bodyPr>
          <a:lstStyle/>
          <a:p>
            <a:pPr algn="ctr"/>
            <a:r>
              <a:rPr lang="en-US" cap="small" dirty="0" smtClean="0"/>
              <a:t>Probability</a:t>
            </a:r>
          </a:p>
          <a:p>
            <a:r>
              <a:rPr lang="en-US" dirty="0" smtClean="0"/>
              <a:t>Example: Die Rolling Game</a:t>
            </a:r>
          </a:p>
          <a:p>
            <a:r>
              <a:rPr lang="en-US" dirty="0" smtClean="0"/>
              <a:t>You put up your own money; even rolls lose $10 * the roll, odd rolls win $12 * the roll. Should you play?</a:t>
            </a:r>
          </a:p>
          <a:p>
            <a:endParaRPr lang="en-US" dirty="0" smtClean="0"/>
          </a:p>
          <a:p>
            <a:r>
              <a:rPr lang="en-US" dirty="0" smtClean="0"/>
              <a:t>This specific example involves random variables, mean, and calculation of the expectation. </a:t>
            </a:r>
          </a:p>
          <a:p>
            <a:endParaRPr lang="en-US" dirty="0" smtClean="0"/>
          </a:p>
          <a:p>
            <a:r>
              <a:rPr lang="en-US" dirty="0" smtClean="0"/>
              <a:t>Other aspects of game theory, however, include power sets, conditional probability, union and intersection of probability, </a:t>
            </a:r>
            <a:r>
              <a:rPr lang="en-US" dirty="0" err="1" smtClean="0"/>
              <a:t>Bayes</a:t>
            </a:r>
            <a:r>
              <a:rPr lang="en-US" dirty="0" smtClean="0"/>
              <a:t> Rule, and more!</a:t>
            </a:r>
            <a:endParaRPr lang="en-US" dirty="0"/>
          </a:p>
        </p:txBody>
      </p:sp>
      <p:sp>
        <p:nvSpPr>
          <p:cNvPr id="5" name="TextBox 4"/>
          <p:cNvSpPr txBox="1"/>
          <p:nvPr/>
        </p:nvSpPr>
        <p:spPr>
          <a:xfrm>
            <a:off x="3352800" y="1676400"/>
            <a:ext cx="5105400" cy="3693319"/>
          </a:xfrm>
          <a:prstGeom prst="rect">
            <a:avLst/>
          </a:prstGeom>
          <a:noFill/>
        </p:spPr>
        <p:txBody>
          <a:bodyPr wrap="square" rtlCol="0">
            <a:spAutoFit/>
          </a:bodyPr>
          <a:lstStyle/>
          <a:p>
            <a:pPr algn="ctr"/>
            <a:r>
              <a:rPr lang="en-US" cap="small" dirty="0" smtClean="0"/>
              <a:t>Set Theory</a:t>
            </a:r>
          </a:p>
          <a:p>
            <a:r>
              <a:rPr lang="en-US" dirty="0" smtClean="0"/>
              <a:t>Example: Utility Theory</a:t>
            </a:r>
          </a:p>
          <a:p>
            <a:r>
              <a:rPr lang="en-US" dirty="0" smtClean="0"/>
              <a:t>Utility theory mainly involves Lotteries:</a:t>
            </a:r>
          </a:p>
          <a:p>
            <a:endParaRPr lang="en-US" dirty="0" smtClean="0"/>
          </a:p>
          <a:p>
            <a:r>
              <a:rPr lang="en-US" dirty="0" smtClean="0"/>
              <a:t>L = {{A</a:t>
            </a:r>
            <a:r>
              <a:rPr lang="en-US" baseline="-25000" dirty="0" smtClean="0"/>
              <a:t>1</a:t>
            </a:r>
            <a:r>
              <a:rPr lang="en-US" dirty="0" smtClean="0"/>
              <a:t>, A</a:t>
            </a:r>
            <a:r>
              <a:rPr lang="en-US" baseline="-25000" dirty="0" smtClean="0"/>
              <a:t>2</a:t>
            </a:r>
            <a:r>
              <a:rPr lang="en-US" dirty="0" smtClean="0"/>
              <a:t>, …, A</a:t>
            </a:r>
            <a:r>
              <a:rPr lang="en-US" baseline="-25000" dirty="0" smtClean="0"/>
              <a:t>n</a:t>
            </a:r>
            <a:r>
              <a:rPr lang="en-US" dirty="0" smtClean="0"/>
              <a:t>}, </a:t>
            </a:r>
            <a:r>
              <a:rPr lang="en-US" i="1" dirty="0" smtClean="0"/>
              <a:t>p</a:t>
            </a:r>
            <a:r>
              <a:rPr lang="en-US" dirty="0" smtClean="0"/>
              <a:t>}</a:t>
            </a:r>
          </a:p>
          <a:p>
            <a:endParaRPr lang="en-US" dirty="0" smtClean="0"/>
          </a:p>
          <a:p>
            <a:r>
              <a:rPr lang="en-US" dirty="0" smtClean="0"/>
              <a:t>A lottery is a set containing all possibilities of outcomes and their respective probabilities. </a:t>
            </a:r>
          </a:p>
          <a:p>
            <a:endParaRPr lang="en-US" dirty="0" smtClean="0"/>
          </a:p>
          <a:p>
            <a:r>
              <a:rPr lang="en-US" dirty="0" smtClean="0"/>
              <a:t>Unions, intersections, difference, Cartesian products, and  power sets are all used to calculate the optimal choices for players in a given game.</a:t>
            </a:r>
            <a:endParaRPr lang="en-US" dirty="0"/>
          </a:p>
        </p:txBody>
      </p:sp>
      <p:sp>
        <p:nvSpPr>
          <p:cNvPr id="6" name="TextBox 5"/>
          <p:cNvSpPr txBox="1"/>
          <p:nvPr/>
        </p:nvSpPr>
        <p:spPr>
          <a:xfrm>
            <a:off x="3733800" y="1676400"/>
            <a:ext cx="4953000" cy="1477328"/>
          </a:xfrm>
          <a:prstGeom prst="rect">
            <a:avLst/>
          </a:prstGeom>
          <a:noFill/>
        </p:spPr>
        <p:txBody>
          <a:bodyPr wrap="square" rtlCol="0">
            <a:spAutoFit/>
          </a:bodyPr>
          <a:lstStyle/>
          <a:p>
            <a:pPr algn="ctr"/>
            <a:r>
              <a:rPr lang="en-US" cap="small" dirty="0" smtClean="0"/>
              <a:t>Trees and Graphs</a:t>
            </a:r>
          </a:p>
          <a:p>
            <a:r>
              <a:rPr lang="en-US" dirty="0" smtClean="0"/>
              <a:t>Used to map possible choices and their resulting outcomes.</a:t>
            </a:r>
          </a:p>
          <a:p>
            <a:r>
              <a:rPr lang="en-US" dirty="0" smtClean="0"/>
              <a:t>Examples include: </a:t>
            </a:r>
          </a:p>
          <a:p>
            <a:endParaRPr lang="en-US" dirty="0"/>
          </a:p>
        </p:txBody>
      </p:sp>
      <p:pic>
        <p:nvPicPr>
          <p:cNvPr id="1026" name="Picture 2" descr="C:\Users\Brittany\Pictures\tree.PNG"/>
          <p:cNvPicPr>
            <a:picLocks noChangeAspect="1" noChangeArrowheads="1"/>
          </p:cNvPicPr>
          <p:nvPr/>
        </p:nvPicPr>
        <p:blipFill>
          <a:blip r:embed="rId2" cstate="print"/>
          <a:srcRect/>
          <a:stretch>
            <a:fillRect/>
          </a:stretch>
        </p:blipFill>
        <p:spPr bwMode="auto">
          <a:xfrm>
            <a:off x="6781800" y="2667000"/>
            <a:ext cx="1800476" cy="1790950"/>
          </a:xfrm>
          <a:prstGeom prst="rect">
            <a:avLst/>
          </a:prstGeom>
          <a:noFill/>
        </p:spPr>
      </p:pic>
      <p:pic>
        <p:nvPicPr>
          <p:cNvPr id="1027" name="Picture 3" descr="C:\Users\Brittany\Pictures\tree3.PNG"/>
          <p:cNvPicPr>
            <a:picLocks noChangeAspect="1" noChangeArrowheads="1"/>
          </p:cNvPicPr>
          <p:nvPr/>
        </p:nvPicPr>
        <p:blipFill>
          <a:blip r:embed="rId3" cstate="print"/>
          <a:srcRect/>
          <a:stretch>
            <a:fillRect/>
          </a:stretch>
        </p:blipFill>
        <p:spPr bwMode="auto">
          <a:xfrm>
            <a:off x="3276600" y="3581400"/>
            <a:ext cx="3124200" cy="1355351"/>
          </a:xfrm>
          <a:prstGeom prst="rect">
            <a:avLst/>
          </a:prstGeom>
          <a:noFill/>
        </p:spPr>
      </p:pic>
      <p:pic>
        <p:nvPicPr>
          <p:cNvPr id="1028" name="Picture 4" descr="C:\Users\Brittany\Pictures\tree2.PNG"/>
          <p:cNvPicPr>
            <a:picLocks noChangeAspect="1" noChangeArrowheads="1"/>
          </p:cNvPicPr>
          <p:nvPr/>
        </p:nvPicPr>
        <p:blipFill>
          <a:blip r:embed="rId4" cstate="print"/>
          <a:srcRect/>
          <a:stretch>
            <a:fillRect/>
          </a:stretch>
        </p:blipFill>
        <p:spPr bwMode="auto">
          <a:xfrm>
            <a:off x="6781800" y="4800600"/>
            <a:ext cx="2205790" cy="1371600"/>
          </a:xfrm>
          <a:prstGeom prst="rect">
            <a:avLst/>
          </a:prstGeom>
          <a:noFill/>
        </p:spPr>
      </p:pic>
      <p:sp>
        <p:nvSpPr>
          <p:cNvPr id="10" name="TextBox 9"/>
          <p:cNvSpPr txBox="1"/>
          <p:nvPr/>
        </p:nvSpPr>
        <p:spPr>
          <a:xfrm>
            <a:off x="3124200" y="1676400"/>
            <a:ext cx="5334000" cy="2862322"/>
          </a:xfrm>
          <a:prstGeom prst="rect">
            <a:avLst/>
          </a:prstGeom>
          <a:noFill/>
        </p:spPr>
        <p:txBody>
          <a:bodyPr wrap="square" rtlCol="0">
            <a:spAutoFit/>
          </a:bodyPr>
          <a:lstStyle/>
          <a:p>
            <a:pPr algn="ctr"/>
            <a:r>
              <a:rPr lang="en-US" cap="small" dirty="0" smtClean="0"/>
              <a:t>Linear Algebra</a:t>
            </a:r>
          </a:p>
          <a:p>
            <a:r>
              <a:rPr lang="en-US" dirty="0" smtClean="0"/>
              <a:t>Example: Saddle Points and Zero-Sum Games</a:t>
            </a:r>
          </a:p>
          <a:p>
            <a:endParaRPr lang="en-US" dirty="0" smtClean="0"/>
          </a:p>
          <a:p>
            <a:r>
              <a:rPr lang="en-US" dirty="0" smtClean="0"/>
              <a:t>In zero-sum games, the winner’s gains are equal to the loser’s loss, resulting in a “zero-sum”.</a:t>
            </a:r>
          </a:p>
          <a:p>
            <a:endParaRPr lang="en-US" dirty="0" smtClean="0"/>
          </a:p>
          <a:p>
            <a:r>
              <a:rPr lang="en-US" dirty="0" smtClean="0"/>
              <a:t>Game choices can be represented by matrices whose vectors are manipulated to calculate saddle points: equilibrium strategy pairs (x, y). </a:t>
            </a:r>
          </a:p>
          <a:p>
            <a:endParaRPr lang="en-US" dirty="0" smtClean="0"/>
          </a:p>
        </p:txBody>
      </p:sp>
      <p:sp>
        <p:nvSpPr>
          <p:cNvPr id="12" name="TextBox 11"/>
          <p:cNvSpPr txBox="1"/>
          <p:nvPr/>
        </p:nvSpPr>
        <p:spPr>
          <a:xfrm>
            <a:off x="3124200" y="1676400"/>
            <a:ext cx="5334000" cy="4524315"/>
          </a:xfrm>
          <a:prstGeom prst="rect">
            <a:avLst/>
          </a:prstGeom>
          <a:noFill/>
        </p:spPr>
        <p:txBody>
          <a:bodyPr wrap="square" rtlCol="0">
            <a:spAutoFit/>
          </a:bodyPr>
          <a:lstStyle/>
          <a:p>
            <a:pPr algn="ctr"/>
            <a:r>
              <a:rPr lang="en-US" cap="small" dirty="0" smtClean="0"/>
              <a:t>Theorems and their Proofs</a:t>
            </a:r>
          </a:p>
          <a:p>
            <a:r>
              <a:rPr lang="en-US" dirty="0" smtClean="0"/>
              <a:t>Some prominent theorems proved in Game Theory include:</a:t>
            </a:r>
          </a:p>
          <a:p>
            <a:endParaRPr lang="en-US" dirty="0" smtClean="0"/>
          </a:p>
          <a:p>
            <a:pPr marL="342900" indent="-342900">
              <a:buFont typeface="+mj-lt"/>
              <a:buAutoNum type="arabicPeriod"/>
            </a:pPr>
            <a:r>
              <a:rPr lang="en-US" dirty="0" err="1" smtClean="0"/>
              <a:t>Bayes</a:t>
            </a:r>
            <a:r>
              <a:rPr lang="en-US" dirty="0" smtClean="0"/>
              <a:t> Rule</a:t>
            </a:r>
          </a:p>
          <a:p>
            <a:pPr marL="342900" indent="-342900">
              <a:buFont typeface="+mj-lt"/>
              <a:buAutoNum type="arabicPeriod"/>
            </a:pPr>
            <a:r>
              <a:rPr lang="en-US" dirty="0" smtClean="0"/>
              <a:t>Expected Utility Theorem</a:t>
            </a:r>
          </a:p>
          <a:p>
            <a:pPr marL="342900" indent="-342900">
              <a:buFont typeface="+mj-lt"/>
              <a:buAutoNum type="arabicPeriod"/>
            </a:pPr>
            <a:r>
              <a:rPr lang="en-US" dirty="0" err="1" smtClean="0"/>
              <a:t>Zermelo’s</a:t>
            </a:r>
            <a:r>
              <a:rPr lang="en-US" dirty="0" smtClean="0"/>
              <a:t> Theorem</a:t>
            </a:r>
          </a:p>
          <a:p>
            <a:pPr marL="342900" indent="-342900">
              <a:buFont typeface="+mj-lt"/>
              <a:buAutoNum type="arabicPeriod"/>
            </a:pPr>
            <a:r>
              <a:rPr lang="en-US" dirty="0" err="1" smtClean="0"/>
              <a:t>Minimax</a:t>
            </a:r>
            <a:r>
              <a:rPr lang="en-US" dirty="0" smtClean="0"/>
              <a:t> Theorem</a:t>
            </a:r>
          </a:p>
          <a:p>
            <a:pPr marL="342900" indent="-342900">
              <a:buFont typeface="+mj-lt"/>
              <a:buAutoNum type="arabicPeriod"/>
            </a:pPr>
            <a:r>
              <a:rPr lang="en-US" dirty="0" err="1" smtClean="0"/>
              <a:t>Brouwer</a:t>
            </a:r>
            <a:r>
              <a:rPr lang="en-US" dirty="0" smtClean="0"/>
              <a:t> Fixed Point Theorem</a:t>
            </a:r>
          </a:p>
          <a:p>
            <a:pPr marL="342900" indent="-342900">
              <a:buFont typeface="+mj-lt"/>
              <a:buAutoNum type="arabicPeriod"/>
            </a:pPr>
            <a:r>
              <a:rPr lang="en-US" dirty="0" smtClean="0"/>
              <a:t>Nash Equilibrium Theorem</a:t>
            </a:r>
          </a:p>
          <a:p>
            <a:pPr marL="342900" indent="-342900">
              <a:buFont typeface="+mj-lt"/>
              <a:buAutoNum type="arabicPeriod"/>
            </a:pPr>
            <a:endParaRPr lang="en-US" dirty="0" smtClean="0"/>
          </a:p>
          <a:p>
            <a:pPr marL="342900" indent="-342900"/>
            <a:r>
              <a:rPr lang="en-US" dirty="0" smtClean="0"/>
              <a:t>All of these involve a foundations style proof!!!</a:t>
            </a:r>
          </a:p>
          <a:p>
            <a:pPr marL="342900" indent="-342900"/>
            <a:r>
              <a:rPr lang="en-US" dirty="0" smtClean="0"/>
              <a:t>(See resource guide for links to proofs!)</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 calcmode="lin" valueType="num">
                                      <p:cBhvr additive="base">
                                        <p:cTn id="43" dur="500" fill="hold"/>
                                        <p:tgtEl>
                                          <p:spTgt spid="1027"/>
                                        </p:tgtEl>
                                        <p:attrNameLst>
                                          <p:attrName>ppt_x</p:attrName>
                                        </p:attrNameLst>
                                      </p:cBhvr>
                                      <p:tavLst>
                                        <p:tav tm="0">
                                          <p:val>
                                            <p:strVal val="#ppt_x"/>
                                          </p:val>
                                        </p:tav>
                                        <p:tav tm="100000">
                                          <p:val>
                                            <p:strVal val="#ppt_x"/>
                                          </p:val>
                                        </p:tav>
                                      </p:tavLst>
                                    </p:anim>
                                    <p:anim calcmode="lin" valueType="num">
                                      <p:cBhvr additive="base">
                                        <p:cTn id="4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 calcmode="lin" valueType="num">
                                      <p:cBhvr additive="base">
                                        <p:cTn id="49" dur="500" fill="hold"/>
                                        <p:tgtEl>
                                          <p:spTgt spid="1028"/>
                                        </p:tgtEl>
                                        <p:attrNameLst>
                                          <p:attrName>ppt_x</p:attrName>
                                        </p:attrNameLst>
                                      </p:cBhvr>
                                      <p:tavLst>
                                        <p:tav tm="0">
                                          <p:val>
                                            <p:strVal val="#ppt_x"/>
                                          </p:val>
                                        </p:tav>
                                        <p:tav tm="100000">
                                          <p:val>
                                            <p:strVal val="#ppt_x"/>
                                          </p:val>
                                        </p:tav>
                                      </p:tavLst>
                                    </p:anim>
                                    <p:anim calcmode="lin" valueType="num">
                                      <p:cBhvr additive="base">
                                        <p:cTn id="5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26"/>
                                        </p:tgtEl>
                                        <p:attrNameLst>
                                          <p:attrName>ppt_x</p:attrName>
                                        </p:attrNameLst>
                                      </p:cBhvr>
                                      <p:tavLst>
                                        <p:tav tm="0">
                                          <p:val>
                                            <p:strVal val="ppt_x"/>
                                          </p:val>
                                        </p:tav>
                                        <p:tav tm="100000">
                                          <p:val>
                                            <p:strVal val="ppt_x"/>
                                          </p:val>
                                        </p:tav>
                                      </p:tavLst>
                                    </p:anim>
                                    <p:anim calcmode="lin" valueType="num">
                                      <p:cBhvr additive="base">
                                        <p:cTn id="55" dur="500"/>
                                        <p:tgtEl>
                                          <p:spTgt spid="1026"/>
                                        </p:tgtEl>
                                        <p:attrNameLst>
                                          <p:attrName>ppt_y</p:attrName>
                                        </p:attrNameLst>
                                      </p:cBhvr>
                                      <p:tavLst>
                                        <p:tav tm="0">
                                          <p:val>
                                            <p:strVal val="ppt_y"/>
                                          </p:val>
                                        </p:tav>
                                        <p:tav tm="100000">
                                          <p:val>
                                            <p:strVal val="1+ppt_h/2"/>
                                          </p:val>
                                        </p:tav>
                                      </p:tavLst>
                                    </p:anim>
                                    <p:set>
                                      <p:cBhvr>
                                        <p:cTn id="56" dur="1" fill="hold">
                                          <p:stCondLst>
                                            <p:cond delay="499"/>
                                          </p:stCondLst>
                                        </p:cTn>
                                        <p:tgtEl>
                                          <p:spTgt spid="1026"/>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027"/>
                                        </p:tgtEl>
                                        <p:attrNameLst>
                                          <p:attrName>ppt_x</p:attrName>
                                        </p:attrNameLst>
                                      </p:cBhvr>
                                      <p:tavLst>
                                        <p:tav tm="0">
                                          <p:val>
                                            <p:strVal val="ppt_x"/>
                                          </p:val>
                                        </p:tav>
                                        <p:tav tm="100000">
                                          <p:val>
                                            <p:strVal val="ppt_x"/>
                                          </p:val>
                                        </p:tav>
                                      </p:tavLst>
                                    </p:anim>
                                    <p:anim calcmode="lin" valueType="num">
                                      <p:cBhvr additive="base">
                                        <p:cTn id="59" dur="500"/>
                                        <p:tgtEl>
                                          <p:spTgt spid="1027"/>
                                        </p:tgtEl>
                                        <p:attrNameLst>
                                          <p:attrName>ppt_y</p:attrName>
                                        </p:attrNameLst>
                                      </p:cBhvr>
                                      <p:tavLst>
                                        <p:tav tm="0">
                                          <p:val>
                                            <p:strVal val="ppt_y"/>
                                          </p:val>
                                        </p:tav>
                                        <p:tav tm="100000">
                                          <p:val>
                                            <p:strVal val="1+ppt_h/2"/>
                                          </p:val>
                                        </p:tav>
                                      </p:tavLst>
                                    </p:anim>
                                    <p:set>
                                      <p:cBhvr>
                                        <p:cTn id="60" dur="1" fill="hold">
                                          <p:stCondLst>
                                            <p:cond delay="499"/>
                                          </p:stCondLst>
                                        </p:cTn>
                                        <p:tgtEl>
                                          <p:spTgt spid="1027"/>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1028"/>
                                        </p:tgtEl>
                                        <p:attrNameLst>
                                          <p:attrName>ppt_x</p:attrName>
                                        </p:attrNameLst>
                                      </p:cBhvr>
                                      <p:tavLst>
                                        <p:tav tm="0">
                                          <p:val>
                                            <p:strVal val="ppt_x"/>
                                          </p:val>
                                        </p:tav>
                                        <p:tav tm="100000">
                                          <p:val>
                                            <p:strVal val="ppt_x"/>
                                          </p:val>
                                        </p:tav>
                                      </p:tavLst>
                                    </p:anim>
                                    <p:anim calcmode="lin" valueType="num">
                                      <p:cBhvr additive="base">
                                        <p:cTn id="63" dur="500"/>
                                        <p:tgtEl>
                                          <p:spTgt spid="1028"/>
                                        </p:tgtEl>
                                        <p:attrNameLst>
                                          <p:attrName>ppt_y</p:attrName>
                                        </p:attrNameLst>
                                      </p:cBhvr>
                                      <p:tavLst>
                                        <p:tav tm="0">
                                          <p:val>
                                            <p:strVal val="ppt_y"/>
                                          </p:val>
                                        </p:tav>
                                        <p:tav tm="100000">
                                          <p:val>
                                            <p:strVal val="1+ppt_h/2"/>
                                          </p:val>
                                        </p:tav>
                                      </p:tavLst>
                                    </p:anim>
                                    <p:set>
                                      <p:cBhvr>
                                        <p:cTn id="64" dur="1" fill="hold">
                                          <p:stCondLst>
                                            <p:cond delay="499"/>
                                          </p:stCondLst>
                                        </p:cTn>
                                        <p:tgtEl>
                                          <p:spTgt spid="1028"/>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6"/>
                                        </p:tgtEl>
                                        <p:attrNameLst>
                                          <p:attrName>ppt_x</p:attrName>
                                        </p:attrNameLst>
                                      </p:cBhvr>
                                      <p:tavLst>
                                        <p:tav tm="0">
                                          <p:val>
                                            <p:strVal val="ppt_x"/>
                                          </p:val>
                                        </p:tav>
                                        <p:tav tm="100000">
                                          <p:val>
                                            <p:strVal val="ppt_x"/>
                                          </p:val>
                                        </p:tav>
                                      </p:tavLst>
                                    </p:anim>
                                    <p:anim calcmode="lin" valueType="num">
                                      <p:cBhvr additive="base">
                                        <p:cTn id="67" dur="500"/>
                                        <p:tgtEl>
                                          <p:spTgt spid="6"/>
                                        </p:tgtEl>
                                        <p:attrNameLst>
                                          <p:attrName>ppt_y</p:attrName>
                                        </p:attrNameLst>
                                      </p:cBhvr>
                                      <p:tavLst>
                                        <p:tav tm="0">
                                          <p:val>
                                            <p:strVal val="ppt_y"/>
                                          </p:val>
                                        </p:tav>
                                        <p:tav tm="100000">
                                          <p:val>
                                            <p:strVal val="1+ppt_h/2"/>
                                          </p:val>
                                        </p:tav>
                                      </p:tavLst>
                                    </p:anim>
                                    <p:set>
                                      <p:cBhvr>
                                        <p:cTn id="68" dur="1" fill="hold">
                                          <p:stCondLst>
                                            <p:cond delay="499"/>
                                          </p:stCondLst>
                                        </p:cTn>
                                        <p:tgtEl>
                                          <p:spTgt spid="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10"/>
                                        </p:tgtEl>
                                        <p:attrNameLst>
                                          <p:attrName>ppt_x</p:attrName>
                                        </p:attrNameLst>
                                      </p:cBhvr>
                                      <p:tavLst>
                                        <p:tav tm="0">
                                          <p:val>
                                            <p:strVal val="ppt_x"/>
                                          </p:val>
                                        </p:tav>
                                        <p:tav tm="100000">
                                          <p:val>
                                            <p:strVal val="ppt_x"/>
                                          </p:val>
                                        </p:tav>
                                      </p:tavLst>
                                    </p:anim>
                                    <p:anim calcmode="lin" valueType="num">
                                      <p:cBhvr additive="base">
                                        <p:cTn id="79" dur="500"/>
                                        <p:tgtEl>
                                          <p:spTgt spid="10"/>
                                        </p:tgtEl>
                                        <p:attrNameLst>
                                          <p:attrName>ppt_y</p:attrName>
                                        </p:attrNameLst>
                                      </p:cBhvr>
                                      <p:tavLst>
                                        <p:tav tm="0">
                                          <p:val>
                                            <p:strVal val="ppt_y"/>
                                          </p:val>
                                        </p:tav>
                                        <p:tav tm="100000">
                                          <p:val>
                                            <p:strVal val="1+ppt_h/2"/>
                                          </p:val>
                                        </p:tav>
                                      </p:tavLst>
                                    </p:anim>
                                    <p:set>
                                      <p:cBhvr>
                                        <p:cTn id="80" dur="1" fill="hold">
                                          <p:stCondLst>
                                            <p:cond delay="499"/>
                                          </p:stCondLst>
                                        </p:cTn>
                                        <p:tgtEl>
                                          <p:spTgt spid="1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12"/>
                                        </p:tgtEl>
                                        <p:attrNameLst>
                                          <p:attrName>ppt_x</p:attrName>
                                        </p:attrNameLst>
                                      </p:cBhvr>
                                      <p:tavLst>
                                        <p:tav tm="0">
                                          <p:val>
                                            <p:strVal val="ppt_x"/>
                                          </p:val>
                                        </p:tav>
                                        <p:tav tm="100000">
                                          <p:val>
                                            <p:strVal val="ppt_x"/>
                                          </p:val>
                                        </p:tav>
                                      </p:tavLst>
                                    </p:anim>
                                    <p:anim calcmode="lin" valueType="num">
                                      <p:cBhvr additive="base">
                                        <p:cTn id="91" dur="500"/>
                                        <p:tgtEl>
                                          <p:spTgt spid="12"/>
                                        </p:tgtEl>
                                        <p:attrNameLst>
                                          <p:attrName>ppt_y</p:attrName>
                                        </p:attrNameLst>
                                      </p:cBhvr>
                                      <p:tavLst>
                                        <p:tav tm="0">
                                          <p:val>
                                            <p:strVal val="ppt_y"/>
                                          </p:val>
                                        </p:tav>
                                        <p:tav tm="100000">
                                          <p:val>
                                            <p:strVal val="1+ppt_h/2"/>
                                          </p:val>
                                        </p:tav>
                                      </p:tavLst>
                                    </p:anim>
                                    <p:set>
                                      <p:cBhvr>
                                        <p:cTn id="9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10" grpId="0"/>
      <p:bldP spid="10" grpId="1"/>
      <p:bldP spid="12" grpId="0"/>
      <p:bldP spid="1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4.media.tumblr.com/tumblr_m8zh4fYHld1rb6vxco1_1280.jpg"/>
          <p:cNvPicPr>
            <a:picLocks noChangeAspect="1" noChangeArrowheads="1"/>
          </p:cNvPicPr>
          <p:nvPr/>
        </p:nvPicPr>
        <p:blipFill>
          <a:blip r:embed="rId2" cstate="print"/>
          <a:srcRect/>
          <a:stretch>
            <a:fillRect/>
          </a:stretch>
        </p:blipFill>
        <p:spPr bwMode="auto">
          <a:xfrm>
            <a:off x="1143000" y="762000"/>
            <a:ext cx="7010400" cy="5257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077200" cy="4602162"/>
          </a:xfrm>
        </p:spPr>
        <p:txBody>
          <a:bodyPr>
            <a:noAutofit/>
          </a:bodyPr>
          <a:lstStyle/>
          <a:p>
            <a:r>
              <a:rPr lang="en-US" sz="6600" dirty="0" smtClean="0"/>
              <a:t>EXAMPLE OF OUR COURSEWORK IN ECONOMICS</a:t>
            </a:r>
            <a:endParaRPr lang="en-US" sz="6600" dirty="0"/>
          </a:p>
        </p:txBody>
      </p:sp>
      <p:pic>
        <p:nvPicPr>
          <p:cNvPr id="14338" name="Picture 2" descr="http://www.mcr2.k12.mo.us/mainpages/middleschool/twebsites/meinershagenk/images/math_symbol_clipart.jpg"/>
          <p:cNvPicPr>
            <a:picLocks noChangeAspect="1" noChangeArrowheads="1"/>
          </p:cNvPicPr>
          <p:nvPr/>
        </p:nvPicPr>
        <p:blipFill>
          <a:blip r:embed="rId2" cstate="print"/>
          <a:srcRect/>
          <a:stretch>
            <a:fillRect/>
          </a:stretch>
        </p:blipFill>
        <p:spPr bwMode="auto">
          <a:xfrm rot="20515345">
            <a:off x="181602" y="234739"/>
            <a:ext cx="1743269" cy="1447800"/>
          </a:xfrm>
          <a:prstGeom prst="rect">
            <a:avLst/>
          </a:prstGeom>
          <a:noFill/>
        </p:spPr>
      </p:pic>
      <p:pic>
        <p:nvPicPr>
          <p:cNvPr id="14340" name="Picture 4" descr="http://www.mathstat.uottawa.ca/~bjessup/graphics/2planesb.gif"/>
          <p:cNvPicPr>
            <a:picLocks noChangeAspect="1" noChangeArrowheads="1"/>
          </p:cNvPicPr>
          <p:nvPr/>
        </p:nvPicPr>
        <p:blipFill>
          <a:blip r:embed="rId3" cstate="print"/>
          <a:srcRect/>
          <a:stretch>
            <a:fillRect/>
          </a:stretch>
        </p:blipFill>
        <p:spPr bwMode="auto">
          <a:xfrm rot="1332476">
            <a:off x="7176348" y="4963513"/>
            <a:ext cx="1644671" cy="1644671"/>
          </a:xfrm>
          <a:prstGeom prst="rect">
            <a:avLst/>
          </a:prstGeom>
          <a:noFill/>
        </p:spPr>
      </p:pic>
      <p:pic>
        <p:nvPicPr>
          <p:cNvPr id="14342" name="Picture 6" descr="http://www.mathwarehouse.com/pie-chart-pictures/picture-splitted-pie-chart2.jpg"/>
          <p:cNvPicPr>
            <a:picLocks noChangeAspect="1" noChangeArrowheads="1"/>
          </p:cNvPicPr>
          <p:nvPr/>
        </p:nvPicPr>
        <p:blipFill>
          <a:blip r:embed="rId4" cstate="print"/>
          <a:srcRect/>
          <a:stretch>
            <a:fillRect/>
          </a:stretch>
        </p:blipFill>
        <p:spPr bwMode="auto">
          <a:xfrm rot="20122709">
            <a:off x="-105333" y="4769411"/>
            <a:ext cx="1981200" cy="1755698"/>
          </a:xfrm>
          <a:prstGeom prst="rect">
            <a:avLst/>
          </a:prstGeom>
          <a:noFill/>
        </p:spPr>
      </p:pic>
      <p:pic>
        <p:nvPicPr>
          <p:cNvPr id="14344" name="Picture 8" descr="http://www.mathsisfun.com/definitions/images/bar-graph.gif"/>
          <p:cNvPicPr>
            <a:picLocks noChangeAspect="1" noChangeArrowheads="1"/>
          </p:cNvPicPr>
          <p:nvPr/>
        </p:nvPicPr>
        <p:blipFill>
          <a:blip r:embed="rId5" cstate="print"/>
          <a:srcRect/>
          <a:stretch>
            <a:fillRect/>
          </a:stretch>
        </p:blipFill>
        <p:spPr bwMode="auto">
          <a:xfrm>
            <a:off x="2514600" y="5334000"/>
            <a:ext cx="4191000" cy="1666875"/>
          </a:xfrm>
          <a:prstGeom prst="rect">
            <a:avLst/>
          </a:prstGeom>
          <a:noFill/>
        </p:spPr>
      </p:pic>
      <p:pic>
        <p:nvPicPr>
          <p:cNvPr id="14346" name="Picture 10" descr="http://amberalexander.typepad.com/.a/6a0105367aaaac970b011571474e97970c-800wi"/>
          <p:cNvPicPr>
            <a:picLocks noChangeAspect="1" noChangeArrowheads="1"/>
          </p:cNvPicPr>
          <p:nvPr/>
        </p:nvPicPr>
        <p:blipFill>
          <a:blip r:embed="rId6" cstate="print"/>
          <a:srcRect/>
          <a:stretch>
            <a:fillRect/>
          </a:stretch>
        </p:blipFill>
        <p:spPr bwMode="auto">
          <a:xfrm rot="777337">
            <a:off x="6872153" y="166854"/>
            <a:ext cx="1678795" cy="1676400"/>
          </a:xfrm>
          <a:prstGeom prst="rect">
            <a:avLst/>
          </a:prstGeom>
          <a:noFill/>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PROOFS IN ECONOMICS?!?!</a:t>
            </a:r>
            <a:br>
              <a:rPr lang="en-US" sz="4000" dirty="0" smtClean="0"/>
            </a:br>
            <a:r>
              <a:rPr lang="en-US" sz="4000" dirty="0" smtClean="0"/>
              <a:t>DUH!</a:t>
            </a:r>
            <a:endParaRPr lang="en-US" sz="4000" dirty="0"/>
          </a:p>
        </p:txBody>
      </p:sp>
      <p:pic>
        <p:nvPicPr>
          <p:cNvPr id="3" name="Picture 2" descr="http://iuliaradu.files.wordpress.com/2010/01/smiley-face1.jpg"/>
          <p:cNvPicPr>
            <a:picLocks noChangeAspect="1" noChangeArrowheads="1"/>
          </p:cNvPicPr>
          <p:nvPr/>
        </p:nvPicPr>
        <p:blipFill>
          <a:blip r:embed="rId2" cstate="print"/>
          <a:srcRect/>
          <a:stretch>
            <a:fillRect/>
          </a:stretch>
        </p:blipFill>
        <p:spPr bwMode="auto">
          <a:xfrm>
            <a:off x="304800" y="381000"/>
            <a:ext cx="685800" cy="685800"/>
          </a:xfrm>
          <a:prstGeom prst="rect">
            <a:avLst/>
          </a:prstGeom>
          <a:noFill/>
        </p:spPr>
      </p:pic>
      <p:pic>
        <p:nvPicPr>
          <p:cNvPr id="4" name="Picture 3" descr="http://iuliaradu.files.wordpress.com/2010/01/smiley-face1.jpg"/>
          <p:cNvPicPr>
            <a:picLocks noChangeAspect="1" noChangeArrowheads="1"/>
          </p:cNvPicPr>
          <p:nvPr/>
        </p:nvPicPr>
        <p:blipFill>
          <a:blip r:embed="rId2" cstate="print"/>
          <a:srcRect/>
          <a:stretch>
            <a:fillRect/>
          </a:stretch>
        </p:blipFill>
        <p:spPr bwMode="auto">
          <a:xfrm>
            <a:off x="8153400" y="381000"/>
            <a:ext cx="685800" cy="685800"/>
          </a:xfrm>
          <a:prstGeom prst="rect">
            <a:avLst/>
          </a:prstGeom>
          <a:noFill/>
        </p:spPr>
      </p:pic>
      <p:sp>
        <p:nvSpPr>
          <p:cNvPr id="5" name="TextBox 4"/>
          <p:cNvSpPr txBox="1"/>
          <p:nvPr/>
        </p:nvSpPr>
        <p:spPr>
          <a:xfrm>
            <a:off x="228600" y="1524000"/>
            <a:ext cx="8686800" cy="1077218"/>
          </a:xfrm>
          <a:prstGeom prst="rect">
            <a:avLst/>
          </a:prstGeom>
          <a:noFill/>
        </p:spPr>
        <p:txBody>
          <a:bodyPr wrap="square" rtlCol="0">
            <a:spAutoFit/>
          </a:bodyPr>
          <a:lstStyle/>
          <a:p>
            <a:pPr algn="ctr"/>
            <a:r>
              <a:rPr lang="en-US" sz="2800" cap="small" dirty="0" smtClean="0"/>
              <a:t>Envelope Theorem</a:t>
            </a:r>
          </a:p>
          <a:p>
            <a:pPr algn="ctr"/>
            <a:r>
              <a:rPr lang="en-US" dirty="0" smtClean="0"/>
              <a:t>General principle describing how the value of an optimization problem changes as the parameters of the problem change</a:t>
            </a:r>
            <a:endParaRPr lang="en-US" dirty="0"/>
          </a:p>
        </p:txBody>
      </p:sp>
      <p:pic>
        <p:nvPicPr>
          <p:cNvPr id="25602" name="Picture 2"/>
          <p:cNvPicPr>
            <a:picLocks noChangeAspect="1" noChangeArrowheads="1"/>
          </p:cNvPicPr>
          <p:nvPr/>
        </p:nvPicPr>
        <p:blipFill>
          <a:blip r:embed="rId3" cstate="print"/>
          <a:srcRect/>
          <a:stretch>
            <a:fillRect/>
          </a:stretch>
        </p:blipFill>
        <p:spPr bwMode="auto">
          <a:xfrm>
            <a:off x="385763" y="2809875"/>
            <a:ext cx="8372475" cy="1238250"/>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srcRect/>
          <a:stretch>
            <a:fillRect/>
          </a:stretch>
        </p:blipFill>
        <p:spPr bwMode="auto">
          <a:xfrm>
            <a:off x="2209800" y="3733800"/>
            <a:ext cx="3752850" cy="400050"/>
          </a:xfrm>
          <a:prstGeom prst="rect">
            <a:avLst/>
          </a:prstGeom>
          <a:noFill/>
          <a:ln w="9525">
            <a:noFill/>
            <a:miter lim="800000"/>
            <a:headEnd/>
            <a:tailEnd/>
          </a:ln>
        </p:spPr>
      </p:pic>
      <p:pic>
        <p:nvPicPr>
          <p:cNvPr id="25604" name="Picture 4"/>
          <p:cNvPicPr>
            <a:picLocks noChangeAspect="1" noChangeArrowheads="1"/>
          </p:cNvPicPr>
          <p:nvPr/>
        </p:nvPicPr>
        <p:blipFill>
          <a:blip r:embed="rId5" cstate="print"/>
          <a:srcRect/>
          <a:stretch>
            <a:fillRect/>
          </a:stretch>
        </p:blipFill>
        <p:spPr bwMode="auto">
          <a:xfrm>
            <a:off x="838200" y="4419600"/>
            <a:ext cx="3709988" cy="1447800"/>
          </a:xfrm>
          <a:prstGeom prst="rect">
            <a:avLst/>
          </a:prstGeom>
          <a:noFill/>
          <a:ln w="9525">
            <a:noFill/>
            <a:miter lim="800000"/>
            <a:headEnd/>
            <a:tailEnd/>
          </a:ln>
        </p:spPr>
      </p:pic>
      <p:pic>
        <p:nvPicPr>
          <p:cNvPr id="25605" name="Picture 5"/>
          <p:cNvPicPr>
            <a:picLocks noChangeAspect="1" noChangeArrowheads="1"/>
          </p:cNvPicPr>
          <p:nvPr/>
        </p:nvPicPr>
        <p:blipFill>
          <a:blip r:embed="rId6" cstate="print"/>
          <a:srcRect/>
          <a:stretch>
            <a:fillRect/>
          </a:stretch>
        </p:blipFill>
        <p:spPr bwMode="auto">
          <a:xfrm>
            <a:off x="4876800" y="4648200"/>
            <a:ext cx="371475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500" fill="hold"/>
                                        <p:tgtEl>
                                          <p:spTgt spid="25603"/>
                                        </p:tgtEl>
                                        <p:attrNameLst>
                                          <p:attrName>ppt_x</p:attrName>
                                        </p:attrNameLst>
                                      </p:cBhvr>
                                      <p:tavLst>
                                        <p:tav tm="0">
                                          <p:val>
                                            <p:strVal val="#ppt_x"/>
                                          </p:val>
                                        </p:tav>
                                        <p:tav tm="100000">
                                          <p:val>
                                            <p:strVal val="#ppt_x"/>
                                          </p:val>
                                        </p:tav>
                                      </p:tavLst>
                                    </p:anim>
                                    <p:anim calcmode="lin" valueType="num">
                                      <p:cBhvr additive="base">
                                        <p:cTn id="12"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 calcmode="lin" valueType="num">
                                      <p:cBhvr additive="base">
                                        <p:cTn id="17" dur="500" fill="hold"/>
                                        <p:tgtEl>
                                          <p:spTgt spid="25604"/>
                                        </p:tgtEl>
                                        <p:attrNameLst>
                                          <p:attrName>ppt_x</p:attrName>
                                        </p:attrNameLst>
                                      </p:cBhvr>
                                      <p:tavLst>
                                        <p:tav tm="0">
                                          <p:val>
                                            <p:strVal val="#ppt_x"/>
                                          </p:val>
                                        </p:tav>
                                        <p:tav tm="100000">
                                          <p:val>
                                            <p:strVal val="#ppt_x"/>
                                          </p:val>
                                        </p:tav>
                                      </p:tavLst>
                                    </p:anim>
                                    <p:anim calcmode="lin" valueType="num">
                                      <p:cBhvr additive="base">
                                        <p:cTn id="18" dur="500" fill="hold"/>
                                        <p:tgtEl>
                                          <p:spTgt spid="2560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605"/>
                                        </p:tgtEl>
                                        <p:attrNameLst>
                                          <p:attrName>style.visibility</p:attrName>
                                        </p:attrNameLst>
                                      </p:cBhvr>
                                      <p:to>
                                        <p:strVal val="visible"/>
                                      </p:to>
                                    </p:set>
                                    <p:anim calcmode="lin" valueType="num">
                                      <p:cBhvr additive="base">
                                        <p:cTn id="21" dur="500" fill="hold"/>
                                        <p:tgtEl>
                                          <p:spTgt spid="25605"/>
                                        </p:tgtEl>
                                        <p:attrNameLst>
                                          <p:attrName>ppt_x</p:attrName>
                                        </p:attrNameLst>
                                      </p:cBhvr>
                                      <p:tavLst>
                                        <p:tav tm="0">
                                          <p:val>
                                            <p:strVal val="#ppt_x"/>
                                          </p:val>
                                        </p:tav>
                                        <p:tav tm="100000">
                                          <p:val>
                                            <p:strVal val="#ppt_x"/>
                                          </p:val>
                                        </p:tav>
                                      </p:tavLst>
                                    </p:anim>
                                    <p:anim calcmode="lin" valueType="num">
                                      <p:cBhvr additive="base">
                                        <p:cTn id="22"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28600" y="152400"/>
            <a:ext cx="8620125" cy="4895850"/>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457200" y="5029200"/>
            <a:ext cx="8305800" cy="141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357188" y="1081088"/>
            <a:ext cx="8429625"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polyvore.com/cgi/img-set/BQcDAAAAAwoDanBnAAAABC5vdXQKFjFTclFxWXMzUlRHNEktOTlmN0ZFYWcAAAACaWQKAXgAAAAEc2l6ZQ.jpg"/>
          <p:cNvPicPr>
            <a:picLocks noChangeAspect="1" noChangeArrowheads="1"/>
          </p:cNvPicPr>
          <p:nvPr/>
        </p:nvPicPr>
        <p:blipFill>
          <a:blip r:embed="rId2" cstate="print"/>
          <a:srcRect/>
          <a:stretch>
            <a:fillRect/>
          </a:stretch>
        </p:blipFill>
        <p:spPr bwMode="auto">
          <a:xfrm>
            <a:off x="1600200" y="533400"/>
            <a:ext cx="6019800" cy="6019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077200" cy="4602162"/>
          </a:xfrm>
        </p:spPr>
        <p:txBody>
          <a:bodyPr>
            <a:noAutofit/>
          </a:bodyPr>
          <a:lstStyle/>
          <a:p>
            <a:r>
              <a:rPr lang="en-US" sz="6000" dirty="0" smtClean="0"/>
              <a:t>MATHEMATICAL ECONOMICS AFTER COLLEGE</a:t>
            </a:r>
            <a:endParaRPr lang="en-US" sz="6000" dirty="0"/>
          </a:p>
        </p:txBody>
      </p:sp>
      <p:pic>
        <p:nvPicPr>
          <p:cNvPr id="14338" name="Picture 2" descr="http://www.mcr2.k12.mo.us/mainpages/middleschool/twebsites/meinershagenk/images/math_symbol_clipart.jpg"/>
          <p:cNvPicPr>
            <a:picLocks noChangeAspect="1" noChangeArrowheads="1"/>
          </p:cNvPicPr>
          <p:nvPr/>
        </p:nvPicPr>
        <p:blipFill>
          <a:blip r:embed="rId2" cstate="print"/>
          <a:srcRect/>
          <a:stretch>
            <a:fillRect/>
          </a:stretch>
        </p:blipFill>
        <p:spPr bwMode="auto">
          <a:xfrm rot="20515345">
            <a:off x="181602" y="234739"/>
            <a:ext cx="1743269" cy="1447800"/>
          </a:xfrm>
          <a:prstGeom prst="rect">
            <a:avLst/>
          </a:prstGeom>
          <a:noFill/>
        </p:spPr>
      </p:pic>
      <p:pic>
        <p:nvPicPr>
          <p:cNvPr id="14340" name="Picture 4" descr="http://www.mathstat.uottawa.ca/~bjessup/graphics/2planesb.gif"/>
          <p:cNvPicPr>
            <a:picLocks noChangeAspect="1" noChangeArrowheads="1"/>
          </p:cNvPicPr>
          <p:nvPr/>
        </p:nvPicPr>
        <p:blipFill>
          <a:blip r:embed="rId3" cstate="print"/>
          <a:srcRect/>
          <a:stretch>
            <a:fillRect/>
          </a:stretch>
        </p:blipFill>
        <p:spPr bwMode="auto">
          <a:xfrm rot="1332476">
            <a:off x="7176348" y="4963513"/>
            <a:ext cx="1644671" cy="1644671"/>
          </a:xfrm>
          <a:prstGeom prst="rect">
            <a:avLst/>
          </a:prstGeom>
          <a:noFill/>
        </p:spPr>
      </p:pic>
      <p:pic>
        <p:nvPicPr>
          <p:cNvPr id="14342" name="Picture 6" descr="http://www.mathwarehouse.com/pie-chart-pictures/picture-splitted-pie-chart2.jpg"/>
          <p:cNvPicPr>
            <a:picLocks noChangeAspect="1" noChangeArrowheads="1"/>
          </p:cNvPicPr>
          <p:nvPr/>
        </p:nvPicPr>
        <p:blipFill>
          <a:blip r:embed="rId4" cstate="print"/>
          <a:srcRect/>
          <a:stretch>
            <a:fillRect/>
          </a:stretch>
        </p:blipFill>
        <p:spPr bwMode="auto">
          <a:xfrm rot="20122709">
            <a:off x="-105333" y="4769411"/>
            <a:ext cx="1981200" cy="1755698"/>
          </a:xfrm>
          <a:prstGeom prst="rect">
            <a:avLst/>
          </a:prstGeom>
          <a:noFill/>
        </p:spPr>
      </p:pic>
      <p:pic>
        <p:nvPicPr>
          <p:cNvPr id="14344" name="Picture 8" descr="http://www.mathsisfun.com/definitions/images/bar-graph.gif"/>
          <p:cNvPicPr>
            <a:picLocks noChangeAspect="1" noChangeArrowheads="1"/>
          </p:cNvPicPr>
          <p:nvPr/>
        </p:nvPicPr>
        <p:blipFill>
          <a:blip r:embed="rId5" cstate="print"/>
          <a:srcRect/>
          <a:stretch>
            <a:fillRect/>
          </a:stretch>
        </p:blipFill>
        <p:spPr bwMode="auto">
          <a:xfrm>
            <a:off x="2514600" y="5334000"/>
            <a:ext cx="4191000" cy="1666875"/>
          </a:xfrm>
          <a:prstGeom prst="rect">
            <a:avLst/>
          </a:prstGeom>
          <a:noFill/>
        </p:spPr>
      </p:pic>
      <p:pic>
        <p:nvPicPr>
          <p:cNvPr id="14346" name="Picture 10" descr="http://amberalexander.typepad.com/.a/6a0105367aaaac970b011571474e97970c-800wi"/>
          <p:cNvPicPr>
            <a:picLocks noChangeAspect="1" noChangeArrowheads="1"/>
          </p:cNvPicPr>
          <p:nvPr/>
        </p:nvPicPr>
        <p:blipFill>
          <a:blip r:embed="rId6" cstate="print"/>
          <a:srcRect/>
          <a:stretch>
            <a:fillRect/>
          </a:stretch>
        </p:blipFill>
        <p:spPr bwMode="auto">
          <a:xfrm rot="777337">
            <a:off x="6872153" y="166854"/>
            <a:ext cx="1678795" cy="1676400"/>
          </a:xfrm>
          <a:prstGeom prst="rect">
            <a:avLst/>
          </a:prstGeom>
          <a:noFill/>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ACTUARIAL SCIENCE</a:t>
            </a:r>
            <a:endParaRPr lang="en-US" sz="4800" dirty="0"/>
          </a:p>
        </p:txBody>
      </p:sp>
      <p:pic>
        <p:nvPicPr>
          <p:cNvPr id="3" name="Picture 2" descr="http://iuliaradu.files.wordpress.com/2010/01/smiley-face1.jpg"/>
          <p:cNvPicPr>
            <a:picLocks noChangeAspect="1" noChangeArrowheads="1"/>
          </p:cNvPicPr>
          <p:nvPr/>
        </p:nvPicPr>
        <p:blipFill>
          <a:blip r:embed="rId2" cstate="print"/>
          <a:srcRect/>
          <a:stretch>
            <a:fillRect/>
          </a:stretch>
        </p:blipFill>
        <p:spPr bwMode="auto">
          <a:xfrm>
            <a:off x="457200" y="533400"/>
            <a:ext cx="685800" cy="685800"/>
          </a:xfrm>
          <a:prstGeom prst="rect">
            <a:avLst/>
          </a:prstGeom>
          <a:noFill/>
        </p:spPr>
      </p:pic>
      <p:pic>
        <p:nvPicPr>
          <p:cNvPr id="4" name="Picture 3" descr="http://iuliaradu.files.wordpress.com/2010/01/smiley-face1.jpg"/>
          <p:cNvPicPr>
            <a:picLocks noChangeAspect="1" noChangeArrowheads="1"/>
          </p:cNvPicPr>
          <p:nvPr/>
        </p:nvPicPr>
        <p:blipFill>
          <a:blip r:embed="rId2" cstate="print"/>
          <a:srcRect/>
          <a:stretch>
            <a:fillRect/>
          </a:stretch>
        </p:blipFill>
        <p:spPr bwMode="auto">
          <a:xfrm>
            <a:off x="8001000" y="457200"/>
            <a:ext cx="685800" cy="685800"/>
          </a:xfrm>
          <a:prstGeom prst="rect">
            <a:avLst/>
          </a:prstGeom>
          <a:noFill/>
        </p:spPr>
      </p:pic>
      <p:sp>
        <p:nvSpPr>
          <p:cNvPr id="5" name="TextBox 4"/>
          <p:cNvSpPr txBox="1"/>
          <p:nvPr/>
        </p:nvSpPr>
        <p:spPr>
          <a:xfrm>
            <a:off x="304800" y="1447800"/>
            <a:ext cx="8382000" cy="2215991"/>
          </a:xfrm>
          <a:prstGeom prst="rect">
            <a:avLst/>
          </a:prstGeom>
          <a:noFill/>
        </p:spPr>
        <p:txBody>
          <a:bodyPr wrap="square" rtlCol="0">
            <a:spAutoFit/>
          </a:bodyPr>
          <a:lstStyle/>
          <a:p>
            <a:r>
              <a:rPr lang="en-US" sz="2400" b="1" dirty="0" smtClean="0"/>
              <a:t>Actuaries:</a:t>
            </a:r>
          </a:p>
          <a:p>
            <a:pPr marL="342900" indent="-342900">
              <a:buFont typeface="+mj-lt"/>
              <a:buAutoNum type="arabicPeriod"/>
            </a:pPr>
            <a:r>
              <a:rPr lang="en-US" sz="2400" dirty="0" smtClean="0"/>
              <a:t>Evaluate the likelihood of future events using numbers</a:t>
            </a:r>
          </a:p>
          <a:p>
            <a:pPr marL="342900" indent="-342900">
              <a:buFont typeface="+mj-lt"/>
              <a:buAutoNum type="arabicPeriod"/>
            </a:pPr>
            <a:r>
              <a:rPr lang="en-US" sz="2400" dirty="0" smtClean="0"/>
              <a:t>Design creative ways to reduce the likelihood of undesirable events</a:t>
            </a:r>
          </a:p>
          <a:p>
            <a:pPr marL="342900" indent="-342900">
              <a:buFont typeface="+mj-lt"/>
              <a:buAutoNum type="arabicPeriod"/>
            </a:pPr>
            <a:r>
              <a:rPr lang="en-US" sz="2400" dirty="0" smtClean="0"/>
              <a:t>Decrease the impact of undesirable events that do occur</a:t>
            </a:r>
          </a:p>
          <a:p>
            <a:endParaRPr lang="en-US" dirty="0"/>
          </a:p>
        </p:txBody>
      </p:sp>
      <p:sp>
        <p:nvSpPr>
          <p:cNvPr id="6" name="TextBox 5"/>
          <p:cNvSpPr txBox="1"/>
          <p:nvPr/>
        </p:nvSpPr>
        <p:spPr>
          <a:xfrm>
            <a:off x="228600" y="3429000"/>
            <a:ext cx="8077200" cy="2123658"/>
          </a:xfrm>
          <a:prstGeom prst="rect">
            <a:avLst/>
          </a:prstGeom>
          <a:noFill/>
        </p:spPr>
        <p:txBody>
          <a:bodyPr wrap="square" rtlCol="0">
            <a:spAutoFit/>
          </a:bodyPr>
          <a:lstStyle/>
          <a:p>
            <a:r>
              <a:rPr lang="en-US" sz="2400" b="1" dirty="0" smtClean="0"/>
              <a:t>Recommended Coursework:</a:t>
            </a:r>
          </a:p>
          <a:p>
            <a:r>
              <a:rPr lang="en-US" sz="2400" dirty="0" smtClean="0"/>
              <a:t>Microeconomics, macroeconomics, calculus, linear algebra, calculus-based probability and statistics, actuarial science courses as available, computer science courses </a:t>
            </a:r>
          </a:p>
          <a:p>
            <a:endParaRPr lang="en-US" dirty="0" smtClean="0"/>
          </a:p>
          <a:p>
            <a:endParaRPr lang="en-US" dirty="0"/>
          </a:p>
        </p:txBody>
      </p:sp>
      <p:sp>
        <p:nvSpPr>
          <p:cNvPr id="7" name="TextBox 6"/>
          <p:cNvSpPr txBox="1"/>
          <p:nvPr/>
        </p:nvSpPr>
        <p:spPr>
          <a:xfrm>
            <a:off x="228600" y="5105400"/>
            <a:ext cx="8686800" cy="1477328"/>
          </a:xfrm>
          <a:prstGeom prst="rect">
            <a:avLst/>
          </a:prstGeom>
          <a:noFill/>
        </p:spPr>
        <p:txBody>
          <a:bodyPr wrap="square" rtlCol="0">
            <a:spAutoFit/>
          </a:bodyPr>
          <a:lstStyle/>
          <a:p>
            <a:r>
              <a:rPr lang="en-US" sz="2400" b="1" dirty="0" smtClean="0"/>
              <a:t>Money:</a:t>
            </a:r>
          </a:p>
          <a:p>
            <a:r>
              <a:rPr lang="en-US" sz="2400" dirty="0" smtClean="0"/>
              <a:t>Experienced actuaries can make between $150,000 and $250,000 per year!!!</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077200" cy="4602162"/>
          </a:xfrm>
        </p:spPr>
        <p:txBody>
          <a:bodyPr>
            <a:noAutofit/>
          </a:bodyPr>
          <a:lstStyle/>
          <a:p>
            <a:r>
              <a:rPr lang="en-US" sz="7200" dirty="0" smtClean="0"/>
              <a:t>MATH  TOPICS IMPORTANT  TO ECONOMICS</a:t>
            </a:r>
            <a:endParaRPr lang="en-US" sz="7200" dirty="0"/>
          </a:p>
        </p:txBody>
      </p:sp>
      <p:pic>
        <p:nvPicPr>
          <p:cNvPr id="14338" name="Picture 2" descr="http://www.mcr2.k12.mo.us/mainpages/middleschool/twebsites/meinershagenk/images/math_symbol_clipart.jpg"/>
          <p:cNvPicPr>
            <a:picLocks noChangeAspect="1" noChangeArrowheads="1"/>
          </p:cNvPicPr>
          <p:nvPr/>
        </p:nvPicPr>
        <p:blipFill>
          <a:blip r:embed="rId2" cstate="print"/>
          <a:srcRect/>
          <a:stretch>
            <a:fillRect/>
          </a:stretch>
        </p:blipFill>
        <p:spPr bwMode="auto">
          <a:xfrm rot="20515345">
            <a:off x="181602" y="234739"/>
            <a:ext cx="1743269" cy="1447800"/>
          </a:xfrm>
          <a:prstGeom prst="rect">
            <a:avLst/>
          </a:prstGeom>
          <a:noFill/>
        </p:spPr>
      </p:pic>
      <p:pic>
        <p:nvPicPr>
          <p:cNvPr id="14340" name="Picture 4" descr="http://www.mathstat.uottawa.ca/~bjessup/graphics/2planesb.gif"/>
          <p:cNvPicPr>
            <a:picLocks noChangeAspect="1" noChangeArrowheads="1"/>
          </p:cNvPicPr>
          <p:nvPr/>
        </p:nvPicPr>
        <p:blipFill>
          <a:blip r:embed="rId3" cstate="print"/>
          <a:srcRect/>
          <a:stretch>
            <a:fillRect/>
          </a:stretch>
        </p:blipFill>
        <p:spPr bwMode="auto">
          <a:xfrm rot="1332476">
            <a:off x="7176348" y="4963513"/>
            <a:ext cx="1644671" cy="1644671"/>
          </a:xfrm>
          <a:prstGeom prst="rect">
            <a:avLst/>
          </a:prstGeom>
          <a:noFill/>
        </p:spPr>
      </p:pic>
      <p:pic>
        <p:nvPicPr>
          <p:cNvPr id="14342" name="Picture 6" descr="http://www.mathwarehouse.com/pie-chart-pictures/picture-splitted-pie-chart2.jpg"/>
          <p:cNvPicPr>
            <a:picLocks noChangeAspect="1" noChangeArrowheads="1"/>
          </p:cNvPicPr>
          <p:nvPr/>
        </p:nvPicPr>
        <p:blipFill>
          <a:blip r:embed="rId4" cstate="print"/>
          <a:srcRect/>
          <a:stretch>
            <a:fillRect/>
          </a:stretch>
        </p:blipFill>
        <p:spPr bwMode="auto">
          <a:xfrm rot="20122709">
            <a:off x="-105333" y="4769411"/>
            <a:ext cx="1981200" cy="1755698"/>
          </a:xfrm>
          <a:prstGeom prst="rect">
            <a:avLst/>
          </a:prstGeom>
          <a:noFill/>
        </p:spPr>
      </p:pic>
      <p:pic>
        <p:nvPicPr>
          <p:cNvPr id="14344" name="Picture 8" descr="http://www.mathsisfun.com/definitions/images/bar-graph.gif"/>
          <p:cNvPicPr>
            <a:picLocks noChangeAspect="1" noChangeArrowheads="1"/>
          </p:cNvPicPr>
          <p:nvPr/>
        </p:nvPicPr>
        <p:blipFill>
          <a:blip r:embed="rId5" cstate="print"/>
          <a:srcRect/>
          <a:stretch>
            <a:fillRect/>
          </a:stretch>
        </p:blipFill>
        <p:spPr bwMode="auto">
          <a:xfrm>
            <a:off x="2514600" y="5334000"/>
            <a:ext cx="4191000" cy="1666875"/>
          </a:xfrm>
          <a:prstGeom prst="rect">
            <a:avLst/>
          </a:prstGeom>
          <a:noFill/>
        </p:spPr>
      </p:pic>
      <p:pic>
        <p:nvPicPr>
          <p:cNvPr id="14346" name="Picture 10" descr="http://amberalexander.typepad.com/.a/6a0105367aaaac970b011571474e97970c-800wi"/>
          <p:cNvPicPr>
            <a:picLocks noChangeAspect="1" noChangeArrowheads="1"/>
          </p:cNvPicPr>
          <p:nvPr/>
        </p:nvPicPr>
        <p:blipFill>
          <a:blip r:embed="rId6" cstate="print"/>
          <a:srcRect/>
          <a:stretch>
            <a:fillRect/>
          </a:stretch>
        </p:blipFill>
        <p:spPr bwMode="auto">
          <a:xfrm rot="777337">
            <a:off x="6872153" y="166854"/>
            <a:ext cx="1678795" cy="1676400"/>
          </a:xfrm>
          <a:prstGeom prst="rect">
            <a:avLst/>
          </a:prstGeom>
          <a:noFill/>
        </p:spPr>
      </p:pic>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RISK MANAGEMENT</a:t>
            </a:r>
            <a:endParaRPr lang="en-US" sz="4800" dirty="0"/>
          </a:p>
        </p:txBody>
      </p:sp>
      <p:pic>
        <p:nvPicPr>
          <p:cNvPr id="3" name="Picture 2" descr="http://iuliaradu.files.wordpress.com/2010/01/smiley-face1.jpg"/>
          <p:cNvPicPr>
            <a:picLocks noChangeAspect="1" noChangeArrowheads="1"/>
          </p:cNvPicPr>
          <p:nvPr/>
        </p:nvPicPr>
        <p:blipFill>
          <a:blip r:embed="rId2" cstate="print"/>
          <a:srcRect/>
          <a:stretch>
            <a:fillRect/>
          </a:stretch>
        </p:blipFill>
        <p:spPr bwMode="auto">
          <a:xfrm>
            <a:off x="457200" y="533400"/>
            <a:ext cx="685800" cy="685800"/>
          </a:xfrm>
          <a:prstGeom prst="rect">
            <a:avLst/>
          </a:prstGeom>
          <a:noFill/>
        </p:spPr>
      </p:pic>
      <p:pic>
        <p:nvPicPr>
          <p:cNvPr id="4" name="Picture 3" descr="http://iuliaradu.files.wordpress.com/2010/01/smiley-face1.jpg"/>
          <p:cNvPicPr>
            <a:picLocks noChangeAspect="1" noChangeArrowheads="1"/>
          </p:cNvPicPr>
          <p:nvPr/>
        </p:nvPicPr>
        <p:blipFill>
          <a:blip r:embed="rId2" cstate="print"/>
          <a:srcRect/>
          <a:stretch>
            <a:fillRect/>
          </a:stretch>
        </p:blipFill>
        <p:spPr bwMode="auto">
          <a:xfrm>
            <a:off x="7924800" y="533400"/>
            <a:ext cx="685800" cy="685800"/>
          </a:xfrm>
          <a:prstGeom prst="rect">
            <a:avLst/>
          </a:prstGeom>
          <a:noFill/>
        </p:spPr>
      </p:pic>
      <p:sp>
        <p:nvSpPr>
          <p:cNvPr id="5" name="TextBox 4"/>
          <p:cNvSpPr txBox="1"/>
          <p:nvPr/>
        </p:nvSpPr>
        <p:spPr>
          <a:xfrm>
            <a:off x="457200" y="1524000"/>
            <a:ext cx="6037230" cy="1200329"/>
          </a:xfrm>
          <a:prstGeom prst="rect">
            <a:avLst/>
          </a:prstGeom>
          <a:noFill/>
        </p:spPr>
        <p:txBody>
          <a:bodyPr wrap="none" rtlCol="0">
            <a:spAutoFit/>
          </a:bodyPr>
          <a:lstStyle/>
          <a:p>
            <a:r>
              <a:rPr lang="en-US" sz="2400" b="1" dirty="0" smtClean="0"/>
              <a:t>Risk Managers:</a:t>
            </a:r>
          </a:p>
          <a:p>
            <a:pPr marL="342900" indent="-342900">
              <a:buFont typeface="+mj-lt"/>
              <a:buAutoNum type="arabicPeriod"/>
            </a:pPr>
            <a:r>
              <a:rPr lang="en-US" sz="2400" dirty="0" smtClean="0"/>
              <a:t>Asses business risks </a:t>
            </a:r>
          </a:p>
          <a:p>
            <a:pPr marL="342900" indent="-342900">
              <a:buFont typeface="+mj-lt"/>
              <a:buAutoNum type="arabicPeriod"/>
            </a:pPr>
            <a:r>
              <a:rPr lang="en-US" sz="2400" dirty="0" smtClean="0"/>
              <a:t>Take measures to control or reduce risks</a:t>
            </a:r>
            <a:endParaRPr lang="en-US" sz="2400" dirty="0"/>
          </a:p>
        </p:txBody>
      </p:sp>
      <p:sp>
        <p:nvSpPr>
          <p:cNvPr id="6" name="TextBox 5"/>
          <p:cNvSpPr txBox="1"/>
          <p:nvPr/>
        </p:nvSpPr>
        <p:spPr>
          <a:xfrm>
            <a:off x="457200" y="2971800"/>
            <a:ext cx="8077200" cy="1477328"/>
          </a:xfrm>
          <a:prstGeom prst="rect">
            <a:avLst/>
          </a:prstGeom>
          <a:noFill/>
        </p:spPr>
        <p:txBody>
          <a:bodyPr wrap="square" rtlCol="0">
            <a:spAutoFit/>
          </a:bodyPr>
          <a:lstStyle/>
          <a:p>
            <a:r>
              <a:rPr lang="en-US" sz="2400" b="1" dirty="0" smtClean="0"/>
              <a:t>Recommended Degrees:</a:t>
            </a:r>
          </a:p>
          <a:p>
            <a:r>
              <a:rPr lang="en-US" sz="2400" dirty="0" smtClean="0"/>
              <a:t>Risk management, finance, mathematics, economics, business</a:t>
            </a:r>
          </a:p>
          <a:p>
            <a:endParaRPr lang="en-US" dirty="0"/>
          </a:p>
        </p:txBody>
      </p:sp>
      <p:sp>
        <p:nvSpPr>
          <p:cNvPr id="7" name="TextBox 6"/>
          <p:cNvSpPr txBox="1"/>
          <p:nvPr/>
        </p:nvSpPr>
        <p:spPr>
          <a:xfrm>
            <a:off x="457200" y="4419600"/>
            <a:ext cx="8458200" cy="1200329"/>
          </a:xfrm>
          <a:prstGeom prst="rect">
            <a:avLst/>
          </a:prstGeom>
          <a:noFill/>
        </p:spPr>
        <p:txBody>
          <a:bodyPr wrap="square" rtlCol="0">
            <a:spAutoFit/>
          </a:bodyPr>
          <a:lstStyle/>
          <a:p>
            <a:r>
              <a:rPr lang="en-US" sz="2400" b="1" dirty="0" smtClean="0"/>
              <a:t>Money:</a:t>
            </a:r>
          </a:p>
          <a:p>
            <a:r>
              <a:rPr lang="en-US" sz="2400" dirty="0" smtClean="0"/>
              <a:t>Average salary for risk managers is $104,000 with experienced risk managers earning up to $170,000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800" dirty="0" smtClean="0"/>
              <a:t>BUDGET ANALYSIS</a:t>
            </a:r>
            <a:endParaRPr lang="en-US" sz="4800" dirty="0"/>
          </a:p>
        </p:txBody>
      </p:sp>
      <p:pic>
        <p:nvPicPr>
          <p:cNvPr id="3" name="Picture 2" descr="http://iuliaradu.files.wordpress.com/2010/01/smiley-face1.jpg"/>
          <p:cNvPicPr>
            <a:picLocks noChangeAspect="1" noChangeArrowheads="1"/>
          </p:cNvPicPr>
          <p:nvPr/>
        </p:nvPicPr>
        <p:blipFill>
          <a:blip r:embed="rId2" cstate="print"/>
          <a:srcRect/>
          <a:stretch>
            <a:fillRect/>
          </a:stretch>
        </p:blipFill>
        <p:spPr bwMode="auto">
          <a:xfrm>
            <a:off x="457200" y="533400"/>
            <a:ext cx="685800" cy="685800"/>
          </a:xfrm>
          <a:prstGeom prst="rect">
            <a:avLst/>
          </a:prstGeom>
          <a:noFill/>
        </p:spPr>
      </p:pic>
      <p:pic>
        <p:nvPicPr>
          <p:cNvPr id="4" name="Picture 3" descr="http://iuliaradu.files.wordpress.com/2010/01/smiley-face1.jpg"/>
          <p:cNvPicPr>
            <a:picLocks noChangeAspect="1" noChangeArrowheads="1"/>
          </p:cNvPicPr>
          <p:nvPr/>
        </p:nvPicPr>
        <p:blipFill>
          <a:blip r:embed="rId2" cstate="print"/>
          <a:srcRect/>
          <a:stretch>
            <a:fillRect/>
          </a:stretch>
        </p:blipFill>
        <p:spPr bwMode="auto">
          <a:xfrm>
            <a:off x="7848600" y="533400"/>
            <a:ext cx="685800" cy="685800"/>
          </a:xfrm>
          <a:prstGeom prst="rect">
            <a:avLst/>
          </a:prstGeom>
          <a:noFill/>
        </p:spPr>
      </p:pic>
      <p:sp>
        <p:nvSpPr>
          <p:cNvPr id="5" name="TextBox 4"/>
          <p:cNvSpPr txBox="1"/>
          <p:nvPr/>
        </p:nvSpPr>
        <p:spPr>
          <a:xfrm>
            <a:off x="381000" y="1524000"/>
            <a:ext cx="7772400" cy="2308324"/>
          </a:xfrm>
          <a:prstGeom prst="rect">
            <a:avLst/>
          </a:prstGeom>
          <a:noFill/>
        </p:spPr>
        <p:txBody>
          <a:bodyPr wrap="square" rtlCol="0">
            <a:spAutoFit/>
          </a:bodyPr>
          <a:lstStyle/>
          <a:p>
            <a:r>
              <a:rPr lang="en-US" sz="2400" b="1" dirty="0" smtClean="0"/>
              <a:t>Budget Analysts:</a:t>
            </a:r>
          </a:p>
          <a:p>
            <a:pPr marL="342900" indent="-342900">
              <a:buFont typeface="+mj-lt"/>
              <a:buAutoNum type="arabicPeriod"/>
            </a:pPr>
            <a:r>
              <a:rPr lang="en-US" sz="2400" dirty="0" smtClean="0"/>
              <a:t>Establish the relationships between resources and the organization's mission and functions</a:t>
            </a:r>
          </a:p>
          <a:p>
            <a:pPr marL="342900" indent="-342900">
              <a:buFont typeface="+mj-lt"/>
              <a:buAutoNum type="arabicPeriod"/>
            </a:pPr>
            <a:r>
              <a:rPr lang="en-US" sz="2400" dirty="0" smtClean="0"/>
              <a:t>Analyze accounting reports</a:t>
            </a:r>
          </a:p>
          <a:p>
            <a:pPr marL="342900" indent="-342900">
              <a:buFont typeface="+mj-lt"/>
              <a:buAutoNum type="arabicPeriod"/>
            </a:pPr>
            <a:r>
              <a:rPr lang="en-US" sz="2400" dirty="0" smtClean="0"/>
              <a:t>Write budget justifications</a:t>
            </a:r>
          </a:p>
          <a:p>
            <a:pPr marL="342900" indent="-342900">
              <a:buFont typeface="+mj-lt"/>
              <a:buAutoNum type="arabicPeriod"/>
            </a:pPr>
            <a:r>
              <a:rPr lang="en-US" sz="2400" dirty="0" smtClean="0"/>
              <a:t>Examine budgets and financial plans</a:t>
            </a:r>
            <a:endParaRPr lang="en-US" sz="2400" dirty="0"/>
          </a:p>
        </p:txBody>
      </p:sp>
      <p:sp>
        <p:nvSpPr>
          <p:cNvPr id="6" name="TextBox 5"/>
          <p:cNvSpPr txBox="1"/>
          <p:nvPr/>
        </p:nvSpPr>
        <p:spPr>
          <a:xfrm>
            <a:off x="381000" y="3886200"/>
            <a:ext cx="8534400" cy="1200329"/>
          </a:xfrm>
          <a:prstGeom prst="rect">
            <a:avLst/>
          </a:prstGeom>
          <a:noFill/>
        </p:spPr>
        <p:txBody>
          <a:bodyPr wrap="square" rtlCol="0">
            <a:spAutoFit/>
          </a:bodyPr>
          <a:lstStyle/>
          <a:p>
            <a:r>
              <a:rPr lang="en-US" sz="2400" b="1" dirty="0" smtClean="0"/>
              <a:t>Recommended Degrees:</a:t>
            </a:r>
          </a:p>
          <a:p>
            <a:r>
              <a:rPr lang="en-US" sz="2400" dirty="0" smtClean="0"/>
              <a:t>Accounting, finance, business, economics, statistics, mathematics, political science, or sociology.</a:t>
            </a:r>
            <a:endParaRPr lang="en-US" sz="2400" dirty="0"/>
          </a:p>
        </p:txBody>
      </p:sp>
      <p:sp>
        <p:nvSpPr>
          <p:cNvPr id="7" name="TextBox 6"/>
          <p:cNvSpPr txBox="1"/>
          <p:nvPr/>
        </p:nvSpPr>
        <p:spPr>
          <a:xfrm>
            <a:off x="457200" y="5181600"/>
            <a:ext cx="5493812" cy="1107996"/>
          </a:xfrm>
          <a:prstGeom prst="rect">
            <a:avLst/>
          </a:prstGeom>
          <a:noFill/>
        </p:spPr>
        <p:txBody>
          <a:bodyPr wrap="none" rtlCol="0">
            <a:spAutoFit/>
          </a:bodyPr>
          <a:lstStyle/>
          <a:p>
            <a:r>
              <a:rPr lang="en-US" sz="2400" b="1" dirty="0" smtClean="0"/>
              <a:t>Money:</a:t>
            </a:r>
          </a:p>
          <a:p>
            <a:r>
              <a:rPr lang="en-US" sz="2400" dirty="0" smtClean="0"/>
              <a:t>Average salary for beginners is $70,000</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stilleryimage10.s3.amazonaws.com/10e1aa14e04511e1854522000a1cdaf1_7.jpg"/>
          <p:cNvPicPr>
            <a:picLocks noChangeAspect="1" noChangeArrowheads="1"/>
          </p:cNvPicPr>
          <p:nvPr/>
        </p:nvPicPr>
        <p:blipFill>
          <a:blip r:embed="rId2" cstate="print"/>
          <a:srcRect/>
          <a:stretch>
            <a:fillRect/>
          </a:stretch>
        </p:blipFill>
        <p:spPr bwMode="auto">
          <a:xfrm>
            <a:off x="1371600" y="304800"/>
            <a:ext cx="6324600" cy="6324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077200" cy="4602162"/>
          </a:xfrm>
        </p:spPr>
        <p:txBody>
          <a:bodyPr>
            <a:noAutofit/>
          </a:bodyPr>
          <a:lstStyle/>
          <a:p>
            <a:r>
              <a:rPr lang="en-US" sz="6000" dirty="0" smtClean="0"/>
              <a:t>MATHEMATICAL ECONOMICS AT WILLIAM AND MARY</a:t>
            </a:r>
            <a:endParaRPr lang="en-US" sz="6000" dirty="0"/>
          </a:p>
        </p:txBody>
      </p:sp>
      <p:pic>
        <p:nvPicPr>
          <p:cNvPr id="14338" name="Picture 2" descr="http://www.mcr2.k12.mo.us/mainpages/middleschool/twebsites/meinershagenk/images/math_symbol_clipart.jpg"/>
          <p:cNvPicPr>
            <a:picLocks noChangeAspect="1" noChangeArrowheads="1"/>
          </p:cNvPicPr>
          <p:nvPr/>
        </p:nvPicPr>
        <p:blipFill>
          <a:blip r:embed="rId2" cstate="print"/>
          <a:srcRect/>
          <a:stretch>
            <a:fillRect/>
          </a:stretch>
        </p:blipFill>
        <p:spPr bwMode="auto">
          <a:xfrm rot="20515345">
            <a:off x="181602" y="234739"/>
            <a:ext cx="1743269" cy="1447800"/>
          </a:xfrm>
          <a:prstGeom prst="rect">
            <a:avLst/>
          </a:prstGeom>
          <a:noFill/>
        </p:spPr>
      </p:pic>
      <p:pic>
        <p:nvPicPr>
          <p:cNvPr id="14340" name="Picture 4" descr="http://www.mathstat.uottawa.ca/~bjessup/graphics/2planesb.gif"/>
          <p:cNvPicPr>
            <a:picLocks noChangeAspect="1" noChangeArrowheads="1"/>
          </p:cNvPicPr>
          <p:nvPr/>
        </p:nvPicPr>
        <p:blipFill>
          <a:blip r:embed="rId3" cstate="print"/>
          <a:srcRect/>
          <a:stretch>
            <a:fillRect/>
          </a:stretch>
        </p:blipFill>
        <p:spPr bwMode="auto">
          <a:xfrm rot="1332476">
            <a:off x="7176348" y="4963513"/>
            <a:ext cx="1644671" cy="1644671"/>
          </a:xfrm>
          <a:prstGeom prst="rect">
            <a:avLst/>
          </a:prstGeom>
          <a:noFill/>
        </p:spPr>
      </p:pic>
      <p:pic>
        <p:nvPicPr>
          <p:cNvPr id="14342" name="Picture 6" descr="http://www.mathwarehouse.com/pie-chart-pictures/picture-splitted-pie-chart2.jpg"/>
          <p:cNvPicPr>
            <a:picLocks noChangeAspect="1" noChangeArrowheads="1"/>
          </p:cNvPicPr>
          <p:nvPr/>
        </p:nvPicPr>
        <p:blipFill>
          <a:blip r:embed="rId4" cstate="print"/>
          <a:srcRect/>
          <a:stretch>
            <a:fillRect/>
          </a:stretch>
        </p:blipFill>
        <p:spPr bwMode="auto">
          <a:xfrm rot="20122709">
            <a:off x="-105333" y="4769411"/>
            <a:ext cx="1981200" cy="1755698"/>
          </a:xfrm>
          <a:prstGeom prst="rect">
            <a:avLst/>
          </a:prstGeom>
          <a:noFill/>
        </p:spPr>
      </p:pic>
      <p:pic>
        <p:nvPicPr>
          <p:cNvPr id="14344" name="Picture 8" descr="http://www.mathsisfun.com/definitions/images/bar-graph.gif"/>
          <p:cNvPicPr>
            <a:picLocks noChangeAspect="1" noChangeArrowheads="1"/>
          </p:cNvPicPr>
          <p:nvPr/>
        </p:nvPicPr>
        <p:blipFill>
          <a:blip r:embed="rId5" cstate="print"/>
          <a:srcRect/>
          <a:stretch>
            <a:fillRect/>
          </a:stretch>
        </p:blipFill>
        <p:spPr bwMode="auto">
          <a:xfrm>
            <a:off x="2514600" y="5334000"/>
            <a:ext cx="4191000" cy="1666875"/>
          </a:xfrm>
          <a:prstGeom prst="rect">
            <a:avLst/>
          </a:prstGeom>
          <a:noFill/>
        </p:spPr>
      </p:pic>
      <p:pic>
        <p:nvPicPr>
          <p:cNvPr id="14346" name="Picture 10" descr="http://amberalexander.typepad.com/.a/6a0105367aaaac970b011571474e97970c-800wi"/>
          <p:cNvPicPr>
            <a:picLocks noChangeAspect="1" noChangeArrowheads="1"/>
          </p:cNvPicPr>
          <p:nvPr/>
        </p:nvPicPr>
        <p:blipFill>
          <a:blip r:embed="rId6" cstate="print"/>
          <a:srcRect/>
          <a:stretch>
            <a:fillRect/>
          </a:stretch>
        </p:blipFill>
        <p:spPr bwMode="auto">
          <a:xfrm rot="777337">
            <a:off x="6872153" y="166854"/>
            <a:ext cx="1678795" cy="1676400"/>
          </a:xfrm>
          <a:prstGeom prst="rect">
            <a:avLst/>
          </a:prstGeom>
          <a:noFill/>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COURSES</a:t>
            </a:r>
            <a:endParaRPr lang="en-US" sz="6600" dirty="0"/>
          </a:p>
        </p:txBody>
      </p:sp>
      <p:pic>
        <p:nvPicPr>
          <p:cNvPr id="3" name="Picture 2" descr="http://iuliaradu.files.wordpress.com/2010/01/smiley-face1.jpg"/>
          <p:cNvPicPr>
            <a:picLocks noChangeAspect="1" noChangeArrowheads="1"/>
          </p:cNvPicPr>
          <p:nvPr/>
        </p:nvPicPr>
        <p:blipFill>
          <a:blip r:embed="rId2" cstate="print"/>
          <a:srcRect/>
          <a:stretch>
            <a:fillRect/>
          </a:stretch>
        </p:blipFill>
        <p:spPr bwMode="auto">
          <a:xfrm>
            <a:off x="762000" y="381000"/>
            <a:ext cx="990600" cy="990600"/>
          </a:xfrm>
          <a:prstGeom prst="rect">
            <a:avLst/>
          </a:prstGeom>
          <a:noFill/>
        </p:spPr>
      </p:pic>
      <p:pic>
        <p:nvPicPr>
          <p:cNvPr id="4" name="Picture 3" descr="http://iuliaradu.files.wordpress.com/2010/01/smiley-face1.jpg"/>
          <p:cNvPicPr>
            <a:picLocks noChangeAspect="1" noChangeArrowheads="1"/>
          </p:cNvPicPr>
          <p:nvPr/>
        </p:nvPicPr>
        <p:blipFill>
          <a:blip r:embed="rId2" cstate="print"/>
          <a:srcRect/>
          <a:stretch>
            <a:fillRect/>
          </a:stretch>
        </p:blipFill>
        <p:spPr bwMode="auto">
          <a:xfrm>
            <a:off x="7239000" y="381000"/>
            <a:ext cx="990600" cy="990600"/>
          </a:xfrm>
          <a:prstGeom prst="rect">
            <a:avLst/>
          </a:prstGeom>
          <a:noFill/>
        </p:spPr>
      </p:pic>
      <p:pic>
        <p:nvPicPr>
          <p:cNvPr id="35842" name="Picture 2"/>
          <p:cNvPicPr>
            <a:picLocks noChangeAspect="1" noChangeArrowheads="1"/>
          </p:cNvPicPr>
          <p:nvPr/>
        </p:nvPicPr>
        <p:blipFill>
          <a:blip r:embed="rId3" cstate="print"/>
          <a:srcRect/>
          <a:stretch>
            <a:fillRect/>
          </a:stretch>
        </p:blipFill>
        <p:spPr bwMode="auto">
          <a:xfrm>
            <a:off x="228600" y="1752601"/>
            <a:ext cx="4205145" cy="1371600"/>
          </a:xfrm>
          <a:prstGeom prst="rect">
            <a:avLst/>
          </a:prstGeom>
          <a:noFill/>
          <a:ln w="9525">
            <a:noFill/>
            <a:miter lim="800000"/>
            <a:headEnd/>
            <a:tailEnd/>
          </a:ln>
        </p:spPr>
      </p:pic>
      <p:pic>
        <p:nvPicPr>
          <p:cNvPr id="35843" name="Picture 3"/>
          <p:cNvPicPr>
            <a:picLocks noChangeAspect="1" noChangeArrowheads="1"/>
          </p:cNvPicPr>
          <p:nvPr/>
        </p:nvPicPr>
        <p:blipFill>
          <a:blip r:embed="rId4" cstate="print"/>
          <a:srcRect/>
          <a:stretch>
            <a:fillRect/>
          </a:stretch>
        </p:blipFill>
        <p:spPr bwMode="auto">
          <a:xfrm>
            <a:off x="228600" y="3276600"/>
            <a:ext cx="4191000" cy="1153337"/>
          </a:xfrm>
          <a:prstGeom prst="rect">
            <a:avLst/>
          </a:prstGeom>
          <a:noFill/>
          <a:ln w="9525">
            <a:noFill/>
            <a:miter lim="800000"/>
            <a:headEnd/>
            <a:tailEnd/>
          </a:ln>
        </p:spPr>
      </p:pic>
      <p:pic>
        <p:nvPicPr>
          <p:cNvPr id="35844" name="Picture 4"/>
          <p:cNvPicPr>
            <a:picLocks noChangeAspect="1" noChangeArrowheads="1"/>
          </p:cNvPicPr>
          <p:nvPr/>
        </p:nvPicPr>
        <p:blipFill>
          <a:blip r:embed="rId5" cstate="print"/>
          <a:srcRect/>
          <a:stretch>
            <a:fillRect/>
          </a:stretch>
        </p:blipFill>
        <p:spPr bwMode="auto">
          <a:xfrm>
            <a:off x="228600" y="4572000"/>
            <a:ext cx="4191000" cy="1043673"/>
          </a:xfrm>
          <a:prstGeom prst="rect">
            <a:avLst/>
          </a:prstGeom>
          <a:noFill/>
          <a:ln w="9525">
            <a:noFill/>
            <a:miter lim="800000"/>
            <a:headEnd/>
            <a:tailEnd/>
          </a:ln>
        </p:spPr>
      </p:pic>
      <p:pic>
        <p:nvPicPr>
          <p:cNvPr id="35845" name="Picture 5"/>
          <p:cNvPicPr>
            <a:picLocks noChangeAspect="1" noChangeArrowheads="1"/>
          </p:cNvPicPr>
          <p:nvPr/>
        </p:nvPicPr>
        <p:blipFill>
          <a:blip r:embed="rId6" cstate="print"/>
          <a:srcRect/>
          <a:stretch>
            <a:fillRect/>
          </a:stretch>
        </p:blipFill>
        <p:spPr bwMode="auto">
          <a:xfrm>
            <a:off x="4572000" y="1752600"/>
            <a:ext cx="4191000" cy="1195090"/>
          </a:xfrm>
          <a:prstGeom prst="rect">
            <a:avLst/>
          </a:prstGeom>
          <a:noFill/>
          <a:ln w="9525">
            <a:noFill/>
            <a:miter lim="800000"/>
            <a:headEnd/>
            <a:tailEnd/>
          </a:ln>
        </p:spPr>
      </p:pic>
      <p:pic>
        <p:nvPicPr>
          <p:cNvPr id="35846" name="Picture 6"/>
          <p:cNvPicPr>
            <a:picLocks noChangeAspect="1" noChangeArrowheads="1"/>
          </p:cNvPicPr>
          <p:nvPr/>
        </p:nvPicPr>
        <p:blipFill>
          <a:blip r:embed="rId7" cstate="print"/>
          <a:srcRect/>
          <a:stretch>
            <a:fillRect/>
          </a:stretch>
        </p:blipFill>
        <p:spPr bwMode="auto">
          <a:xfrm>
            <a:off x="4572000" y="3124200"/>
            <a:ext cx="4324350" cy="23923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43"/>
                                        </p:tgtEl>
                                        <p:attrNameLst>
                                          <p:attrName>style.visibility</p:attrName>
                                        </p:attrNameLst>
                                      </p:cBhvr>
                                      <p:to>
                                        <p:strVal val="visible"/>
                                      </p:to>
                                    </p:set>
                                    <p:anim calcmode="lin" valueType="num">
                                      <p:cBhvr additive="base">
                                        <p:cTn id="11" dur="500" fill="hold"/>
                                        <p:tgtEl>
                                          <p:spTgt spid="35843"/>
                                        </p:tgtEl>
                                        <p:attrNameLst>
                                          <p:attrName>ppt_x</p:attrName>
                                        </p:attrNameLst>
                                      </p:cBhvr>
                                      <p:tavLst>
                                        <p:tav tm="0">
                                          <p:val>
                                            <p:strVal val="#ppt_x"/>
                                          </p:val>
                                        </p:tav>
                                        <p:tav tm="100000">
                                          <p:val>
                                            <p:strVal val="#ppt_x"/>
                                          </p:val>
                                        </p:tav>
                                      </p:tavLst>
                                    </p:anim>
                                    <p:anim calcmode="lin" valueType="num">
                                      <p:cBhvr additive="base">
                                        <p:cTn id="12" dur="500" fill="hold"/>
                                        <p:tgtEl>
                                          <p:spTgt spid="3584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844"/>
                                        </p:tgtEl>
                                        <p:attrNameLst>
                                          <p:attrName>style.visibility</p:attrName>
                                        </p:attrNameLst>
                                      </p:cBhvr>
                                      <p:to>
                                        <p:strVal val="visible"/>
                                      </p:to>
                                    </p:set>
                                    <p:anim calcmode="lin" valueType="num">
                                      <p:cBhvr additive="base">
                                        <p:cTn id="15" dur="500" fill="hold"/>
                                        <p:tgtEl>
                                          <p:spTgt spid="35844"/>
                                        </p:tgtEl>
                                        <p:attrNameLst>
                                          <p:attrName>ppt_x</p:attrName>
                                        </p:attrNameLst>
                                      </p:cBhvr>
                                      <p:tavLst>
                                        <p:tav tm="0">
                                          <p:val>
                                            <p:strVal val="#ppt_x"/>
                                          </p:val>
                                        </p:tav>
                                        <p:tav tm="100000">
                                          <p:val>
                                            <p:strVal val="#ppt_x"/>
                                          </p:val>
                                        </p:tav>
                                      </p:tavLst>
                                    </p:anim>
                                    <p:anim calcmode="lin" valueType="num">
                                      <p:cBhvr additive="base">
                                        <p:cTn id="16" dur="500" fill="hold"/>
                                        <p:tgtEl>
                                          <p:spTgt spid="3584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846"/>
                                        </p:tgtEl>
                                        <p:attrNameLst>
                                          <p:attrName>style.visibility</p:attrName>
                                        </p:attrNameLst>
                                      </p:cBhvr>
                                      <p:to>
                                        <p:strVal val="visible"/>
                                      </p:to>
                                    </p:set>
                                    <p:anim calcmode="lin" valueType="num">
                                      <p:cBhvr additive="base">
                                        <p:cTn id="19" dur="500" fill="hold"/>
                                        <p:tgtEl>
                                          <p:spTgt spid="35846"/>
                                        </p:tgtEl>
                                        <p:attrNameLst>
                                          <p:attrName>ppt_x</p:attrName>
                                        </p:attrNameLst>
                                      </p:cBhvr>
                                      <p:tavLst>
                                        <p:tav tm="0">
                                          <p:val>
                                            <p:strVal val="#ppt_x"/>
                                          </p:val>
                                        </p:tav>
                                        <p:tav tm="100000">
                                          <p:val>
                                            <p:strVal val="#ppt_x"/>
                                          </p:val>
                                        </p:tav>
                                      </p:tavLst>
                                    </p:anim>
                                    <p:anim calcmode="lin" valueType="num">
                                      <p:cBhvr additive="base">
                                        <p:cTn id="20" dur="500" fill="hold"/>
                                        <p:tgtEl>
                                          <p:spTgt spid="3584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845"/>
                                        </p:tgtEl>
                                        <p:attrNameLst>
                                          <p:attrName>style.visibility</p:attrName>
                                        </p:attrNameLst>
                                      </p:cBhvr>
                                      <p:to>
                                        <p:strVal val="visible"/>
                                      </p:to>
                                    </p:set>
                                    <p:anim calcmode="lin" valueType="num">
                                      <p:cBhvr additive="base">
                                        <p:cTn id="23" dur="500" fill="hold"/>
                                        <p:tgtEl>
                                          <p:spTgt spid="35845"/>
                                        </p:tgtEl>
                                        <p:attrNameLst>
                                          <p:attrName>ppt_x</p:attrName>
                                        </p:attrNameLst>
                                      </p:cBhvr>
                                      <p:tavLst>
                                        <p:tav tm="0">
                                          <p:val>
                                            <p:strVal val="#ppt_x"/>
                                          </p:val>
                                        </p:tav>
                                        <p:tav tm="100000">
                                          <p:val>
                                            <p:strVal val="#ppt_x"/>
                                          </p:val>
                                        </p:tav>
                                      </p:tavLst>
                                    </p:anim>
                                    <p:anim calcmode="lin" valueType="num">
                                      <p:cBhvr additive="base">
                                        <p:cTn id="24" dur="500" fill="hold"/>
                                        <p:tgtEl>
                                          <p:spTgt spid="358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PROFESSORS</a:t>
            </a:r>
            <a:endParaRPr lang="en-US" sz="6000" dirty="0"/>
          </a:p>
        </p:txBody>
      </p:sp>
      <p:pic>
        <p:nvPicPr>
          <p:cNvPr id="3" name="Picture 2" descr="http://iuliaradu.files.wordpress.com/2010/01/smiley-face1.jpg"/>
          <p:cNvPicPr>
            <a:picLocks noChangeAspect="1" noChangeArrowheads="1"/>
          </p:cNvPicPr>
          <p:nvPr/>
        </p:nvPicPr>
        <p:blipFill>
          <a:blip r:embed="rId2" cstate="print"/>
          <a:srcRect/>
          <a:stretch>
            <a:fillRect/>
          </a:stretch>
        </p:blipFill>
        <p:spPr bwMode="auto">
          <a:xfrm>
            <a:off x="762000" y="381000"/>
            <a:ext cx="990600" cy="990600"/>
          </a:xfrm>
          <a:prstGeom prst="rect">
            <a:avLst/>
          </a:prstGeom>
          <a:noFill/>
        </p:spPr>
      </p:pic>
      <p:pic>
        <p:nvPicPr>
          <p:cNvPr id="4" name="Picture 3" descr="http://iuliaradu.files.wordpress.com/2010/01/smiley-face1.jpg"/>
          <p:cNvPicPr>
            <a:picLocks noChangeAspect="1" noChangeArrowheads="1"/>
          </p:cNvPicPr>
          <p:nvPr/>
        </p:nvPicPr>
        <p:blipFill>
          <a:blip r:embed="rId2" cstate="print"/>
          <a:srcRect/>
          <a:stretch>
            <a:fillRect/>
          </a:stretch>
        </p:blipFill>
        <p:spPr bwMode="auto">
          <a:xfrm>
            <a:off x="7315200" y="457200"/>
            <a:ext cx="990600" cy="990600"/>
          </a:xfrm>
          <a:prstGeom prst="rect">
            <a:avLst/>
          </a:prstGeom>
          <a:noFill/>
        </p:spPr>
      </p:pic>
      <p:sp>
        <p:nvSpPr>
          <p:cNvPr id="5" name="TextBox 4"/>
          <p:cNvSpPr txBox="1"/>
          <p:nvPr/>
        </p:nvSpPr>
        <p:spPr>
          <a:xfrm>
            <a:off x="533400" y="1371600"/>
            <a:ext cx="8153400" cy="3200876"/>
          </a:xfrm>
          <a:prstGeom prst="rect">
            <a:avLst/>
          </a:prstGeom>
          <a:noFill/>
        </p:spPr>
        <p:txBody>
          <a:bodyPr wrap="square" rtlCol="0">
            <a:spAutoFit/>
          </a:bodyPr>
          <a:lstStyle/>
          <a:p>
            <a:pPr algn="ctr"/>
            <a:r>
              <a:rPr lang="en-US" sz="2400" b="1" dirty="0" smtClean="0"/>
              <a:t>Professor Moody</a:t>
            </a:r>
          </a:p>
          <a:p>
            <a:r>
              <a:rPr lang="en-US" sz="2000" dirty="0" smtClean="0"/>
              <a:t>Courses:</a:t>
            </a:r>
          </a:p>
          <a:p>
            <a:pPr>
              <a:buFont typeface="Arial" pitchFamily="34" charset="0"/>
              <a:buChar char="•"/>
            </a:pPr>
            <a:r>
              <a:rPr lang="en-US" sz="2000" dirty="0" smtClean="0"/>
              <a:t> Econometrics</a:t>
            </a:r>
          </a:p>
          <a:p>
            <a:pPr>
              <a:buFont typeface="Arial" pitchFamily="34" charset="0"/>
              <a:buChar char="•"/>
            </a:pPr>
            <a:r>
              <a:rPr lang="en-US" sz="2000" dirty="0" smtClean="0"/>
              <a:t> Mathematical Economics</a:t>
            </a:r>
          </a:p>
          <a:p>
            <a:pPr>
              <a:buFont typeface="Arial" pitchFamily="34" charset="0"/>
              <a:buChar char="•"/>
            </a:pPr>
            <a:r>
              <a:rPr lang="en-US" sz="2000" dirty="0" smtClean="0"/>
              <a:t> Time Series Analysis</a:t>
            </a:r>
          </a:p>
          <a:p>
            <a:pPr>
              <a:buFont typeface="Arial" pitchFamily="34" charset="0"/>
              <a:buChar char="•"/>
            </a:pPr>
            <a:r>
              <a:rPr lang="en-US" sz="2000" dirty="0" smtClean="0"/>
              <a:t> Topics in Mathematical Economics</a:t>
            </a:r>
          </a:p>
          <a:p>
            <a:r>
              <a:rPr lang="en-US" sz="2000" dirty="0" smtClean="0"/>
              <a:t>Research:</a:t>
            </a:r>
          </a:p>
          <a:p>
            <a:r>
              <a:rPr lang="en-US" sz="2000" dirty="0" smtClean="0"/>
              <a:t>Economics of Crime – the econometric analysis of crime and criminal justice policy</a:t>
            </a:r>
          </a:p>
          <a:p>
            <a:endParaRPr lang="en-US" dirty="0" smtClean="0"/>
          </a:p>
        </p:txBody>
      </p:sp>
      <p:sp>
        <p:nvSpPr>
          <p:cNvPr id="6" name="TextBox 5"/>
          <p:cNvSpPr txBox="1"/>
          <p:nvPr/>
        </p:nvSpPr>
        <p:spPr>
          <a:xfrm>
            <a:off x="533400" y="4343400"/>
            <a:ext cx="8153400" cy="2308324"/>
          </a:xfrm>
          <a:prstGeom prst="rect">
            <a:avLst/>
          </a:prstGeom>
          <a:noFill/>
        </p:spPr>
        <p:txBody>
          <a:bodyPr wrap="square" rtlCol="0">
            <a:spAutoFit/>
          </a:bodyPr>
          <a:lstStyle/>
          <a:p>
            <a:pPr algn="ctr"/>
            <a:r>
              <a:rPr lang="en-US" sz="2400" b="1" dirty="0" smtClean="0"/>
              <a:t>Professor Anderson</a:t>
            </a:r>
          </a:p>
          <a:p>
            <a:r>
              <a:rPr lang="en-US" sz="2000" dirty="0" smtClean="0"/>
              <a:t>Courses:</a:t>
            </a:r>
          </a:p>
          <a:p>
            <a:pPr>
              <a:buFont typeface="Arial" pitchFamily="34" charset="0"/>
              <a:buChar char="•"/>
            </a:pPr>
            <a:r>
              <a:rPr lang="en-US" sz="2000" dirty="0" smtClean="0"/>
              <a:t> Game Theory</a:t>
            </a:r>
          </a:p>
          <a:p>
            <a:pPr>
              <a:buFont typeface="Arial" pitchFamily="34" charset="0"/>
              <a:buChar char="•"/>
            </a:pPr>
            <a:r>
              <a:rPr lang="en-US" sz="2000" dirty="0" smtClean="0"/>
              <a:t> Experimental Economics</a:t>
            </a:r>
          </a:p>
          <a:p>
            <a:r>
              <a:rPr lang="en-US" sz="2000" dirty="0" smtClean="0"/>
              <a:t>Research:</a:t>
            </a:r>
          </a:p>
          <a:p>
            <a:r>
              <a:rPr lang="en-US" sz="2000" dirty="0" smtClean="0"/>
              <a:t>Nash Equilibrium – survey of recent experimental findings in oligopoly markets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additive="base">
                                        <p:cTn id="4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additive="base">
                                        <p:cTn id="5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 calcmode="lin" valueType="num">
                                      <p:cBhvr additive="base">
                                        <p:cTn id="5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 calcmode="lin" valueType="num">
                                      <p:cBhvr additive="base">
                                        <p:cTn id="6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5400" dirty="0" smtClean="0"/>
              <a:t>RESOURCES</a:t>
            </a:r>
            <a:endParaRPr lang="en-US" sz="5400" dirty="0"/>
          </a:p>
        </p:txBody>
      </p:sp>
      <p:sp>
        <p:nvSpPr>
          <p:cNvPr id="3" name="TextBox 2"/>
          <p:cNvSpPr txBox="1"/>
          <p:nvPr/>
        </p:nvSpPr>
        <p:spPr>
          <a:xfrm>
            <a:off x="381000" y="1143000"/>
            <a:ext cx="8077200" cy="4770537"/>
          </a:xfrm>
          <a:prstGeom prst="rect">
            <a:avLst/>
          </a:prstGeom>
          <a:noFill/>
        </p:spPr>
        <p:txBody>
          <a:bodyPr wrap="square" rtlCol="0">
            <a:spAutoFit/>
          </a:bodyPr>
          <a:lstStyle/>
          <a:p>
            <a:r>
              <a:rPr lang="en-US" sz="1600" b="1" cap="small" dirty="0" smtClean="0"/>
              <a:t> </a:t>
            </a:r>
            <a:endParaRPr lang="en-US" sz="1600" dirty="0" smtClean="0"/>
          </a:p>
          <a:p>
            <a:r>
              <a:rPr lang="en-US" sz="1600" b="1" i="1" dirty="0" smtClean="0"/>
              <a:t>Readings on Linear algebra</a:t>
            </a:r>
            <a:endParaRPr lang="en-US" sz="1600" dirty="0" smtClean="0"/>
          </a:p>
          <a:p>
            <a:r>
              <a:rPr lang="en-US" sz="1600" u="sng" dirty="0" smtClean="0">
                <a:hlinkClick r:id="rId2"/>
              </a:rPr>
              <a:t>http://www.math.dartmouth.edu/archive/m22f06/public_html/leontief_slides.pdf</a:t>
            </a:r>
            <a:endParaRPr lang="en-US" sz="1600" dirty="0" smtClean="0"/>
          </a:p>
          <a:p>
            <a:r>
              <a:rPr lang="en-US" sz="1600" u="sng" dirty="0" smtClean="0">
                <a:hlinkClick r:id="rId3"/>
              </a:rPr>
              <a:t>http://www.math.unt.edu/~tushar/S10Linear2700%20%20Project_files/Davidson%20Paper.pdf</a:t>
            </a:r>
            <a:endParaRPr lang="en-US" sz="1600" dirty="0" smtClean="0"/>
          </a:p>
          <a:p>
            <a:r>
              <a:rPr lang="en-US" sz="1600" u="sng" dirty="0" smtClean="0">
                <a:hlinkClick r:id="rId4"/>
              </a:rPr>
              <a:t>http://www.math.unt.edu/~tushar/S10Linear2700%20%20Project_files/Davidson%20Present.pdf</a:t>
            </a:r>
            <a:endParaRPr lang="en-US" sz="1600" dirty="0" smtClean="0"/>
          </a:p>
          <a:p>
            <a:endParaRPr lang="en-US" sz="1600" b="1" i="1" dirty="0" smtClean="0"/>
          </a:p>
          <a:p>
            <a:r>
              <a:rPr lang="en-US" sz="1600" b="1" i="1" dirty="0" smtClean="0"/>
              <a:t>Reading on Duality</a:t>
            </a:r>
            <a:endParaRPr lang="en-US" sz="1600" dirty="0" smtClean="0"/>
          </a:p>
          <a:p>
            <a:r>
              <a:rPr lang="en-US" sz="1600" u="sng" dirty="0" smtClean="0">
                <a:hlinkClick r:id="rId5"/>
              </a:rPr>
              <a:t>http://tuvalu.santafe.edu/~leb/Duality2.pdf</a:t>
            </a:r>
            <a:endParaRPr lang="en-US" sz="1600" u="sng" dirty="0" smtClean="0"/>
          </a:p>
          <a:p>
            <a:endParaRPr lang="en-US" sz="1600" dirty="0" smtClean="0"/>
          </a:p>
          <a:p>
            <a:r>
              <a:rPr lang="en-US" sz="1600" b="1" i="1" dirty="0" smtClean="0"/>
              <a:t>Readings on Game Theory</a:t>
            </a:r>
            <a:endParaRPr lang="en-US" sz="1600" dirty="0" smtClean="0"/>
          </a:p>
          <a:p>
            <a:r>
              <a:rPr lang="en-US" sz="1600" u="sng" dirty="0" smtClean="0">
                <a:hlinkClick r:id="rId6"/>
              </a:rPr>
              <a:t>http://www.econlib.org/library/Enc/GameTheory.html</a:t>
            </a:r>
            <a:endParaRPr lang="en-US" sz="1600" dirty="0" smtClean="0"/>
          </a:p>
          <a:p>
            <a:r>
              <a:rPr lang="en-US" sz="1600" u="sng" dirty="0" smtClean="0">
                <a:hlinkClick r:id="rId7"/>
              </a:rPr>
              <a:t>http://www.personal.psu.edu/cxg286/Math486.pdf</a:t>
            </a:r>
            <a:endParaRPr lang="en-US" sz="1600" dirty="0" smtClean="0"/>
          </a:p>
          <a:p>
            <a:r>
              <a:rPr lang="en-US" sz="1600" u="sng" dirty="0" smtClean="0">
                <a:hlinkClick r:id="rId8"/>
              </a:rPr>
              <a:t>http://www.gametheory.net/popular/reviews/ChickenMovies.html</a:t>
            </a:r>
            <a:endParaRPr lang="en-US" sz="1600" dirty="0" smtClean="0"/>
          </a:p>
          <a:p>
            <a:r>
              <a:rPr lang="en-US" sz="1600" u="sng" dirty="0" smtClean="0">
                <a:hlinkClick r:id="rId9"/>
              </a:rPr>
              <a:t>http://www.pitt.edu/~jduffy/econ1200/Lectures.htm</a:t>
            </a:r>
            <a:endParaRPr lang="en-US" sz="1600" u="sng" dirty="0" smtClean="0"/>
          </a:p>
          <a:p>
            <a:endParaRPr lang="en-US" sz="1600" dirty="0" smtClean="0"/>
          </a:p>
          <a:p>
            <a:r>
              <a:rPr lang="en-US" sz="1600" b="1" i="1" dirty="0" smtClean="0"/>
              <a:t>The Envelope Theorem</a:t>
            </a:r>
            <a:endParaRPr lang="en-US" sz="1600" dirty="0" smtClean="0"/>
          </a:p>
          <a:p>
            <a:r>
              <a:rPr lang="en-US" sz="1600" u="sng" dirty="0" smtClean="0">
                <a:hlinkClick r:id="rId10"/>
              </a:rPr>
              <a:t>http://cupid.economics.uq.edu.au/mclennan/Classes/Ec5113/ec5113-lec13-3.4.99.pdf</a:t>
            </a:r>
            <a:endParaRPr lang="en-US" sz="16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dirty="0" smtClean="0"/>
              <a:t>RESOURCES, CONT.</a:t>
            </a:r>
            <a:endParaRPr lang="en-US" sz="5400" dirty="0"/>
          </a:p>
        </p:txBody>
      </p:sp>
      <p:sp>
        <p:nvSpPr>
          <p:cNvPr id="3" name="TextBox 2"/>
          <p:cNvSpPr txBox="1"/>
          <p:nvPr/>
        </p:nvSpPr>
        <p:spPr>
          <a:xfrm>
            <a:off x="228600" y="1295400"/>
            <a:ext cx="8534400" cy="5062924"/>
          </a:xfrm>
          <a:prstGeom prst="rect">
            <a:avLst/>
          </a:prstGeom>
          <a:noFill/>
        </p:spPr>
        <p:txBody>
          <a:bodyPr wrap="square" rtlCol="0">
            <a:spAutoFit/>
          </a:bodyPr>
          <a:lstStyle/>
          <a:p>
            <a:r>
              <a:rPr lang="en-US" sz="1600" b="1" i="1" dirty="0" smtClean="0"/>
              <a:t>Info on Actuarial Science</a:t>
            </a:r>
            <a:endParaRPr lang="en-US" sz="1600" dirty="0" smtClean="0"/>
          </a:p>
          <a:p>
            <a:r>
              <a:rPr lang="en-US" sz="1600" u="sng" dirty="0" smtClean="0">
                <a:hlinkClick r:id="rId2"/>
              </a:rPr>
              <a:t>http://www.beanactuary.org/study/?fa=education-faqs</a:t>
            </a:r>
            <a:endParaRPr lang="en-US" sz="1600" dirty="0" smtClean="0"/>
          </a:p>
          <a:p>
            <a:r>
              <a:rPr lang="en-US" sz="1600" u="sng" dirty="0" smtClean="0">
                <a:hlinkClick r:id="rId3"/>
              </a:rPr>
              <a:t>http://actuarialgrads.com/actuaries%20-%20US%20Dept%20of%20Labor%20Occupational%20Handbook%20Information.htm</a:t>
            </a:r>
            <a:endParaRPr lang="en-US" sz="1600" u="sng" dirty="0" smtClean="0"/>
          </a:p>
          <a:p>
            <a:endParaRPr lang="en-US" sz="1600" dirty="0" smtClean="0"/>
          </a:p>
          <a:p>
            <a:r>
              <a:rPr lang="en-US" sz="1600" b="1" i="1" dirty="0" smtClean="0"/>
              <a:t>Info on Risk Management</a:t>
            </a:r>
            <a:endParaRPr lang="en-US" sz="1600" dirty="0" smtClean="0"/>
          </a:p>
          <a:p>
            <a:r>
              <a:rPr lang="en-US" sz="1600" u="sng" dirty="0" smtClean="0">
                <a:hlinkClick r:id="rId4"/>
              </a:rPr>
              <a:t>http://financecareers.about.com/od/compliance/a/riskmanager.htm</a:t>
            </a:r>
            <a:endParaRPr lang="en-US" sz="1600" u="sng" dirty="0" smtClean="0"/>
          </a:p>
          <a:p>
            <a:endParaRPr lang="en-US" sz="1600" dirty="0" smtClean="0"/>
          </a:p>
          <a:p>
            <a:r>
              <a:rPr lang="en-US" sz="1600" b="1" i="1" dirty="0" smtClean="0"/>
              <a:t>Info on Budget Analysis</a:t>
            </a:r>
            <a:endParaRPr lang="en-US" sz="1600" dirty="0" smtClean="0"/>
          </a:p>
          <a:p>
            <a:r>
              <a:rPr lang="en-US" sz="1600" u="sng" dirty="0" smtClean="0">
                <a:hlinkClick r:id="rId5"/>
              </a:rPr>
              <a:t>http://www.budgetanalyst.com/careers.htm</a:t>
            </a:r>
            <a:endParaRPr lang="en-US" sz="1600" dirty="0" smtClean="0"/>
          </a:p>
          <a:p>
            <a:r>
              <a:rPr lang="en-US" sz="1600" u="sng" dirty="0" smtClean="0">
                <a:hlinkClick r:id="rId6"/>
              </a:rPr>
              <a:t>http://www.bls.gov/ooh/business-and-financial/budget-analysts.htm</a:t>
            </a:r>
            <a:endParaRPr lang="en-US" sz="1600" u="sng" dirty="0" smtClean="0"/>
          </a:p>
          <a:p>
            <a:endParaRPr lang="en-US" sz="1600" dirty="0" smtClean="0"/>
          </a:p>
          <a:p>
            <a:r>
              <a:rPr lang="en-US" sz="1600" b="1" i="1" dirty="0" smtClean="0"/>
              <a:t>Mathematical Economics at William and Mary</a:t>
            </a:r>
            <a:endParaRPr lang="en-US" sz="1600" dirty="0" smtClean="0"/>
          </a:p>
          <a:p>
            <a:r>
              <a:rPr lang="en-US" sz="1600" u="sng" dirty="0" smtClean="0">
                <a:hlinkClick r:id="rId7"/>
              </a:rPr>
              <a:t>http://www.wm.edu/as/economics/documents/handbook_2011.pdf</a:t>
            </a:r>
            <a:endParaRPr lang="en-US" sz="1600" dirty="0" smtClean="0"/>
          </a:p>
          <a:p>
            <a:r>
              <a:rPr lang="en-US" sz="1600" u="sng" dirty="0" smtClean="0">
                <a:hlinkClick r:id="rId8"/>
              </a:rPr>
              <a:t>http://www.wm.edu/as/mathematics/undergrad/major/appliedmath/index.php</a:t>
            </a:r>
            <a:r>
              <a:rPr lang="en-US" sz="1600" dirty="0" smtClean="0"/>
              <a:t>: </a:t>
            </a:r>
            <a:r>
              <a:rPr lang="en-US" sz="1100" dirty="0" smtClean="0"/>
              <a:t>“To a large degree, economics and finance are now the study of specialized mathematical models, and the social sciences use game theory, probability, and statistics as the organizing tools for much of their research. The same is true of industrial applications. Without the insights of operations research, modern industry would not be able to achieve the levels of efficiency required to prosper”</a:t>
            </a:r>
          </a:p>
          <a:p>
            <a:r>
              <a:rPr lang="en-US" sz="1600" u="sng" dirty="0" smtClean="0">
                <a:hlinkClick r:id="rId9"/>
              </a:rPr>
              <a:t>http://mason.wm.edu/programs/undergraduate/admissions/requirements/index.php</a:t>
            </a:r>
            <a:endParaRPr lang="en-US" sz="1600" dirty="0" smtClean="0"/>
          </a:p>
          <a:p>
            <a:r>
              <a:rPr lang="en-US" sz="1600" u="sng" dirty="0" smtClean="0">
                <a:hlinkClick r:id="rId10"/>
              </a:rPr>
              <a:t>http://www.wm.edu/offices/registrar/documents/catalog/catalogbydept/economics.pdf</a:t>
            </a:r>
            <a:endParaRPr lang="en-US" sz="1600" dirty="0" smtClean="0"/>
          </a:p>
          <a:p>
            <a:r>
              <a:rPr lang="en-US" sz="1600" u="sng" dirty="0" smtClean="0">
                <a:hlinkClick r:id="rId11"/>
              </a:rPr>
              <a:t>https://catalog.swem.wm.edu/Record/1088186</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sz="4800" dirty="0" smtClean="0"/>
              <a:t>LINEAR ALGEBRA! </a:t>
            </a:r>
            <a:endParaRPr lang="en-US" sz="4800" dirty="0"/>
          </a:p>
        </p:txBody>
      </p:sp>
      <p:pic>
        <p:nvPicPr>
          <p:cNvPr id="16386" name="Picture 2" descr="http://iuliaradu.files.wordpress.com/2010/01/smiley-face1.jpg"/>
          <p:cNvPicPr>
            <a:picLocks noChangeAspect="1" noChangeArrowheads="1"/>
          </p:cNvPicPr>
          <p:nvPr/>
        </p:nvPicPr>
        <p:blipFill>
          <a:blip r:embed="rId2" cstate="print"/>
          <a:srcRect/>
          <a:stretch>
            <a:fillRect/>
          </a:stretch>
        </p:blipFill>
        <p:spPr bwMode="auto">
          <a:xfrm>
            <a:off x="457200" y="609600"/>
            <a:ext cx="974725" cy="974725"/>
          </a:xfrm>
          <a:prstGeom prst="rect">
            <a:avLst/>
          </a:prstGeom>
          <a:noFill/>
        </p:spPr>
      </p:pic>
      <p:pic>
        <p:nvPicPr>
          <p:cNvPr id="4" name="Picture 2" descr="http://iuliaradu.files.wordpress.com/2010/01/smiley-face1.jpg"/>
          <p:cNvPicPr>
            <a:picLocks noChangeAspect="1" noChangeArrowheads="1"/>
          </p:cNvPicPr>
          <p:nvPr/>
        </p:nvPicPr>
        <p:blipFill>
          <a:blip r:embed="rId2" cstate="print"/>
          <a:srcRect/>
          <a:stretch>
            <a:fillRect/>
          </a:stretch>
        </p:blipFill>
        <p:spPr bwMode="auto">
          <a:xfrm>
            <a:off x="7620000" y="609600"/>
            <a:ext cx="974725" cy="974725"/>
          </a:xfrm>
          <a:prstGeom prst="rect">
            <a:avLst/>
          </a:prstGeom>
          <a:noFill/>
        </p:spPr>
      </p:pic>
      <p:sp>
        <p:nvSpPr>
          <p:cNvPr id="6" name="TextBox 5"/>
          <p:cNvSpPr txBox="1"/>
          <p:nvPr/>
        </p:nvSpPr>
        <p:spPr>
          <a:xfrm>
            <a:off x="685800" y="2362200"/>
            <a:ext cx="8077200" cy="4154984"/>
          </a:xfrm>
          <a:prstGeom prst="rect">
            <a:avLst/>
          </a:prstGeom>
          <a:noFill/>
        </p:spPr>
        <p:txBody>
          <a:bodyPr wrap="square" rtlCol="0">
            <a:spAutoFit/>
          </a:bodyPr>
          <a:lstStyle/>
          <a:p>
            <a:pPr>
              <a:buFont typeface="Arial" pitchFamily="34" charset="0"/>
              <a:buChar char="•"/>
            </a:pPr>
            <a:r>
              <a:rPr lang="en-US" sz="2200" dirty="0" smtClean="0"/>
              <a:t>Demonstrate </a:t>
            </a:r>
            <a:r>
              <a:rPr lang="en-US" sz="2200" dirty="0"/>
              <a:t>how goods from one industry </a:t>
            </a:r>
            <a:r>
              <a:rPr lang="en-US" sz="2200" dirty="0" smtClean="0"/>
              <a:t>are consumed </a:t>
            </a:r>
            <a:r>
              <a:rPr lang="en-US" sz="2200" dirty="0"/>
              <a:t>in other industries. </a:t>
            </a:r>
            <a:endParaRPr lang="en-US" sz="2200" dirty="0" smtClean="0"/>
          </a:p>
          <a:p>
            <a:pPr>
              <a:buFont typeface="Arial" pitchFamily="34" charset="0"/>
              <a:buChar char="•"/>
            </a:pPr>
            <a:endParaRPr lang="en-US" sz="2200" dirty="0"/>
          </a:p>
          <a:p>
            <a:pPr>
              <a:buFont typeface="Arial" pitchFamily="34" charset="0"/>
              <a:buChar char="•"/>
            </a:pPr>
            <a:r>
              <a:rPr lang="en-US" sz="2200" dirty="0" smtClean="0"/>
              <a:t>Rows </a:t>
            </a:r>
            <a:r>
              <a:rPr lang="en-US" sz="2200" dirty="0"/>
              <a:t>of the matrix </a:t>
            </a:r>
            <a:r>
              <a:rPr lang="en-US" sz="2200" dirty="0" smtClean="0"/>
              <a:t>represent producing sector </a:t>
            </a:r>
            <a:r>
              <a:rPr lang="en-US" sz="2200" dirty="0"/>
              <a:t>of the </a:t>
            </a:r>
            <a:r>
              <a:rPr lang="en-US" sz="2200" dirty="0" smtClean="0"/>
              <a:t>economy</a:t>
            </a:r>
          </a:p>
          <a:p>
            <a:pPr>
              <a:buFont typeface="Arial" pitchFamily="34" charset="0"/>
              <a:buChar char="•"/>
            </a:pPr>
            <a:endParaRPr lang="en-US" sz="2200" dirty="0" smtClean="0"/>
          </a:p>
          <a:p>
            <a:pPr>
              <a:buFont typeface="Arial" pitchFamily="34" charset="0"/>
              <a:buChar char="•"/>
            </a:pPr>
            <a:r>
              <a:rPr lang="en-US" sz="2200" dirty="0"/>
              <a:t>C</a:t>
            </a:r>
            <a:r>
              <a:rPr lang="en-US" sz="2200" dirty="0" smtClean="0"/>
              <a:t>olumns </a:t>
            </a:r>
            <a:r>
              <a:rPr lang="en-US" sz="2200" dirty="0"/>
              <a:t>of the matrix </a:t>
            </a:r>
            <a:r>
              <a:rPr lang="en-US" sz="2200" dirty="0" smtClean="0"/>
              <a:t>represent consuming sector </a:t>
            </a:r>
            <a:r>
              <a:rPr lang="en-US" sz="2200" dirty="0"/>
              <a:t>of the </a:t>
            </a:r>
            <a:r>
              <a:rPr lang="en-US" sz="2200" dirty="0" smtClean="0"/>
              <a:t>economy</a:t>
            </a:r>
          </a:p>
          <a:p>
            <a:pPr>
              <a:buFont typeface="Arial" pitchFamily="34" charset="0"/>
              <a:buChar char="•"/>
            </a:pPr>
            <a:endParaRPr lang="en-US" sz="2200" dirty="0"/>
          </a:p>
          <a:p>
            <a:pPr>
              <a:buFont typeface="Arial" pitchFamily="34" charset="0"/>
              <a:buChar char="•"/>
            </a:pPr>
            <a:r>
              <a:rPr lang="en-US" sz="2200" dirty="0" smtClean="0"/>
              <a:t>One vector of the matrix represents the internal demand </a:t>
            </a:r>
          </a:p>
          <a:p>
            <a:pPr>
              <a:buFont typeface="Arial" pitchFamily="34" charset="0"/>
              <a:buChar char="•"/>
            </a:pPr>
            <a:endParaRPr lang="en-US" sz="2200" dirty="0"/>
          </a:p>
          <a:p>
            <a:pPr>
              <a:buFont typeface="Arial" pitchFamily="34" charset="0"/>
              <a:buChar char="•"/>
            </a:pPr>
            <a:r>
              <a:rPr lang="en-US" sz="2200" dirty="0" smtClean="0"/>
              <a:t>Models what would happen if a producer increases or decreases the price of a good</a:t>
            </a:r>
          </a:p>
        </p:txBody>
      </p:sp>
      <p:sp>
        <p:nvSpPr>
          <p:cNvPr id="7" name="TextBox 6"/>
          <p:cNvSpPr txBox="1"/>
          <p:nvPr/>
        </p:nvSpPr>
        <p:spPr>
          <a:xfrm>
            <a:off x="2438400" y="1600200"/>
            <a:ext cx="4201791" cy="523220"/>
          </a:xfrm>
          <a:prstGeom prst="rect">
            <a:avLst/>
          </a:prstGeom>
          <a:noFill/>
        </p:spPr>
        <p:txBody>
          <a:bodyPr wrap="none" rtlCol="0">
            <a:spAutoFit/>
          </a:bodyPr>
          <a:lstStyle/>
          <a:p>
            <a:r>
              <a:rPr lang="en-US" sz="2800" cap="small" dirty="0" smtClean="0"/>
              <a:t>Input Output Matrices</a:t>
            </a:r>
            <a:endParaRPr lang="en-US" sz="2800" cap="small"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401762"/>
          </a:xfrm>
        </p:spPr>
        <p:txBody>
          <a:bodyPr>
            <a:noAutofit/>
          </a:bodyPr>
          <a:lstStyle/>
          <a:p>
            <a:r>
              <a:rPr lang="en-US" sz="4800" dirty="0" smtClean="0"/>
              <a:t>EXAMPLE OF INPUT</a:t>
            </a:r>
            <a:br>
              <a:rPr lang="en-US" sz="4800" dirty="0" smtClean="0"/>
            </a:br>
            <a:r>
              <a:rPr lang="en-US" sz="4800" dirty="0" smtClean="0"/>
              <a:t> OUTPUT MATRIX</a:t>
            </a:r>
            <a:endParaRPr lang="en-US" sz="4800" dirty="0"/>
          </a:p>
        </p:txBody>
      </p:sp>
      <p:sp>
        <p:nvSpPr>
          <p:cNvPr id="3" name="TextBox 2"/>
          <p:cNvSpPr txBox="1"/>
          <p:nvPr/>
        </p:nvSpPr>
        <p:spPr>
          <a:xfrm>
            <a:off x="1295400" y="2133600"/>
            <a:ext cx="616002" cy="3539430"/>
          </a:xfrm>
          <a:prstGeom prst="rect">
            <a:avLst/>
          </a:prstGeom>
          <a:noFill/>
        </p:spPr>
        <p:txBody>
          <a:bodyPr wrap="none" rtlCol="0">
            <a:spAutoFit/>
          </a:bodyPr>
          <a:lstStyle/>
          <a:p>
            <a:endParaRPr lang="en-US" sz="3200" dirty="0" smtClean="0"/>
          </a:p>
          <a:p>
            <a:pPr algn="ctr"/>
            <a:r>
              <a:rPr lang="en-US" sz="3200" dirty="0" smtClean="0"/>
              <a:t>S</a:t>
            </a:r>
            <a:r>
              <a:rPr lang="en-US" sz="3200" baseline="-25000" dirty="0" smtClean="0"/>
              <a:t>1</a:t>
            </a:r>
          </a:p>
          <a:p>
            <a:pPr algn="ctr"/>
            <a:r>
              <a:rPr lang="en-US" sz="3200" dirty="0" smtClean="0"/>
              <a:t>S</a:t>
            </a:r>
            <a:r>
              <a:rPr lang="en-US" sz="3200" baseline="-25000" dirty="0" smtClean="0"/>
              <a:t>2</a:t>
            </a:r>
          </a:p>
          <a:p>
            <a:pPr algn="ctr"/>
            <a:r>
              <a:rPr lang="en-US" sz="3200" dirty="0" smtClean="0"/>
              <a:t>.</a:t>
            </a:r>
          </a:p>
          <a:p>
            <a:pPr algn="ctr"/>
            <a:r>
              <a:rPr lang="en-US" sz="3200" dirty="0" smtClean="0"/>
              <a:t>.</a:t>
            </a:r>
          </a:p>
          <a:p>
            <a:pPr algn="ctr"/>
            <a:r>
              <a:rPr lang="en-US" sz="3200" dirty="0" smtClean="0"/>
              <a:t>.</a:t>
            </a:r>
          </a:p>
          <a:p>
            <a:pPr algn="ctr"/>
            <a:r>
              <a:rPr lang="en-US" sz="3200" dirty="0" err="1" smtClean="0"/>
              <a:t>S</a:t>
            </a:r>
            <a:r>
              <a:rPr lang="en-US" sz="3200" baseline="-25000" dirty="0" err="1" smtClean="0"/>
              <a:t>n</a:t>
            </a:r>
            <a:endParaRPr lang="en-US" sz="3200" baseline="-25000" dirty="0"/>
          </a:p>
        </p:txBody>
      </p:sp>
      <p:sp>
        <p:nvSpPr>
          <p:cNvPr id="4" name="TextBox 3"/>
          <p:cNvSpPr txBox="1"/>
          <p:nvPr/>
        </p:nvSpPr>
        <p:spPr>
          <a:xfrm>
            <a:off x="1828800" y="2209800"/>
            <a:ext cx="4245073" cy="584775"/>
          </a:xfrm>
          <a:prstGeom prst="rect">
            <a:avLst/>
          </a:prstGeom>
          <a:noFill/>
        </p:spPr>
        <p:txBody>
          <a:bodyPr wrap="none" rtlCol="0">
            <a:spAutoFit/>
          </a:bodyPr>
          <a:lstStyle/>
          <a:p>
            <a:r>
              <a:rPr lang="en-US" sz="3200" dirty="0"/>
              <a:t> </a:t>
            </a:r>
            <a:r>
              <a:rPr lang="en-US" sz="3200" dirty="0" smtClean="0"/>
              <a:t>             S</a:t>
            </a:r>
            <a:r>
              <a:rPr lang="en-US" sz="3200" baseline="-25000" dirty="0" smtClean="0"/>
              <a:t>1     </a:t>
            </a:r>
            <a:r>
              <a:rPr lang="en-US" sz="3200" dirty="0" smtClean="0"/>
              <a:t>S</a:t>
            </a:r>
            <a:r>
              <a:rPr lang="en-US" sz="3200" baseline="-25000" dirty="0" smtClean="0"/>
              <a:t>2    .   .   .</a:t>
            </a:r>
            <a:r>
              <a:rPr lang="en-US" sz="3200" dirty="0" smtClean="0"/>
              <a:t>   </a:t>
            </a:r>
            <a:r>
              <a:rPr lang="en-US" sz="3200" dirty="0" err="1" smtClean="0"/>
              <a:t>S</a:t>
            </a:r>
            <a:r>
              <a:rPr lang="en-US" sz="3200" baseline="-25000" dirty="0" err="1" smtClean="0"/>
              <a:t>n</a:t>
            </a:r>
            <a:endParaRPr lang="en-US" sz="3200" dirty="0"/>
          </a:p>
        </p:txBody>
      </p:sp>
      <p:sp>
        <p:nvSpPr>
          <p:cNvPr id="6" name="TextBox 5"/>
          <p:cNvSpPr txBox="1"/>
          <p:nvPr/>
        </p:nvSpPr>
        <p:spPr>
          <a:xfrm>
            <a:off x="1981200" y="1905000"/>
            <a:ext cx="5352747" cy="3770263"/>
          </a:xfrm>
          <a:prstGeom prst="rect">
            <a:avLst/>
          </a:prstGeom>
          <a:noFill/>
        </p:spPr>
        <p:txBody>
          <a:bodyPr wrap="none" rtlCol="0">
            <a:spAutoFit/>
          </a:bodyPr>
          <a:lstStyle/>
          <a:p>
            <a:r>
              <a:rPr lang="en-US" sz="23900" dirty="0" smtClean="0">
                <a:latin typeface="Arial Narrow" pitchFamily="34" charset="0"/>
                <a:cs typeface="Arial" pitchFamily="34" charset="0"/>
              </a:rPr>
              <a:t>(     )</a:t>
            </a:r>
            <a:endParaRPr lang="en-US" sz="23900" dirty="0">
              <a:latin typeface="Arial Narrow" pitchFamily="34" charset="0"/>
              <a:cs typeface="Arial" pitchFamily="34" charset="0"/>
            </a:endParaRPr>
          </a:p>
        </p:txBody>
      </p:sp>
      <p:sp>
        <p:nvSpPr>
          <p:cNvPr id="8" name="TextBox 7"/>
          <p:cNvSpPr txBox="1"/>
          <p:nvPr/>
        </p:nvSpPr>
        <p:spPr>
          <a:xfrm>
            <a:off x="3124200" y="2667000"/>
            <a:ext cx="3262432" cy="3046988"/>
          </a:xfrm>
          <a:prstGeom prst="rect">
            <a:avLst/>
          </a:prstGeom>
          <a:noFill/>
        </p:spPr>
        <p:txBody>
          <a:bodyPr wrap="none" rtlCol="0">
            <a:spAutoFit/>
          </a:bodyPr>
          <a:lstStyle/>
          <a:p>
            <a:r>
              <a:rPr lang="en-US" sz="3200" dirty="0" smtClean="0"/>
              <a:t>a</a:t>
            </a:r>
            <a:r>
              <a:rPr lang="en-US" sz="3200" baseline="-25000" dirty="0" smtClean="0"/>
              <a:t>11</a:t>
            </a:r>
            <a:r>
              <a:rPr lang="en-US" sz="3200" dirty="0" smtClean="0"/>
              <a:t>   a</a:t>
            </a:r>
            <a:r>
              <a:rPr lang="en-US" sz="3200" baseline="-25000" dirty="0" smtClean="0"/>
              <a:t>12</a:t>
            </a:r>
            <a:r>
              <a:rPr lang="en-US" sz="3200" dirty="0" smtClean="0"/>
              <a:t>   .  .  .  </a:t>
            </a:r>
            <a:r>
              <a:rPr lang="en-US" sz="3200" dirty="0"/>
              <a:t>a</a:t>
            </a:r>
            <a:r>
              <a:rPr lang="en-US" sz="3200" baseline="-25000" dirty="0" smtClean="0"/>
              <a:t>1n</a:t>
            </a:r>
          </a:p>
          <a:p>
            <a:r>
              <a:rPr lang="en-US" sz="3200" dirty="0"/>
              <a:t>a</a:t>
            </a:r>
            <a:r>
              <a:rPr lang="en-US" sz="3200" baseline="-25000" dirty="0" smtClean="0"/>
              <a:t>21</a:t>
            </a:r>
            <a:r>
              <a:rPr lang="en-US" sz="3200" dirty="0" smtClean="0"/>
              <a:t>   a</a:t>
            </a:r>
            <a:r>
              <a:rPr lang="en-US" sz="3200" baseline="-25000" dirty="0" smtClean="0"/>
              <a:t>22</a:t>
            </a:r>
            <a:r>
              <a:rPr lang="en-US" sz="3200" dirty="0" smtClean="0"/>
              <a:t>   .  .  .  </a:t>
            </a:r>
            <a:r>
              <a:rPr lang="en-US" sz="3200" dirty="0"/>
              <a:t>a</a:t>
            </a:r>
            <a:r>
              <a:rPr lang="en-US" sz="3200" baseline="-25000" dirty="0" smtClean="0"/>
              <a:t>2n</a:t>
            </a:r>
          </a:p>
          <a:p>
            <a:r>
              <a:rPr lang="en-US" sz="3200" dirty="0" smtClean="0"/>
              <a:t>   .       .                 .</a:t>
            </a:r>
          </a:p>
          <a:p>
            <a:r>
              <a:rPr lang="en-US" sz="3200" dirty="0" smtClean="0"/>
              <a:t>   .       .                 .</a:t>
            </a:r>
          </a:p>
          <a:p>
            <a:r>
              <a:rPr lang="en-US" sz="3200" dirty="0" smtClean="0"/>
              <a:t>   .       .                 .</a:t>
            </a:r>
          </a:p>
          <a:p>
            <a:r>
              <a:rPr lang="en-US" sz="3200" dirty="0"/>
              <a:t>a</a:t>
            </a:r>
            <a:r>
              <a:rPr lang="en-US" sz="3200" baseline="-25000" dirty="0" smtClean="0"/>
              <a:t>n1</a:t>
            </a:r>
            <a:r>
              <a:rPr lang="en-US" sz="3200" dirty="0" smtClean="0"/>
              <a:t>   a</a:t>
            </a:r>
            <a:r>
              <a:rPr lang="en-US" sz="3200" baseline="-25000" dirty="0" smtClean="0"/>
              <a:t>n2</a:t>
            </a:r>
            <a:r>
              <a:rPr lang="en-US" sz="3200" dirty="0" smtClean="0"/>
              <a:t>   . </a:t>
            </a:r>
            <a:r>
              <a:rPr lang="en-US" sz="3200" dirty="0"/>
              <a:t> </a:t>
            </a:r>
            <a:r>
              <a:rPr lang="en-US" sz="3200" dirty="0" smtClean="0"/>
              <a:t>.  .  </a:t>
            </a:r>
            <a:r>
              <a:rPr lang="en-US" sz="3200" dirty="0" err="1" smtClean="0"/>
              <a:t>a</a:t>
            </a:r>
            <a:r>
              <a:rPr lang="en-US" sz="3200" baseline="-25000" dirty="0" err="1" smtClean="0"/>
              <a:t>nn</a:t>
            </a:r>
            <a:endParaRPr lang="en-US" sz="3200" baseline="-25000" dirty="0"/>
          </a:p>
        </p:txBody>
      </p:sp>
      <p:sp>
        <p:nvSpPr>
          <p:cNvPr id="11" name="TextBox 10"/>
          <p:cNvSpPr txBox="1"/>
          <p:nvPr/>
        </p:nvSpPr>
        <p:spPr>
          <a:xfrm>
            <a:off x="1295400" y="6019800"/>
            <a:ext cx="6583854" cy="646331"/>
          </a:xfrm>
          <a:prstGeom prst="rect">
            <a:avLst/>
          </a:prstGeom>
          <a:noFill/>
        </p:spPr>
        <p:txBody>
          <a:bodyPr wrap="none" rtlCol="0">
            <a:spAutoFit/>
          </a:bodyPr>
          <a:lstStyle/>
          <a:p>
            <a:pPr algn="ctr"/>
            <a:r>
              <a:rPr lang="en-US" b="1" dirty="0" smtClean="0"/>
              <a:t>The entry </a:t>
            </a:r>
            <a:r>
              <a:rPr lang="en-US" b="1" dirty="0" err="1"/>
              <a:t>a</a:t>
            </a:r>
            <a:r>
              <a:rPr lang="en-US" b="1" baseline="-25000" dirty="0" err="1"/>
              <a:t>ij</a:t>
            </a:r>
            <a:r>
              <a:rPr lang="en-US" b="1" dirty="0"/>
              <a:t> represents </a:t>
            </a:r>
            <a:r>
              <a:rPr lang="en-US" b="1" dirty="0" smtClean="0"/>
              <a:t>the percent total production value of </a:t>
            </a:r>
          </a:p>
          <a:p>
            <a:pPr algn="ctr"/>
            <a:r>
              <a:rPr lang="en-US" b="1" dirty="0" smtClean="0"/>
              <a:t>sector </a:t>
            </a:r>
            <a:r>
              <a:rPr lang="en-US" b="1" i="1" dirty="0" smtClean="0"/>
              <a:t>j</a:t>
            </a:r>
            <a:r>
              <a:rPr lang="en-US" b="1" dirty="0" smtClean="0"/>
              <a:t> is spent on products of sector </a:t>
            </a:r>
            <a:r>
              <a:rPr lang="en-US" b="1" i="1" dirty="0" err="1" smtClean="0"/>
              <a:t>i</a:t>
            </a:r>
            <a:endParaRPr lang="en-US" b="1"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smtClean="0"/>
              <a:t>CALCULATING AMOUNT OF A GOOD PRODUCED</a:t>
            </a:r>
            <a:endParaRPr lang="en-US" dirty="0"/>
          </a:p>
        </p:txBody>
      </p:sp>
      <p:sp>
        <p:nvSpPr>
          <p:cNvPr id="3" name="TextBox 2"/>
          <p:cNvSpPr txBox="1"/>
          <p:nvPr/>
        </p:nvSpPr>
        <p:spPr>
          <a:xfrm>
            <a:off x="0" y="2743200"/>
            <a:ext cx="9134232" cy="2215991"/>
          </a:xfrm>
          <a:prstGeom prst="rect">
            <a:avLst/>
          </a:prstGeom>
          <a:noFill/>
        </p:spPr>
        <p:txBody>
          <a:bodyPr wrap="none" rtlCol="0">
            <a:spAutoFit/>
          </a:bodyPr>
          <a:lstStyle/>
          <a:p>
            <a:r>
              <a:rPr lang="en-US" sz="13800" dirty="0" smtClean="0"/>
              <a:t>[   ]</a:t>
            </a:r>
            <a:r>
              <a:rPr lang="en-US" sz="4800" dirty="0" smtClean="0"/>
              <a:t> = </a:t>
            </a:r>
            <a:r>
              <a:rPr lang="en-US" sz="13800" dirty="0" smtClean="0"/>
              <a:t>[   ]</a:t>
            </a:r>
            <a:r>
              <a:rPr lang="en-US" sz="4800" dirty="0" smtClean="0"/>
              <a:t> </a:t>
            </a:r>
            <a:r>
              <a:rPr lang="en-US" sz="5400" dirty="0" smtClean="0"/>
              <a:t>+ </a:t>
            </a:r>
            <a:r>
              <a:rPr lang="en-US" sz="13800" dirty="0" smtClean="0"/>
              <a:t>[   ]</a:t>
            </a:r>
            <a:endParaRPr lang="en-US" sz="16600" dirty="0"/>
          </a:p>
        </p:txBody>
      </p:sp>
      <p:sp>
        <p:nvSpPr>
          <p:cNvPr id="4" name="TextBox 3"/>
          <p:cNvSpPr txBox="1"/>
          <p:nvPr/>
        </p:nvSpPr>
        <p:spPr>
          <a:xfrm>
            <a:off x="457200" y="3505200"/>
            <a:ext cx="1723549" cy="954107"/>
          </a:xfrm>
          <a:prstGeom prst="rect">
            <a:avLst/>
          </a:prstGeom>
          <a:noFill/>
        </p:spPr>
        <p:txBody>
          <a:bodyPr wrap="none" rtlCol="0">
            <a:spAutoFit/>
          </a:bodyPr>
          <a:lstStyle/>
          <a:p>
            <a:pPr algn="ctr"/>
            <a:r>
              <a:rPr lang="en-US" sz="2800" dirty="0" smtClean="0"/>
              <a:t>Amount</a:t>
            </a:r>
          </a:p>
          <a:p>
            <a:pPr algn="ctr"/>
            <a:r>
              <a:rPr lang="en-US" sz="2800" dirty="0" smtClean="0"/>
              <a:t>produced</a:t>
            </a:r>
            <a:endParaRPr lang="en-US" sz="2800" dirty="0"/>
          </a:p>
        </p:txBody>
      </p:sp>
      <p:sp>
        <p:nvSpPr>
          <p:cNvPr id="5" name="TextBox 4"/>
          <p:cNvSpPr txBox="1"/>
          <p:nvPr/>
        </p:nvSpPr>
        <p:spPr>
          <a:xfrm>
            <a:off x="6934200" y="3505200"/>
            <a:ext cx="1500732" cy="954107"/>
          </a:xfrm>
          <a:prstGeom prst="rect">
            <a:avLst/>
          </a:prstGeom>
          <a:noFill/>
        </p:spPr>
        <p:txBody>
          <a:bodyPr wrap="none" rtlCol="0">
            <a:spAutoFit/>
          </a:bodyPr>
          <a:lstStyle/>
          <a:p>
            <a:pPr algn="ctr"/>
            <a:r>
              <a:rPr lang="en-US" sz="2800" dirty="0" smtClean="0"/>
              <a:t>Final </a:t>
            </a:r>
          </a:p>
          <a:p>
            <a:pPr algn="ctr"/>
            <a:r>
              <a:rPr lang="en-US" sz="2800" dirty="0" smtClean="0"/>
              <a:t>demand</a:t>
            </a:r>
            <a:endParaRPr lang="en-US" sz="2800" dirty="0"/>
          </a:p>
        </p:txBody>
      </p:sp>
      <p:sp>
        <p:nvSpPr>
          <p:cNvPr id="6" name="TextBox 5"/>
          <p:cNvSpPr txBox="1"/>
          <p:nvPr/>
        </p:nvSpPr>
        <p:spPr>
          <a:xfrm>
            <a:off x="3769010" y="3505200"/>
            <a:ext cx="1500732" cy="954107"/>
          </a:xfrm>
          <a:prstGeom prst="rect">
            <a:avLst/>
          </a:prstGeom>
          <a:noFill/>
        </p:spPr>
        <p:txBody>
          <a:bodyPr wrap="none" rtlCol="0">
            <a:spAutoFit/>
          </a:bodyPr>
          <a:lstStyle/>
          <a:p>
            <a:pPr algn="ctr"/>
            <a:r>
              <a:rPr lang="en-US" sz="2800" dirty="0" smtClean="0"/>
              <a:t>Internal</a:t>
            </a:r>
          </a:p>
          <a:p>
            <a:pPr algn="ctr"/>
            <a:r>
              <a:rPr lang="en-US" sz="2800" dirty="0" smtClean="0"/>
              <a:t>demand</a:t>
            </a:r>
            <a:endParaRPr lang="en-US" sz="28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wtfeck.com/wp-content/uploads/2011/06/cat-doing-math-homework-600x450.jpg"/>
          <p:cNvPicPr>
            <a:picLocks noChangeAspect="1" noChangeArrowheads="1"/>
          </p:cNvPicPr>
          <p:nvPr/>
        </p:nvPicPr>
        <p:blipFill>
          <a:blip r:embed="rId2" cstate="print"/>
          <a:srcRect/>
          <a:stretch>
            <a:fillRect/>
          </a:stretch>
        </p:blipFill>
        <p:spPr bwMode="auto">
          <a:xfrm>
            <a:off x="1295400" y="914400"/>
            <a:ext cx="6477000" cy="4857750"/>
          </a:xfrm>
          <a:prstGeom prst="rect">
            <a:avLst/>
          </a:prstGeom>
          <a:noFill/>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DUALITY </a:t>
            </a:r>
            <a:endParaRPr lang="en-US" sz="6000" dirty="0"/>
          </a:p>
        </p:txBody>
      </p:sp>
      <p:pic>
        <p:nvPicPr>
          <p:cNvPr id="3" name="Picture 2" descr="http://iuliaradu.files.wordpress.com/2010/01/smiley-face1.jpg"/>
          <p:cNvPicPr>
            <a:picLocks noChangeAspect="1" noChangeArrowheads="1"/>
          </p:cNvPicPr>
          <p:nvPr/>
        </p:nvPicPr>
        <p:blipFill>
          <a:blip r:embed="rId2" cstate="print"/>
          <a:srcRect/>
          <a:stretch>
            <a:fillRect/>
          </a:stretch>
        </p:blipFill>
        <p:spPr bwMode="auto">
          <a:xfrm>
            <a:off x="1143000" y="457200"/>
            <a:ext cx="974725" cy="974725"/>
          </a:xfrm>
          <a:prstGeom prst="rect">
            <a:avLst/>
          </a:prstGeom>
          <a:noFill/>
        </p:spPr>
      </p:pic>
      <p:pic>
        <p:nvPicPr>
          <p:cNvPr id="4" name="Picture 2" descr="http://iuliaradu.files.wordpress.com/2010/01/smiley-face1.jpg"/>
          <p:cNvPicPr>
            <a:picLocks noChangeAspect="1" noChangeArrowheads="1"/>
          </p:cNvPicPr>
          <p:nvPr/>
        </p:nvPicPr>
        <p:blipFill>
          <a:blip r:embed="rId2" cstate="print"/>
          <a:srcRect/>
          <a:stretch>
            <a:fillRect/>
          </a:stretch>
        </p:blipFill>
        <p:spPr bwMode="auto">
          <a:xfrm>
            <a:off x="6934200" y="381000"/>
            <a:ext cx="974725" cy="974725"/>
          </a:xfrm>
          <a:prstGeom prst="rect">
            <a:avLst/>
          </a:prstGeom>
          <a:noFill/>
        </p:spPr>
      </p:pic>
      <p:sp>
        <p:nvSpPr>
          <p:cNvPr id="5" name="TextBox 4"/>
          <p:cNvSpPr txBox="1"/>
          <p:nvPr/>
        </p:nvSpPr>
        <p:spPr>
          <a:xfrm>
            <a:off x="533400" y="1981200"/>
            <a:ext cx="8153400" cy="4524315"/>
          </a:xfrm>
          <a:prstGeom prst="rect">
            <a:avLst/>
          </a:prstGeom>
          <a:noFill/>
        </p:spPr>
        <p:txBody>
          <a:bodyPr wrap="square" rtlCol="0">
            <a:spAutoFit/>
          </a:bodyPr>
          <a:lstStyle/>
          <a:p>
            <a:pPr>
              <a:buFont typeface="Arial" pitchFamily="34" charset="0"/>
              <a:buChar char="•"/>
            </a:pPr>
            <a:r>
              <a:rPr lang="en-US" sz="2400" dirty="0" smtClean="0"/>
              <a:t> Refers </a:t>
            </a:r>
            <a:r>
              <a:rPr lang="en-US" sz="2400" dirty="0"/>
              <a:t>to connections </a:t>
            </a:r>
            <a:r>
              <a:rPr lang="en-US" sz="2400" dirty="0" smtClean="0"/>
              <a:t>between quantities </a:t>
            </a:r>
            <a:r>
              <a:rPr lang="en-US" sz="2400" dirty="0"/>
              <a:t>and prices </a:t>
            </a:r>
            <a:r>
              <a:rPr lang="en-US" sz="2400" dirty="0" smtClean="0"/>
              <a:t>that  </a:t>
            </a:r>
            <a:r>
              <a:rPr lang="en-US" sz="2400" dirty="0"/>
              <a:t>arise as a consequence of the hypotheses of optimization and </a:t>
            </a:r>
            <a:r>
              <a:rPr lang="en-US" sz="2400" dirty="0" smtClean="0"/>
              <a:t>convexity</a:t>
            </a:r>
            <a:endParaRPr lang="en-US" sz="2400" dirty="0"/>
          </a:p>
          <a:p>
            <a:pPr>
              <a:buFont typeface="Arial" pitchFamily="34" charset="0"/>
              <a:buChar char="•"/>
            </a:pPr>
            <a:endParaRPr lang="en-US" sz="2400" dirty="0" smtClean="0"/>
          </a:p>
          <a:p>
            <a:pPr>
              <a:buFont typeface="Arial" pitchFamily="34" charset="0"/>
              <a:buChar char="•"/>
            </a:pPr>
            <a:r>
              <a:rPr lang="en-US" sz="2400" dirty="0"/>
              <a:t> </a:t>
            </a:r>
            <a:r>
              <a:rPr lang="en-US" sz="2400" dirty="0" smtClean="0"/>
              <a:t>Derives convex functions involving mappings and vectors to determine cost, profit, and production</a:t>
            </a:r>
          </a:p>
          <a:p>
            <a:pPr>
              <a:buFont typeface="Arial" pitchFamily="34" charset="0"/>
              <a:buChar char="•"/>
            </a:pPr>
            <a:endParaRPr lang="en-US" sz="2400" dirty="0"/>
          </a:p>
          <a:p>
            <a:pPr>
              <a:buFont typeface="Arial" pitchFamily="34" charset="0"/>
              <a:buChar char="•"/>
            </a:pPr>
            <a:r>
              <a:rPr lang="en-US" sz="2400" dirty="0" smtClean="0"/>
              <a:t> Finds an equilibrium of the market and optimal values of supply and demand</a:t>
            </a:r>
          </a:p>
          <a:p>
            <a:pPr>
              <a:buFont typeface="Arial" pitchFamily="34" charset="0"/>
              <a:buChar char="•"/>
            </a:pPr>
            <a:endParaRPr lang="en-US" sz="2400" dirty="0"/>
          </a:p>
          <a:p>
            <a:pPr>
              <a:buFont typeface="Arial" pitchFamily="34" charset="0"/>
              <a:buChar char="•"/>
            </a:pPr>
            <a:r>
              <a:rPr lang="en-US" sz="2400" dirty="0" smtClean="0"/>
              <a:t> Involves </a:t>
            </a:r>
            <a:r>
              <a:rPr lang="en-US" sz="2400" b="1" dirty="0" smtClean="0"/>
              <a:t>proofs</a:t>
            </a:r>
            <a:r>
              <a:rPr lang="en-US" sz="2400" dirty="0" smtClean="0"/>
              <a:t> of several lemmas (</a:t>
            </a:r>
            <a:r>
              <a:rPr lang="en-US" sz="2400" dirty="0" err="1" smtClean="0"/>
              <a:t>Hotelling’s</a:t>
            </a:r>
            <a:r>
              <a:rPr lang="en-US" sz="2400" dirty="0" smtClean="0"/>
              <a:t> lemma and </a:t>
            </a:r>
            <a:r>
              <a:rPr lang="en-US" sz="2400" dirty="0" err="1" smtClean="0"/>
              <a:t>Shephard’s</a:t>
            </a:r>
            <a:r>
              <a:rPr lang="en-US" sz="2400" dirty="0" smtClean="0"/>
              <a:t> lemma to name a few!)</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FOUNDATIONS STYLE PROOF!!!</a:t>
            </a:r>
            <a:endParaRPr lang="en-US" dirty="0"/>
          </a:p>
        </p:txBody>
      </p:sp>
      <p:sp>
        <p:nvSpPr>
          <p:cNvPr id="4" name="TextBox 3"/>
          <p:cNvSpPr txBox="1"/>
          <p:nvPr/>
        </p:nvSpPr>
        <p:spPr>
          <a:xfrm>
            <a:off x="381000" y="1981200"/>
            <a:ext cx="8534400" cy="4862870"/>
          </a:xfrm>
          <a:prstGeom prst="rect">
            <a:avLst/>
          </a:prstGeom>
          <a:noFill/>
        </p:spPr>
        <p:txBody>
          <a:bodyPr wrap="square" rtlCol="0">
            <a:spAutoFit/>
          </a:bodyPr>
          <a:lstStyle/>
          <a:p>
            <a:endParaRPr lang="en-US" sz="2800" dirty="0"/>
          </a:p>
          <a:p>
            <a:r>
              <a:rPr lang="en-US" sz="2400" dirty="0" smtClean="0"/>
              <a:t>If </a:t>
            </a:r>
            <a:r>
              <a:rPr lang="en-US" sz="2400" dirty="0"/>
              <a:t>(</a:t>
            </a:r>
            <a:r>
              <a:rPr lang="en-US" sz="2400" i="1" dirty="0"/>
              <a:t>x, y) ∈ </a:t>
            </a:r>
            <a:r>
              <a:rPr lang="en-US" sz="2400" i="1" dirty="0" smtClean="0"/>
              <a:t>nm(p</a:t>
            </a:r>
            <a:r>
              <a:rPr lang="en-US" sz="2400" i="1" dirty="0"/>
              <a:t>, w) = </a:t>
            </a:r>
            <a:r>
              <a:rPr lang="en-US" sz="2400" i="1" dirty="0" err="1" smtClean="0"/>
              <a:t>ndF</a:t>
            </a:r>
            <a:r>
              <a:rPr lang="en-US" sz="2400" i="1" dirty="0"/>
              <a:t>∗(p, w), </a:t>
            </a:r>
            <a:r>
              <a:rPr lang="en-US" sz="2400" dirty="0"/>
              <a:t>then</a:t>
            </a:r>
            <a:r>
              <a:rPr lang="en-US" sz="2400" i="1" dirty="0"/>
              <a:t> (p, w) ∈ </a:t>
            </a:r>
            <a:r>
              <a:rPr lang="en-US" sz="2400" i="1" dirty="0" err="1" smtClean="0"/>
              <a:t>ndF</a:t>
            </a:r>
            <a:r>
              <a:rPr lang="en-US" sz="2400" i="1" dirty="0"/>
              <a:t>∗∗(x, y) </a:t>
            </a:r>
            <a:r>
              <a:rPr lang="en-US" sz="2400" i="1" dirty="0" smtClean="0"/>
              <a:t>= </a:t>
            </a:r>
            <a:r>
              <a:rPr lang="en-US" sz="2400" i="1" dirty="0" err="1" smtClean="0"/>
              <a:t>ndF</a:t>
            </a:r>
            <a:r>
              <a:rPr lang="en-US" sz="2400" i="1" dirty="0" smtClean="0"/>
              <a:t>(x</a:t>
            </a:r>
            <a:r>
              <a:rPr lang="en-US" sz="2400" i="1" dirty="0"/>
              <a:t>, y). </a:t>
            </a:r>
            <a:endParaRPr lang="en-US" sz="2400" i="1" dirty="0" smtClean="0"/>
          </a:p>
          <a:p>
            <a:r>
              <a:rPr lang="en-US" sz="2400" dirty="0" smtClean="0"/>
              <a:t>Then </a:t>
            </a:r>
            <a:r>
              <a:rPr lang="en-US" sz="2400" i="1" dirty="0" err="1"/>
              <a:t>dF</a:t>
            </a:r>
            <a:r>
              <a:rPr lang="en-US" sz="2400" i="1" dirty="0"/>
              <a:t>(x, y) + (p, w) </a:t>
            </a:r>
            <a:r>
              <a:rPr lang="en-US" sz="2400" i="1" dirty="0" smtClean="0"/>
              <a:t>·</a:t>
            </a:r>
            <a:r>
              <a:rPr lang="en-US" sz="2400" dirty="0" smtClean="0"/>
              <a:t>  ((</a:t>
            </a:r>
            <a:r>
              <a:rPr lang="en-US" sz="2400" i="1" dirty="0"/>
              <a:t>x′, y′) − (x, y</a:t>
            </a:r>
            <a:r>
              <a:rPr lang="en-US" sz="2400" i="1" dirty="0" smtClean="0"/>
              <a:t>)) </a:t>
            </a:r>
            <a:r>
              <a:rPr lang="en-US" sz="2400" dirty="0" smtClean="0"/>
              <a:t>≤ </a:t>
            </a:r>
            <a:r>
              <a:rPr lang="en-US" sz="2400" i="1" dirty="0" err="1"/>
              <a:t>dF</a:t>
            </a:r>
            <a:r>
              <a:rPr lang="en-US" sz="2400" i="1" dirty="0"/>
              <a:t>(x′, y′) </a:t>
            </a:r>
            <a:r>
              <a:rPr lang="en-US" sz="2400" dirty="0"/>
              <a:t>for all </a:t>
            </a:r>
            <a:r>
              <a:rPr lang="en-US" sz="2400" i="1" dirty="0"/>
              <a:t>(x′, y′). </a:t>
            </a:r>
            <a:endParaRPr lang="en-US" sz="2400" i="1" dirty="0" smtClean="0"/>
          </a:p>
          <a:p>
            <a:r>
              <a:rPr lang="en-US" sz="2400" dirty="0" smtClean="0"/>
              <a:t>This </a:t>
            </a:r>
            <a:r>
              <a:rPr lang="en-US" sz="2400" dirty="0"/>
              <a:t>implies </a:t>
            </a:r>
            <a:r>
              <a:rPr lang="en-US" sz="2400" dirty="0" smtClean="0"/>
              <a:t>that </a:t>
            </a:r>
            <a:r>
              <a:rPr lang="en-US" sz="2400" i="1" dirty="0" smtClean="0"/>
              <a:t>x </a:t>
            </a:r>
            <a:r>
              <a:rPr lang="en-US" sz="2400" i="1" dirty="0"/>
              <a:t>∈ F </a:t>
            </a:r>
            <a:r>
              <a:rPr lang="en-US" sz="2400" dirty="0"/>
              <a:t>and furthermore that </a:t>
            </a:r>
            <a:r>
              <a:rPr lang="en-US" sz="2400" i="1" dirty="0"/>
              <a:t>(p, w) </a:t>
            </a:r>
            <a:r>
              <a:rPr lang="en-US" sz="2400" i="1" dirty="0" smtClean="0"/>
              <a:t>· (</a:t>
            </a:r>
            <a:r>
              <a:rPr lang="en-US" sz="2400" dirty="0" smtClean="0"/>
              <a:t>(</a:t>
            </a:r>
            <a:r>
              <a:rPr lang="en-US" sz="2400" i="1" dirty="0"/>
              <a:t>x′, y′) − (x, y</a:t>
            </a:r>
            <a:r>
              <a:rPr lang="en-US" sz="2400" i="1" dirty="0" smtClean="0"/>
              <a:t>)) </a:t>
            </a:r>
            <a:r>
              <a:rPr lang="en-US" sz="2400" dirty="0" smtClean="0"/>
              <a:t>≤ </a:t>
            </a:r>
            <a:r>
              <a:rPr lang="en-US" sz="2400" dirty="0"/>
              <a:t>0 for all (</a:t>
            </a:r>
            <a:r>
              <a:rPr lang="en-US" sz="2400" i="1" dirty="0"/>
              <a:t>x, y) ∈ F, </a:t>
            </a:r>
            <a:r>
              <a:rPr lang="en-US" sz="2400" dirty="0"/>
              <a:t>in other words, </a:t>
            </a:r>
            <a:r>
              <a:rPr lang="en-US" sz="2400" dirty="0" smtClean="0"/>
              <a:t>that (</a:t>
            </a:r>
            <a:r>
              <a:rPr lang="en-US" sz="2400" i="1" dirty="0" smtClean="0"/>
              <a:t>x</a:t>
            </a:r>
            <a:r>
              <a:rPr lang="en-US" sz="2400" i="1" dirty="0"/>
              <a:t>, y) </a:t>
            </a:r>
            <a:r>
              <a:rPr lang="en-US" sz="2400" dirty="0"/>
              <a:t>is profit-maximizing at prices </a:t>
            </a:r>
            <a:r>
              <a:rPr lang="en-US" sz="2400" i="1" dirty="0"/>
              <a:t>(p, w). </a:t>
            </a:r>
            <a:r>
              <a:rPr lang="en-US" sz="2400" dirty="0"/>
              <a:t>Conversely, suppose that </a:t>
            </a:r>
            <a:r>
              <a:rPr lang="en-US" sz="2400" i="1" dirty="0"/>
              <a:t>(x, y) </a:t>
            </a:r>
            <a:r>
              <a:rPr lang="en-US" sz="2400" dirty="0"/>
              <a:t>is profit maximizing </a:t>
            </a:r>
            <a:r>
              <a:rPr lang="en-US" sz="2400" dirty="0" smtClean="0"/>
              <a:t>at prices </a:t>
            </a:r>
            <a:r>
              <a:rPr lang="en-US" sz="2400" dirty="0"/>
              <a:t>(</a:t>
            </a:r>
            <a:r>
              <a:rPr lang="en-US" sz="2400" i="1" dirty="0"/>
              <a:t>p, w). </a:t>
            </a:r>
            <a:endParaRPr lang="en-US" sz="2400" i="1" dirty="0" smtClean="0"/>
          </a:p>
          <a:p>
            <a:r>
              <a:rPr lang="en-US" sz="2400" dirty="0" smtClean="0"/>
              <a:t>Then </a:t>
            </a:r>
            <a:r>
              <a:rPr lang="en-US" sz="2400" i="1" dirty="0"/>
              <a:t>(p, w) </a:t>
            </a:r>
            <a:r>
              <a:rPr lang="en-US" sz="2400" dirty="0"/>
              <a:t>satisfies the </a:t>
            </a:r>
            <a:r>
              <a:rPr lang="en-US" sz="2400" dirty="0" err="1"/>
              <a:t>subgradient</a:t>
            </a:r>
            <a:r>
              <a:rPr lang="en-US" sz="2400" dirty="0"/>
              <a:t> inequality of </a:t>
            </a:r>
            <a:r>
              <a:rPr lang="en-US" sz="2400" i="1" dirty="0" err="1"/>
              <a:t>dF</a:t>
            </a:r>
            <a:r>
              <a:rPr lang="en-US" sz="2400" i="1" dirty="0"/>
              <a:t> </a:t>
            </a:r>
            <a:r>
              <a:rPr lang="en-US" sz="2400" dirty="0"/>
              <a:t>at</a:t>
            </a:r>
            <a:r>
              <a:rPr lang="en-US" sz="2400" i="1" dirty="0"/>
              <a:t> (x, y), </a:t>
            </a:r>
            <a:r>
              <a:rPr lang="en-US" sz="2400" dirty="0"/>
              <a:t>and so </a:t>
            </a:r>
            <a:r>
              <a:rPr lang="en-US" sz="2400" i="1" dirty="0"/>
              <a:t>(p, w) ∈ </a:t>
            </a:r>
            <a:r>
              <a:rPr lang="en-US" sz="2400" i="1" dirty="0" err="1" smtClean="0"/>
              <a:t>ndF</a:t>
            </a:r>
            <a:r>
              <a:rPr lang="en-US" sz="2400" i="1" dirty="0"/>
              <a:t>.</a:t>
            </a:r>
          </a:p>
          <a:p>
            <a:r>
              <a:rPr lang="en-US" sz="2400" dirty="0"/>
              <a:t>Consequently, (</a:t>
            </a:r>
            <a:r>
              <a:rPr lang="en-US" sz="2400" i="1" dirty="0"/>
              <a:t>x, y) ∈ </a:t>
            </a:r>
            <a:r>
              <a:rPr lang="en-US" sz="2400" i="1" dirty="0" err="1" smtClean="0"/>
              <a:t>ndF</a:t>
            </a:r>
            <a:r>
              <a:rPr lang="en-US" sz="2400" i="1" dirty="0"/>
              <a:t>∗(p, w) ≡ </a:t>
            </a:r>
            <a:r>
              <a:rPr lang="en-US" sz="2400" i="1" dirty="0" smtClean="0"/>
              <a:t>nm(p</a:t>
            </a:r>
            <a:r>
              <a:rPr lang="en-US" sz="2400" i="1" dirty="0"/>
              <a:t>, w).</a:t>
            </a:r>
            <a:endParaRPr lang="en-US" sz="2400" dirty="0"/>
          </a:p>
          <a:p>
            <a:pPr>
              <a:buFont typeface="Arial" pitchFamily="34" charset="0"/>
              <a:buChar char="•"/>
            </a:pPr>
            <a:endParaRPr lang="en-US" dirty="0" smtClean="0"/>
          </a:p>
        </p:txBody>
      </p:sp>
      <p:sp>
        <p:nvSpPr>
          <p:cNvPr id="5" name="TextBox 4"/>
          <p:cNvSpPr txBox="1"/>
          <p:nvPr/>
        </p:nvSpPr>
        <p:spPr>
          <a:xfrm>
            <a:off x="304800" y="914400"/>
            <a:ext cx="8610600" cy="1446550"/>
          </a:xfrm>
          <a:prstGeom prst="rect">
            <a:avLst/>
          </a:prstGeom>
          <a:noFill/>
        </p:spPr>
        <p:txBody>
          <a:bodyPr wrap="square" rtlCol="0">
            <a:spAutoFit/>
          </a:bodyPr>
          <a:lstStyle/>
          <a:p>
            <a:pPr algn="ctr"/>
            <a:r>
              <a:rPr lang="en-US" sz="2800" cap="small" dirty="0" err="1" smtClean="0"/>
              <a:t>Hotelling’s</a:t>
            </a:r>
            <a:r>
              <a:rPr lang="en-US" sz="2800" cap="small" dirty="0" smtClean="0"/>
              <a:t> Lemma</a:t>
            </a:r>
          </a:p>
          <a:p>
            <a:pPr>
              <a:buFont typeface="Arial" pitchFamily="34" charset="0"/>
              <a:buChar char="•"/>
            </a:pPr>
            <a:r>
              <a:rPr lang="en-US" sz="1400" dirty="0" smtClean="0"/>
              <a:t> Result of duality</a:t>
            </a:r>
          </a:p>
          <a:p>
            <a:pPr>
              <a:buFont typeface="Arial" pitchFamily="34" charset="0"/>
              <a:buChar char="•"/>
            </a:pPr>
            <a:r>
              <a:rPr lang="en-US" sz="1400" dirty="0" smtClean="0"/>
              <a:t> Asserts the net supply function of good </a:t>
            </a:r>
            <a:r>
              <a:rPr lang="en-US" sz="1400" i="1" dirty="0" err="1" smtClean="0"/>
              <a:t>i</a:t>
            </a:r>
            <a:r>
              <a:rPr lang="en-US" sz="1400" i="1" dirty="0" smtClean="0"/>
              <a:t> </a:t>
            </a:r>
            <a:r>
              <a:rPr lang="en-US" sz="1400" dirty="0" smtClean="0"/>
              <a:t>as the derivative of the profit</a:t>
            </a:r>
          </a:p>
          <a:p>
            <a:r>
              <a:rPr lang="en-US" sz="1400" dirty="0"/>
              <a:t> </a:t>
            </a:r>
            <a:r>
              <a:rPr lang="en-US" sz="1400" dirty="0" smtClean="0"/>
              <a:t> function with respect to the price of good</a:t>
            </a:r>
            <a:r>
              <a:rPr lang="en-US" sz="1400" i="1" dirty="0" smtClean="0"/>
              <a:t> </a:t>
            </a:r>
            <a:r>
              <a:rPr lang="en-US" sz="1400" i="1" dirty="0" err="1" smtClean="0"/>
              <a:t>i</a:t>
            </a:r>
            <a:endParaRPr lang="en-US" sz="1400" dirty="0" smtClean="0"/>
          </a:p>
          <a:p>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cckate.files.wordpress.com/2010/04/math-cat11.jpg"/>
          <p:cNvPicPr>
            <a:picLocks noChangeAspect="1" noChangeArrowheads="1"/>
          </p:cNvPicPr>
          <p:nvPr/>
        </p:nvPicPr>
        <p:blipFill>
          <a:blip r:embed="rId2" cstate="print"/>
          <a:srcRect/>
          <a:stretch>
            <a:fillRect/>
          </a:stretch>
        </p:blipFill>
        <p:spPr bwMode="auto">
          <a:xfrm>
            <a:off x="685800" y="838200"/>
            <a:ext cx="7658100" cy="5105400"/>
          </a:xfrm>
          <a:prstGeom prst="rect">
            <a:avLst/>
          </a:prstGeom>
          <a:noFill/>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445</TotalTime>
  <Words>1200</Words>
  <Application>Microsoft Office PowerPoint</Application>
  <PresentationFormat>On-screen Show (4:3)</PresentationFormat>
  <Paragraphs>201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Apex</vt:lpstr>
      <vt:lpstr>MATHEMATICAL ECONOMICS</vt:lpstr>
      <vt:lpstr>MATH  TOPICS IMPORTANT  TO ECONOMICS</vt:lpstr>
      <vt:lpstr>LINEAR ALGEBRA! </vt:lpstr>
      <vt:lpstr>EXAMPLE OF INPUT  OUTPUT MATRIX</vt:lpstr>
      <vt:lpstr>CALCULATING AMOUNT OF A GOOD PRODUCED</vt:lpstr>
      <vt:lpstr>Slide 6</vt:lpstr>
      <vt:lpstr>DUALITY </vt:lpstr>
      <vt:lpstr>FOUNDATIONS STYLE PROOF!!!</vt:lpstr>
      <vt:lpstr>Slide 9</vt:lpstr>
      <vt:lpstr>GAME THEORY</vt:lpstr>
      <vt:lpstr>MATHEMATICAL CONCEPTS IN GAME THEORY</vt:lpstr>
      <vt:lpstr>Slide 12</vt:lpstr>
      <vt:lpstr>EXAMPLE OF OUR COURSEWORK IN ECONOMICS</vt:lpstr>
      <vt:lpstr>PROOFS IN ECONOMICS?!?! DUH!</vt:lpstr>
      <vt:lpstr>Slide 15</vt:lpstr>
      <vt:lpstr>Slide 16</vt:lpstr>
      <vt:lpstr>Slide 17</vt:lpstr>
      <vt:lpstr>MATHEMATICAL ECONOMICS AFTER COLLEGE</vt:lpstr>
      <vt:lpstr>ACTUARIAL SCIENCE</vt:lpstr>
      <vt:lpstr>RISK MANAGEMENT</vt:lpstr>
      <vt:lpstr>BUDGET ANALYSIS</vt:lpstr>
      <vt:lpstr>Slide 22</vt:lpstr>
      <vt:lpstr>MATHEMATICAL ECONOMICS AT WILLIAM AND MARY</vt:lpstr>
      <vt:lpstr>COURSES</vt:lpstr>
      <vt:lpstr>PROFESSORS</vt:lpstr>
      <vt:lpstr>RESOURCES</vt:lpstr>
      <vt:lpstr>RESOURCES, CONT.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MATHEMATICAL ECONOMICS</dc:title>
  <dc:creator>Brittany</dc:creator>
  <cp:lastModifiedBy>cklixx</cp:lastModifiedBy>
  <cp:revision>4</cp:revision>
  <dcterms:created xsi:type="dcterms:W3CDTF">2012-12-04T02:00:13Z</dcterms:created>
  <dcterms:modified xsi:type="dcterms:W3CDTF">2012-12-07T22:29:38Z</dcterms:modified>
</cp:coreProperties>
</file>