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1" r:id="rId4"/>
    <p:sldId id="264" r:id="rId5"/>
    <p:sldId id="258" r:id="rId6"/>
    <p:sldId id="260" r:id="rId7"/>
    <p:sldId id="259" r:id="rId8"/>
    <p:sldId id="262" r:id="rId9"/>
    <p:sldId id="265" r:id="rId10"/>
    <p:sldId id="267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540E8-D8FD-F643-9AA5-20BE0FC35B1E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45EBA-2926-D44A-9D9E-8824AE0EE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68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FTA:</a:t>
            </a:r>
            <a:r>
              <a:rPr lang="en-US" baseline="0" dirty="0" smtClean="0"/>
              <a:t>   This factorization is unique, except for the order.  </a:t>
            </a:r>
          </a:p>
          <a:p>
            <a:r>
              <a:rPr lang="en-US" baseline="0" dirty="0" smtClean="0"/>
              <a:t>Interesting fact:  This theorem would be invalidated or would have to be reworked if 1 were considered a prime.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45EBA-2926-D44A-9D9E-8824AE0EE6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04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normal.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45EBA-2926-D44A-9D9E-8824AE0EE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45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Fermat’s </a:t>
            </a:r>
            <a:r>
              <a:rPr lang="en-US" dirty="0" err="1" smtClean="0"/>
              <a:t>primality</a:t>
            </a:r>
            <a:r>
              <a:rPr lang="en-US" dirty="0" smtClean="0"/>
              <a:t> test is based on this.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45EBA-2926-D44A-9D9E-8824AE0EE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90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Fermat’s little theorem.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45EBA-2926-D44A-9D9E-8824AE0EE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86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12/10/2012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Prime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Alex Atkins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418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 If p is a prime, then the integer (</a:t>
            </a:r>
            <a:r>
              <a:rPr lang="en-US" dirty="0" err="1" smtClean="0"/>
              <a:t>a^p</a:t>
            </a:r>
            <a:r>
              <a:rPr lang="en-US" dirty="0" smtClean="0"/>
              <a:t> –a) is a multiple of p. </a:t>
            </a:r>
          </a:p>
          <a:p>
            <a:r>
              <a:rPr lang="en-US" dirty="0" smtClean="0"/>
              <a:t>Formula: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4042" y="3345323"/>
            <a:ext cx="4409944" cy="62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344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AKS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AKS </a:t>
            </a:r>
            <a:r>
              <a:rPr lang="en-US" dirty="0" err="1" smtClean="0"/>
              <a:t>primality</a:t>
            </a:r>
            <a:r>
              <a:rPr lang="en-US" dirty="0" smtClean="0"/>
              <a:t> test is unique.  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priamlity</a:t>
            </a:r>
            <a:r>
              <a:rPr lang="en-US" dirty="0" smtClean="0"/>
              <a:t> test that posses all four properties:</a:t>
            </a:r>
          </a:p>
          <a:p>
            <a:pPr lvl="1"/>
            <a:r>
              <a:rPr lang="en-US" dirty="0" smtClean="0"/>
              <a:t>General – checks any general number </a:t>
            </a:r>
          </a:p>
          <a:p>
            <a:pPr lvl="1"/>
            <a:r>
              <a:rPr lang="en-US" dirty="0" smtClean="0"/>
              <a:t>Polynomial – Max run-time of algorithm</a:t>
            </a:r>
          </a:p>
          <a:p>
            <a:pPr lvl="1"/>
            <a:r>
              <a:rPr lang="en-US" dirty="0" smtClean="0"/>
              <a:t>Deterministic – deterministically distinguishes between prime and composite numbers. </a:t>
            </a:r>
          </a:p>
          <a:p>
            <a:pPr lvl="1"/>
            <a:r>
              <a:rPr lang="en-US" dirty="0" smtClean="0"/>
              <a:t>Unconditional – Does not depend on an unproven hypothesis.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2166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AKS algorithm is based on the theorem that an integer n is prime </a:t>
            </a:r>
            <a:r>
              <a:rPr lang="en-US" dirty="0" err="1" smtClean="0"/>
              <a:t>iff</a:t>
            </a:r>
            <a:r>
              <a:rPr lang="en-US" dirty="0" smtClean="0"/>
              <a:t> the polynomial congruence relation (1) holds for all integers a relatively prime to n.</a:t>
            </a:r>
          </a:p>
          <a:p>
            <a:pPr marL="118872" indent="0">
              <a:buNone/>
            </a:pP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 (x – a)^n == (</a:t>
            </a:r>
            <a:r>
              <a:rPr lang="en-US" dirty="0" err="1" smtClean="0"/>
              <a:t>x^n</a:t>
            </a:r>
            <a:r>
              <a:rPr lang="en-US" dirty="0" smtClean="0"/>
              <a:t> – a ) (mod 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(x – a)^n == (</a:t>
            </a:r>
            <a:r>
              <a:rPr lang="en-US" dirty="0" err="1" smtClean="0"/>
              <a:t>x^n</a:t>
            </a:r>
            <a:r>
              <a:rPr lang="en-US" dirty="0" smtClean="0"/>
              <a:t> –a ) (mod (</a:t>
            </a:r>
            <a:r>
              <a:rPr lang="en-US" dirty="0" err="1" smtClean="0"/>
              <a:t>n,x^r</a:t>
            </a:r>
            <a:r>
              <a:rPr lang="en-US" dirty="0" smtClean="0"/>
              <a:t> – 1))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(x –a )^n – (</a:t>
            </a:r>
            <a:r>
              <a:rPr lang="en-US" dirty="0" err="1" smtClean="0"/>
              <a:t>x^n</a:t>
            </a:r>
            <a:r>
              <a:rPr lang="en-US" dirty="0" smtClean="0"/>
              <a:t> –a) = </a:t>
            </a:r>
            <a:r>
              <a:rPr lang="en-US" dirty="0" err="1" smtClean="0"/>
              <a:t>nf</a:t>
            </a:r>
            <a:r>
              <a:rPr lang="en-US" dirty="0" smtClean="0"/>
              <a:t> + (</a:t>
            </a:r>
            <a:r>
              <a:rPr lang="en-US" dirty="0" err="1" smtClean="0"/>
              <a:t>x^r</a:t>
            </a:r>
            <a:r>
              <a:rPr lang="en-US" dirty="0" smtClean="0"/>
              <a:t> – 1)g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26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Prime?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integer p &gt;= 2 is a prime if its only positive integer divisors are 1 and p. </a:t>
            </a:r>
          </a:p>
          <a:p>
            <a:endParaRPr lang="en-US" dirty="0"/>
          </a:p>
          <a:p>
            <a:r>
              <a:rPr lang="en-US" dirty="0" smtClean="0"/>
              <a:t>Euclid proved that there are infinitely many primes.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primary role of primes in number theory is stated in the Fundamental Theory of Arithmetic, which states that every integer n &gt;= 2 is either a prime or can be expressed as a product of a primes.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8950" y="3561561"/>
            <a:ext cx="15367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098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Prime Number Theorem describes the asymptotic distribution of primes among positive integers.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The theorem states that a random integer between zero and some integer n, the probability the integer is a prime number is approximately 1/</a:t>
            </a:r>
            <a:r>
              <a:rPr lang="en-US" dirty="0" err="1" smtClean="0"/>
              <a:t>ln</a:t>
            </a:r>
            <a:r>
              <a:rPr lang="en-US" dirty="0" smtClean="0"/>
              <a:t>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07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 Theorem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Asymptotic </a:t>
            </a:r>
            <a:r>
              <a:rPr lang="en-US" dirty="0"/>
              <a:t>law of distribution of prime numbers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Pi(x) represents the prime-counting function, which denotes the number of primes less than or equal to x, for some real number x.</a:t>
            </a:r>
          </a:p>
          <a:p>
            <a:endParaRPr lang="en-US" dirty="0" smtClean="0"/>
          </a:p>
          <a:p>
            <a:r>
              <a:rPr lang="en-US" dirty="0" smtClean="0"/>
              <a:t>x/Ln(x) approximates pi(x). </a:t>
            </a:r>
            <a:r>
              <a:rPr lang="en-US" dirty="0"/>
              <a:t>T</a:t>
            </a:r>
            <a:r>
              <a:rPr lang="en-US" dirty="0" smtClean="0"/>
              <a:t>he approximation produces a relative error that approaches zero as x approaches infinity.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6914" y="2598256"/>
            <a:ext cx="1905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997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method of verifying </a:t>
            </a:r>
            <a:r>
              <a:rPr lang="en-US" dirty="0" err="1" smtClean="0"/>
              <a:t>primality</a:t>
            </a:r>
            <a:r>
              <a:rPr lang="en-US" dirty="0" smtClean="0"/>
              <a:t> is trial division.</a:t>
            </a:r>
          </a:p>
          <a:p>
            <a:endParaRPr lang="en-US" dirty="0"/>
          </a:p>
          <a:p>
            <a:r>
              <a:rPr lang="en-US" dirty="0" smtClean="0"/>
              <a:t>The test is to determine whether n is a multiple of any integer between 2 and </a:t>
            </a:r>
            <a:r>
              <a:rPr lang="en-US" dirty="0" err="1" smtClean="0"/>
              <a:t>sqrt</a:t>
            </a:r>
            <a:r>
              <a:rPr lang="en-US" dirty="0" smtClean="0"/>
              <a:t>(n). </a:t>
            </a:r>
          </a:p>
          <a:p>
            <a:endParaRPr lang="en-US" dirty="0"/>
          </a:p>
          <a:p>
            <a:r>
              <a:rPr lang="en-US" dirty="0" smtClean="0"/>
              <a:t>In an algorithm, the time can be improved by excluding even integers n &gt;2 from being tested.</a:t>
            </a:r>
          </a:p>
        </p:txBody>
      </p:sp>
    </p:spTree>
    <p:extLst>
      <p:ext uri="{BB962C8B-B14F-4D97-AF65-F5344CB8AC3E}">
        <p14:creationId xmlns:p14="http://schemas.microsoft.com/office/powerpoint/2010/main" xmlns="" val="25134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Inefficient &amp; Slow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Primes are infinite and according to the prime number theorem, the probability that a number is prime becomes lower as our number n gets larger.  </a:t>
            </a:r>
          </a:p>
          <a:p>
            <a:endParaRPr lang="en-US" dirty="0"/>
          </a:p>
          <a:p>
            <a:r>
              <a:rPr lang="en-US" dirty="0" smtClean="0"/>
              <a:t>The larger the prime, the harder it is to find. </a:t>
            </a:r>
          </a:p>
        </p:txBody>
      </p:sp>
    </p:spTree>
    <p:extLst>
      <p:ext uri="{BB962C8B-B14F-4D97-AF65-F5344CB8AC3E}">
        <p14:creationId xmlns:p14="http://schemas.microsoft.com/office/powerpoint/2010/main" xmlns="" val="269075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Mersenne</a:t>
            </a:r>
            <a:r>
              <a:rPr lang="en-US" dirty="0" smtClean="0"/>
              <a:t>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/>
              <a:t>M</a:t>
            </a:r>
            <a:r>
              <a:rPr lang="en-US" dirty="0" err="1" smtClean="0"/>
              <a:t>ersenne</a:t>
            </a:r>
            <a:r>
              <a:rPr lang="en-US" dirty="0" smtClean="0"/>
              <a:t> Prime is a prime number that is one less than a power of two.</a:t>
            </a:r>
          </a:p>
          <a:p>
            <a:endParaRPr lang="en-US" dirty="0" smtClean="0"/>
          </a:p>
          <a:p>
            <a:r>
              <a:rPr lang="en-US" dirty="0" smtClean="0"/>
              <a:t>The largest prime numbers found are </a:t>
            </a:r>
            <a:r>
              <a:rPr lang="en-US" dirty="0" err="1" smtClean="0"/>
              <a:t>Mersenne</a:t>
            </a:r>
            <a:r>
              <a:rPr lang="en-US" dirty="0" smtClean="0"/>
              <a:t> Primes.</a:t>
            </a:r>
          </a:p>
          <a:p>
            <a:endParaRPr lang="en-US" dirty="0"/>
          </a:p>
          <a:p>
            <a:r>
              <a:rPr lang="en-US" dirty="0" smtClean="0"/>
              <a:t>47 </a:t>
            </a:r>
            <a:r>
              <a:rPr lang="en-US" dirty="0" err="1" smtClean="0"/>
              <a:t>Mersenne</a:t>
            </a:r>
            <a:r>
              <a:rPr lang="en-US" dirty="0" smtClean="0"/>
              <a:t> Primes have been found. </a:t>
            </a:r>
          </a:p>
          <a:p>
            <a:endParaRPr lang="en-US" dirty="0"/>
          </a:p>
          <a:p>
            <a:r>
              <a:rPr lang="en-US" dirty="0" smtClean="0"/>
              <a:t>The largest prime is (2^(43,112,609) – 1), and has over 12 million digits. 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3378" y="2576645"/>
            <a:ext cx="13843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756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err="1" smtClean="0"/>
              <a:t>Primality</a:t>
            </a:r>
            <a:r>
              <a:rPr lang="en-US" dirty="0" smtClean="0"/>
              <a:t>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Probabilistic vs. Deterministic</a:t>
            </a:r>
          </a:p>
          <a:p>
            <a:r>
              <a:rPr lang="en-US" dirty="0" smtClean="0"/>
              <a:t>Probabilistic algorithms test if n is prime, by determining if n is composite or “probably prime”. </a:t>
            </a:r>
          </a:p>
          <a:p>
            <a:r>
              <a:rPr lang="en-US" dirty="0" smtClean="0"/>
              <a:t>Deterministic algorithm will always produce a prime number given a particular input, using an underlying mathematical function. </a:t>
            </a:r>
          </a:p>
          <a:p>
            <a:r>
              <a:rPr lang="en-US" dirty="0" smtClean="0"/>
              <a:t>Typically Probabilistic tests are done first, because they are quicker, but less robust.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3124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Fermat </a:t>
            </a:r>
            <a:r>
              <a:rPr lang="en-US" dirty="0" err="1" smtClean="0"/>
              <a:t>Primality</a:t>
            </a:r>
            <a:r>
              <a:rPr lang="en-US" dirty="0" smtClean="0"/>
              <a:t> test </a:t>
            </a:r>
          </a:p>
          <a:p>
            <a:pPr lvl="1"/>
            <a:r>
              <a:rPr lang="en-US" dirty="0" smtClean="0"/>
              <a:t>Probabilistic</a:t>
            </a:r>
          </a:p>
          <a:p>
            <a:pPr lvl="1"/>
            <a:r>
              <a:rPr lang="en-US" dirty="0" smtClean="0"/>
              <a:t>O(k*log^(2+E)(n))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AKS </a:t>
            </a:r>
            <a:r>
              <a:rPr lang="en-US" dirty="0" err="1" smtClean="0"/>
              <a:t>primality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 Deterministic</a:t>
            </a:r>
          </a:p>
          <a:p>
            <a:pPr lvl="1"/>
            <a:r>
              <a:rPr lang="en-US" dirty="0" smtClean="0"/>
              <a:t>O(log^(6+E)(n))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707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445</TotalTime>
  <Words>634</Words>
  <Application>Microsoft Office PowerPoint</Application>
  <PresentationFormat>On-screen Show (4:3)</PresentationFormat>
  <Paragraphs>78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Prime Algorithms</vt:lpstr>
      <vt:lpstr>What’s a Prime?</vt:lpstr>
      <vt:lpstr>Prime Number Theorem</vt:lpstr>
      <vt:lpstr>Prime Number Theorem (2)</vt:lpstr>
      <vt:lpstr>Trial Division</vt:lpstr>
      <vt:lpstr>What’s the Problem?</vt:lpstr>
      <vt:lpstr>Mersenne Primes</vt:lpstr>
      <vt:lpstr>Modern Primality Tests</vt:lpstr>
      <vt:lpstr>A few tests</vt:lpstr>
      <vt:lpstr>Fermat’s Little Theorem</vt:lpstr>
      <vt:lpstr>AKS Algorithm </vt:lpstr>
      <vt:lpstr>AKS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Atkins</dc:creator>
  <cp:lastModifiedBy>cklixx</cp:lastModifiedBy>
  <cp:revision>29</cp:revision>
  <dcterms:created xsi:type="dcterms:W3CDTF">2012-12-06T14:05:48Z</dcterms:created>
  <dcterms:modified xsi:type="dcterms:W3CDTF">2012-12-10T23:57:57Z</dcterms:modified>
</cp:coreProperties>
</file>