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86" r:id="rId1"/>
  </p:sldMasterIdLst>
  <p:sldIdLst>
    <p:sldId id="256" r:id="rId2"/>
    <p:sldId id="258" r:id="rId3"/>
    <p:sldId id="257" r:id="rId4"/>
    <p:sldId id="260" r:id="rId5"/>
    <p:sldId id="259" r:id="rId6"/>
    <p:sldId id="261" r:id="rId7"/>
    <p:sldId id="263" r:id="rId8"/>
    <p:sldId id="262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69" autoAdjust="0"/>
    <p:restoredTop sz="94660"/>
  </p:normalViewPr>
  <p:slideViewPr>
    <p:cSldViewPr snapToGrid="0" snapToObjects="1">
      <p:cViewPr>
        <p:scale>
          <a:sx n="94" d="100"/>
          <a:sy n="94" d="100"/>
        </p:scale>
        <p:origin x="-1266" y="-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58E66-1580-5F4B-91D9-932E81C261BB}" type="datetimeFigureOut">
              <a:rPr lang="en-US" smtClean="0"/>
              <a:t>12/7/2012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58E66-1580-5F4B-91D9-932E81C261BB}" type="datetimeFigureOut">
              <a:rPr lang="en-US" smtClean="0"/>
              <a:t>12/7/2012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64494-4961-E441-8D77-18181AE324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58E66-1580-5F4B-91D9-932E81C261BB}" type="datetimeFigureOut">
              <a:rPr lang="en-US" smtClean="0"/>
              <a:t>12/7/2012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64494-4961-E441-8D77-18181AE324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58E66-1580-5F4B-91D9-932E81C261BB}" type="datetimeFigureOut">
              <a:rPr lang="en-US" smtClean="0"/>
              <a:t>12/7/2012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64494-4961-E441-8D77-18181AE324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58E66-1580-5F4B-91D9-932E81C261BB}" type="datetimeFigureOut">
              <a:rPr lang="en-US" smtClean="0"/>
              <a:t>12/7/2012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64494-4961-E441-8D77-18181AE324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58E66-1580-5F4B-91D9-932E81C261BB}" type="datetimeFigureOut">
              <a:rPr lang="en-US" smtClean="0"/>
              <a:t>12/7/2012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64494-4961-E441-8D77-18181AE324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58E66-1580-5F4B-91D9-932E81C261BB}" type="datetimeFigureOut">
              <a:rPr lang="en-US" smtClean="0"/>
              <a:t>12/7/2012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64494-4961-E441-8D77-18181AE324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58E66-1580-5F4B-91D9-932E81C261BB}" type="datetimeFigureOut">
              <a:rPr lang="en-US" smtClean="0"/>
              <a:t>12/7/2012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64494-4961-E441-8D77-18181AE324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58E66-1580-5F4B-91D9-932E81C261BB}" type="datetimeFigureOut">
              <a:rPr lang="en-US" smtClean="0"/>
              <a:t>12/7/2012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64494-4961-E441-8D77-18181AE324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58E66-1580-5F4B-91D9-932E81C261BB}" type="datetimeFigureOut">
              <a:rPr lang="en-US" smtClean="0"/>
              <a:t>12/7/2012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58E66-1580-5F4B-91D9-932E81C261BB}" type="datetimeFigureOut">
              <a:rPr lang="en-US" smtClean="0"/>
              <a:t>12/7/2012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6164494-4961-E441-8D77-18181AE32442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36164494-4961-E441-8D77-18181AE32442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1E158E66-1580-5F4B-91D9-932E81C261BB}" type="datetimeFigureOut">
              <a:rPr lang="en-US" smtClean="0"/>
              <a:t>12/7/2012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7" r:id="rId1"/>
    <p:sldLayoutId id="2147483788" r:id="rId2"/>
    <p:sldLayoutId id="2147483789" r:id="rId3"/>
    <p:sldLayoutId id="2147483790" r:id="rId4"/>
    <p:sldLayoutId id="2147483791" r:id="rId5"/>
    <p:sldLayoutId id="2147483792" r:id="rId6"/>
    <p:sldLayoutId id="2147483793" r:id="rId7"/>
    <p:sldLayoutId id="2147483794" r:id="rId8"/>
    <p:sldLayoutId id="2147483795" r:id="rId9"/>
    <p:sldLayoutId id="2147483796" r:id="rId10"/>
    <p:sldLayoutId id="214748379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Fermat’s Last Theorem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Jonathan Rigby</a:t>
            </a:r>
          </a:p>
        </p:txBody>
      </p:sp>
    </p:spTree>
    <p:extLst>
      <p:ext uri="{BB962C8B-B14F-4D97-AF65-F5344CB8AC3E}">
        <p14:creationId xmlns:p14="http://schemas.microsoft.com/office/powerpoint/2010/main" val="7375327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Fermat’s last theorem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err="1"/>
              <a:t>x</a:t>
            </a:r>
            <a:r>
              <a:rPr lang="en-US" sz="2400" baseline="30000" dirty="0" err="1" smtClean="0"/>
              <a:t>n</a:t>
            </a:r>
            <a:r>
              <a:rPr lang="en-US" sz="2400" dirty="0" err="1" smtClean="0"/>
              <a:t>+y</a:t>
            </a:r>
            <a:r>
              <a:rPr lang="en-US" sz="2400" baseline="30000" dirty="0" err="1" smtClean="0"/>
              <a:t>n</a:t>
            </a:r>
            <a:r>
              <a:rPr lang="en-US" sz="2400" dirty="0" smtClean="0"/>
              <a:t>=</a:t>
            </a:r>
            <a:r>
              <a:rPr lang="en-US" sz="2400" dirty="0" err="1" smtClean="0"/>
              <a:t>z</a:t>
            </a:r>
            <a:r>
              <a:rPr lang="en-US" sz="2400" baseline="30000" dirty="0" err="1" smtClean="0"/>
              <a:t>n</a:t>
            </a:r>
            <a:endParaRPr lang="en-US" sz="2400" baseline="30000" dirty="0" smtClean="0"/>
          </a:p>
          <a:p>
            <a:r>
              <a:rPr lang="en-US" sz="2400" dirty="0" err="1" smtClean="0"/>
              <a:t>Fermats</a:t>
            </a:r>
            <a:r>
              <a:rPr lang="en-US" sz="2400" dirty="0" smtClean="0"/>
              <a:t> proof by infinite descent</a:t>
            </a:r>
          </a:p>
          <a:p>
            <a:pPr lvl="1"/>
            <a:r>
              <a:rPr lang="en-US" dirty="0" smtClean="0"/>
              <a:t>x</a:t>
            </a:r>
            <a:r>
              <a:rPr lang="en-US" baseline="30000" dirty="0" smtClean="0"/>
              <a:t>4+</a:t>
            </a:r>
            <a:r>
              <a:rPr lang="en-US" dirty="0" smtClean="0"/>
              <a:t>+y</a:t>
            </a:r>
            <a:r>
              <a:rPr lang="en-US" baseline="30000" dirty="0" smtClean="0"/>
              <a:t>4</a:t>
            </a:r>
            <a:r>
              <a:rPr lang="en-US" dirty="0" smtClean="0"/>
              <a:t>=z</a:t>
            </a:r>
            <a:r>
              <a:rPr lang="en-US" baseline="30000" dirty="0" smtClean="0"/>
              <a:t>4</a:t>
            </a:r>
            <a:endParaRPr lang="en-US" dirty="0" smtClean="0"/>
          </a:p>
          <a:p>
            <a:pPr lvl="1"/>
            <a:endParaRPr lang="en-US" sz="3800" baseline="30000" dirty="0" smtClean="0"/>
          </a:p>
          <a:p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567703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Elliptic curves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</a:t>
            </a:r>
            <a:r>
              <a:rPr lang="en-US" dirty="0" smtClean="0"/>
              <a:t>ubic curve who’s solution looks like a donut</a:t>
            </a:r>
          </a:p>
          <a:p>
            <a:r>
              <a:rPr lang="en-US" dirty="0" smtClean="0"/>
              <a:t>All points on the donut is the solution to the initial equation</a:t>
            </a:r>
            <a:endParaRPr lang="en-US" dirty="0"/>
          </a:p>
        </p:txBody>
      </p:sp>
      <p:pic>
        <p:nvPicPr>
          <p:cNvPr id="6" name="Picture 5" descr="Elliptic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870344"/>
            <a:ext cx="4747855" cy="3530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8509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Modular form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function on the Complex plane, which satisfies a certain kind of function equation and growth condition. </a:t>
            </a:r>
          </a:p>
          <a:p>
            <a:r>
              <a:rPr lang="en-US" dirty="0" smtClean="0"/>
              <a:t>They exhibit many symmetries </a:t>
            </a:r>
          </a:p>
          <a:p>
            <a:pPr marL="114300" indent="0">
              <a:buNone/>
            </a:pPr>
            <a:endParaRPr lang="en-US" dirty="0"/>
          </a:p>
        </p:txBody>
      </p:sp>
      <p:pic>
        <p:nvPicPr>
          <p:cNvPr id="10" name="Picture 9" descr="KleinDualInsideOut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0417" y="2949182"/>
            <a:ext cx="3652982" cy="36529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5627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Tanyama</a:t>
            </a:r>
            <a:r>
              <a:rPr lang="en-US" dirty="0" smtClean="0"/>
              <a:t> </a:t>
            </a:r>
            <a:r>
              <a:rPr lang="en-US" dirty="0" err="1" smtClean="0"/>
              <a:t>Shimora</a:t>
            </a:r>
            <a:r>
              <a:rPr lang="en-US" dirty="0" smtClean="0"/>
              <a:t> Conjecture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Claim that all elliptic curves are modular forms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769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Epsilon conjecture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Consider if </a:t>
            </a:r>
            <a:r>
              <a:rPr lang="en-US" sz="2400" dirty="0" err="1"/>
              <a:t>x</a:t>
            </a:r>
            <a:r>
              <a:rPr lang="en-US" sz="2400" baseline="30000" dirty="0" err="1"/>
              <a:t>n</a:t>
            </a:r>
            <a:r>
              <a:rPr lang="en-US" sz="2400" dirty="0" err="1"/>
              <a:t>+y</a:t>
            </a:r>
            <a:r>
              <a:rPr lang="en-US" sz="2400" baseline="30000" dirty="0" err="1"/>
              <a:t>n</a:t>
            </a:r>
            <a:r>
              <a:rPr lang="en-US" sz="2400" dirty="0"/>
              <a:t>=</a:t>
            </a:r>
            <a:r>
              <a:rPr lang="en-US" sz="2400" dirty="0" err="1" smtClean="0"/>
              <a:t>z</a:t>
            </a:r>
            <a:r>
              <a:rPr lang="en-US" sz="2400" baseline="30000" dirty="0" err="1" smtClean="0"/>
              <a:t>n</a:t>
            </a:r>
            <a:r>
              <a:rPr lang="en-US" sz="2400" dirty="0"/>
              <a:t> </a:t>
            </a:r>
            <a:r>
              <a:rPr lang="en-US" sz="2400" dirty="0" smtClean="0"/>
              <a:t>has a solution. </a:t>
            </a:r>
            <a:endParaRPr lang="en-US" dirty="0" smtClean="0"/>
          </a:p>
          <a:p>
            <a:r>
              <a:rPr lang="en-US" sz="2400" dirty="0" smtClean="0"/>
              <a:t>Create an elliptic curve using this function.</a:t>
            </a:r>
          </a:p>
          <a:p>
            <a:r>
              <a:rPr lang="en-US" sz="2400" dirty="0" smtClean="0"/>
              <a:t>The resulting elliptic curve appears to not be modular</a:t>
            </a:r>
          </a:p>
        </p:txBody>
      </p:sp>
    </p:spTree>
    <p:extLst>
      <p:ext uri="{BB962C8B-B14F-4D97-AF65-F5344CB8AC3E}">
        <p14:creationId xmlns:p14="http://schemas.microsoft.com/office/powerpoint/2010/main" val="15075884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</a:t>
            </a:r>
            <a:r>
              <a:rPr lang="en-US" dirty="0" smtClean="0"/>
              <a:t>how a particular elliptic equation is paired with a modular form.</a:t>
            </a:r>
          </a:p>
          <a:p>
            <a:pPr lvl="1"/>
            <a:r>
              <a:rPr lang="en-US" dirty="0" smtClean="0"/>
              <a:t>Show all elements in E have a corresponding element in M </a:t>
            </a:r>
          </a:p>
          <a:p>
            <a:pPr lvl="1"/>
            <a:r>
              <a:rPr lang="en-US" dirty="0"/>
              <a:t>M</a:t>
            </a:r>
            <a:r>
              <a:rPr lang="en-US" dirty="0" smtClean="0"/>
              <a:t>athematical induction</a:t>
            </a:r>
          </a:p>
          <a:p>
            <a:r>
              <a:rPr lang="en-US" dirty="0" smtClean="0"/>
              <a:t>Repeat this process for the infinite number of elliptical and modular equations.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66761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Galois representation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Group theory</a:t>
            </a:r>
          </a:p>
          <a:p>
            <a:r>
              <a:rPr lang="en-US" dirty="0" smtClean="0"/>
              <a:t>Groups built on the division of solutions to equations into packets with similar properties.</a:t>
            </a:r>
          </a:p>
          <a:p>
            <a:r>
              <a:rPr lang="en-US" dirty="0" smtClean="0"/>
              <a:t>Transforming the elliptical curve equations into packets that could be matched up to modular forms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75015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Number Formula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Flach</a:t>
            </a:r>
            <a:r>
              <a:rPr lang="en-US" dirty="0" smtClean="0"/>
              <a:t> </a:t>
            </a:r>
            <a:r>
              <a:rPr lang="en-US" dirty="0" err="1" smtClean="0"/>
              <a:t>Kalyvargan</a:t>
            </a:r>
            <a:endParaRPr lang="en-US" dirty="0" smtClean="0"/>
          </a:p>
          <a:p>
            <a:r>
              <a:rPr lang="en-US" dirty="0" err="1"/>
              <a:t>Iwasawa</a:t>
            </a:r>
            <a:r>
              <a:rPr lang="en-US" dirty="0"/>
              <a:t> </a:t>
            </a:r>
            <a:r>
              <a:rPr lang="en-US" dirty="0" smtClean="0"/>
              <a:t>Theory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637646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Adjacency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Adjacency.thmx</Template>
  <TotalTime>4427</TotalTime>
  <Words>181</Words>
  <Application>Microsoft Office PowerPoint</Application>
  <PresentationFormat>On-screen Show (4:3)</PresentationFormat>
  <Paragraphs>30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Adjacency</vt:lpstr>
      <vt:lpstr>Fermat’s Last Theorem</vt:lpstr>
      <vt:lpstr>Fermat’s last theorem </vt:lpstr>
      <vt:lpstr>Elliptic curves</vt:lpstr>
      <vt:lpstr>Modular form</vt:lpstr>
      <vt:lpstr>Tanyama Shimora Conjecture</vt:lpstr>
      <vt:lpstr>Epsilon conjecture</vt:lpstr>
      <vt:lpstr>Problem</vt:lpstr>
      <vt:lpstr>Galois representation</vt:lpstr>
      <vt:lpstr>Class Number Formula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Fermat’s Last Theorem</dc:title>
  <dc:creator>Jonathan Rigby</dc:creator>
  <cp:lastModifiedBy>cklixx</cp:lastModifiedBy>
  <cp:revision>11</cp:revision>
  <dcterms:created xsi:type="dcterms:W3CDTF">2012-12-02T17:55:26Z</dcterms:created>
  <dcterms:modified xsi:type="dcterms:W3CDTF">2012-12-07T12:41:34Z</dcterms:modified>
</cp:coreProperties>
</file>