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83" r:id="rId5"/>
    <p:sldId id="284" r:id="rId6"/>
    <p:sldId id="259" r:id="rId7"/>
    <p:sldId id="285" r:id="rId8"/>
    <p:sldId id="265" r:id="rId9"/>
    <p:sldId id="286" r:id="rId10"/>
    <p:sldId id="287" r:id="rId11"/>
    <p:sldId id="288" r:id="rId12"/>
    <p:sldId id="267" r:id="rId13"/>
    <p:sldId id="289" r:id="rId14"/>
    <p:sldId id="290" r:id="rId15"/>
    <p:sldId id="268" r:id="rId16"/>
    <p:sldId id="291" r:id="rId17"/>
    <p:sldId id="292" r:id="rId18"/>
    <p:sldId id="293" r:id="rId19"/>
    <p:sldId id="294" r:id="rId20"/>
    <p:sldId id="295" r:id="rId21"/>
    <p:sldId id="269" r:id="rId22"/>
    <p:sldId id="296" r:id="rId23"/>
    <p:sldId id="297" r:id="rId24"/>
    <p:sldId id="298" r:id="rId25"/>
    <p:sldId id="299" r:id="rId26"/>
    <p:sldId id="270" r:id="rId27"/>
    <p:sldId id="300" r:id="rId28"/>
    <p:sldId id="301" r:id="rId29"/>
    <p:sldId id="271" r:id="rId30"/>
    <p:sldId id="302" r:id="rId31"/>
    <p:sldId id="303" r:id="rId32"/>
    <p:sldId id="281" r:id="rId33"/>
    <p:sldId id="304" r:id="rId34"/>
    <p:sldId id="305" r:id="rId35"/>
    <p:sldId id="352" r:id="rId36"/>
    <p:sldId id="306" r:id="rId37"/>
    <p:sldId id="307" r:id="rId38"/>
    <p:sldId id="272" r:id="rId39"/>
    <p:sldId id="308" r:id="rId40"/>
    <p:sldId id="309" r:id="rId41"/>
    <p:sldId id="310" r:id="rId42"/>
    <p:sldId id="273" r:id="rId43"/>
    <p:sldId id="311" r:id="rId44"/>
    <p:sldId id="312" r:id="rId45"/>
    <p:sldId id="277" r:id="rId46"/>
    <p:sldId id="313" r:id="rId47"/>
    <p:sldId id="314" r:id="rId48"/>
    <p:sldId id="316" r:id="rId49"/>
    <p:sldId id="315" r:id="rId50"/>
    <p:sldId id="344" r:id="rId51"/>
    <p:sldId id="345" r:id="rId52"/>
    <p:sldId id="351" r:id="rId53"/>
    <p:sldId id="346" r:id="rId54"/>
    <p:sldId id="274" r:id="rId55"/>
    <p:sldId id="317" r:id="rId56"/>
    <p:sldId id="319" r:id="rId57"/>
    <p:sldId id="278" r:id="rId58"/>
    <p:sldId id="320" r:id="rId59"/>
    <p:sldId id="321" r:id="rId60"/>
    <p:sldId id="322" r:id="rId61"/>
    <p:sldId id="347" r:id="rId62"/>
    <p:sldId id="348" r:id="rId63"/>
    <p:sldId id="349" r:id="rId64"/>
    <p:sldId id="350" r:id="rId65"/>
    <p:sldId id="275" r:id="rId66"/>
    <p:sldId id="337" r:id="rId67"/>
    <p:sldId id="338" r:id="rId68"/>
    <p:sldId id="336" r:id="rId69"/>
    <p:sldId id="339" r:id="rId70"/>
    <p:sldId id="340" r:id="rId71"/>
    <p:sldId id="341" r:id="rId72"/>
    <p:sldId id="342" r:id="rId73"/>
    <p:sldId id="343" r:id="rId74"/>
    <p:sldId id="325" r:id="rId75"/>
    <p:sldId id="282" r:id="rId76"/>
    <p:sldId id="326" r:id="rId77"/>
    <p:sldId id="327" r:id="rId78"/>
    <p:sldId id="323" r:id="rId79"/>
    <p:sldId id="329" r:id="rId80"/>
    <p:sldId id="330" r:id="rId81"/>
    <p:sldId id="331" r:id="rId82"/>
    <p:sldId id="332" r:id="rId83"/>
    <p:sldId id="324" r:id="rId84"/>
    <p:sldId id="333" r:id="rId85"/>
    <p:sldId id="334" r:id="rId86"/>
    <p:sldId id="335" r:id="rId87"/>
    <p:sldId id="328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24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B7EAE1-CAAC-4AEF-919E-158692B1E55E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of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 Simpson	</a:t>
            </a:r>
          </a:p>
          <a:p>
            <a:r>
              <a:rPr lang="en-US" dirty="0" smtClean="0"/>
              <a:t>MATH 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How Genes Are Inherited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human had 46 chromosomes (2 sets of 23)</a:t>
            </a:r>
          </a:p>
          <a:p>
            <a:r>
              <a:rPr lang="en-US" dirty="0" smtClean="0"/>
              <a:t>Half of these chromosomes come from the mother and half from the father (1 set from each parent)</a:t>
            </a:r>
          </a:p>
          <a:p>
            <a:r>
              <a:rPr lang="en-US" dirty="0" smtClean="0"/>
              <a:t>Because there are two sets of chromosomes, a person inherits two copies of each gene</a:t>
            </a:r>
          </a:p>
        </p:txBody>
      </p:sp>
    </p:spTree>
    <p:extLst>
      <p:ext uri="{BB962C8B-B14F-4D97-AF65-F5344CB8AC3E}">
        <p14:creationId xmlns:p14="http://schemas.microsoft.com/office/powerpoint/2010/main" val="2019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How Genes Are Inherited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human had 46 chromosomes (2 sets of 23)</a:t>
            </a:r>
          </a:p>
          <a:p>
            <a:r>
              <a:rPr lang="en-US" dirty="0" smtClean="0"/>
              <a:t>Half of these chromosomes come from the mother and half from the father (1 set from each parent)</a:t>
            </a:r>
          </a:p>
          <a:p>
            <a:r>
              <a:rPr lang="en-US" dirty="0" smtClean="0"/>
              <a:t>Because there are two sets of chromosomes, a person inherits two copies of each gene</a:t>
            </a:r>
          </a:p>
          <a:p>
            <a:r>
              <a:rPr lang="en-US" dirty="0" smtClean="0"/>
              <a:t>A person has two alleles for each trait that interact, resulting in the expressed trait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Inheritance of Single Traits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Dominant Trait: if a gene for the dominant trait (called a dominant allele) is present, it will be expressed</a:t>
            </a:r>
          </a:p>
          <a:p>
            <a:pPr lvl="1"/>
            <a:r>
              <a:rPr lang="en-US" dirty="0" smtClean="0"/>
              <a:t>Usually expressed with an uppercase letter (ex. A)</a:t>
            </a:r>
          </a:p>
          <a:p>
            <a:r>
              <a:rPr lang="en-US" dirty="0" smtClean="0"/>
              <a:t>Recessive Trait: this trait will only be expressed in the absence of a dominant allele</a:t>
            </a:r>
          </a:p>
          <a:p>
            <a:pPr lvl="1"/>
            <a:r>
              <a:rPr lang="en-US" dirty="0" smtClean="0"/>
              <a:t>Usually expressed with a lowercase letter (ex. </a:t>
            </a:r>
            <a:r>
              <a:rPr lang="en-US" dirty="0"/>
              <a:t>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Inheritance of Single Traits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Dominant Trait: if a gene for the dominant trait (called a dominant allele) is present, it will be expressed</a:t>
            </a:r>
          </a:p>
          <a:p>
            <a:pPr lvl="1"/>
            <a:r>
              <a:rPr lang="en-US" dirty="0" smtClean="0"/>
              <a:t>Usually expressed with an uppercase letter (ex. A)</a:t>
            </a:r>
          </a:p>
          <a:p>
            <a:r>
              <a:rPr lang="en-US" dirty="0" smtClean="0"/>
              <a:t>Recessive Trait: this trait will only be expressed in the absence of a dominant allele</a:t>
            </a:r>
          </a:p>
          <a:p>
            <a:pPr lvl="1"/>
            <a:r>
              <a:rPr lang="en-US" dirty="0" smtClean="0"/>
              <a:t>Usually expressed with a lowercase letter (ex. </a:t>
            </a:r>
            <a:r>
              <a:rPr lang="en-US" dirty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Genotype: the combination of two alleles (ex. Aa)</a:t>
            </a:r>
          </a:p>
          <a:p>
            <a:r>
              <a:rPr lang="en-US" dirty="0" smtClean="0"/>
              <a:t>Phenotype: the trait expression that results from a genotype</a:t>
            </a:r>
          </a:p>
        </p:txBody>
      </p:sp>
    </p:spTree>
    <p:extLst>
      <p:ext uri="{BB962C8B-B14F-4D97-AF65-F5344CB8AC3E}">
        <p14:creationId xmlns:p14="http://schemas.microsoft.com/office/powerpoint/2010/main" val="21874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Inheritance of Single Traits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Dominant Trait: if a gene for the dominant trait (called a dominant allele) is present, it will be expressed</a:t>
            </a:r>
          </a:p>
          <a:p>
            <a:pPr lvl="1"/>
            <a:r>
              <a:rPr lang="en-US" dirty="0" smtClean="0"/>
              <a:t>Usually expressed with an uppercase letter (ex. A)</a:t>
            </a:r>
          </a:p>
          <a:p>
            <a:r>
              <a:rPr lang="en-US" dirty="0" smtClean="0"/>
              <a:t>Recessive Trait: this trait will only be expressed in the absence of a dominant allele</a:t>
            </a:r>
          </a:p>
          <a:p>
            <a:pPr lvl="1"/>
            <a:r>
              <a:rPr lang="en-US" dirty="0" smtClean="0"/>
              <a:t>Usually expressed with a lowercase letter (ex. </a:t>
            </a:r>
            <a:r>
              <a:rPr lang="en-US" dirty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Genotype: the combination of two alleles (ex. Aa)</a:t>
            </a:r>
          </a:p>
          <a:p>
            <a:r>
              <a:rPr lang="en-US" dirty="0" smtClean="0"/>
              <a:t>Phenotype: the trait expression that results from a genotype</a:t>
            </a:r>
          </a:p>
          <a:p>
            <a:r>
              <a:rPr lang="en-US" dirty="0" smtClean="0"/>
              <a:t>Homozygous: genotype with two copies of the same allele (ex. AA, aa)</a:t>
            </a:r>
          </a:p>
          <a:p>
            <a:r>
              <a:rPr lang="en-US" dirty="0" smtClean="0"/>
              <a:t>Heterozygous: genotype with one dominant allele and one recessive allele (ex. Aa)</a:t>
            </a:r>
          </a:p>
        </p:txBody>
      </p:sp>
    </p:spTree>
    <p:extLst>
      <p:ext uri="{BB962C8B-B14F-4D97-AF65-F5344CB8AC3E}">
        <p14:creationId xmlns:p14="http://schemas.microsoft.com/office/powerpoint/2010/main" val="21874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form a punnett square, form a grid with the paternal genotype on the top and the maternal genotype down the left side</a:t>
            </a:r>
          </a:p>
        </p:txBody>
      </p:sp>
    </p:spTree>
    <p:extLst>
      <p:ext uri="{BB962C8B-B14F-4D97-AF65-F5344CB8AC3E}">
        <p14:creationId xmlns:p14="http://schemas.microsoft.com/office/powerpoint/2010/main" val="42685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form a punnett square, form a grid with the paternal genotype on the top and the maternal genotype down the left side</a:t>
            </a:r>
          </a:p>
          <a:p>
            <a:r>
              <a:rPr lang="en-US" dirty="0" smtClean="0"/>
              <a:t>In the center sections of the table, combine the paternal and maternal alleles to create all possible genotypes for the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mother with genotype aa and a father with genotype Aa</a:t>
            </a:r>
            <a:endParaRPr lang="en-US" dirty="0"/>
          </a:p>
          <a:p>
            <a:pPr lvl="1"/>
            <a:r>
              <a:rPr lang="en-US" dirty="0" smtClean="0"/>
              <a:t>The punnett square would look as follows: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99244"/>
              </p:ext>
            </p:extLst>
          </p:nvPr>
        </p:nvGraphicFramePr>
        <p:xfrm>
          <a:off x="1209458" y="3346894"/>
          <a:ext cx="4173048" cy="2811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016"/>
                <a:gridCol w="1391016"/>
                <a:gridCol w="1391016"/>
              </a:tblGrid>
              <a:tr h="937286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C0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C0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mother with genotype aa and a father with genotype Aa</a:t>
            </a:r>
            <a:endParaRPr lang="en-US" dirty="0"/>
          </a:p>
          <a:p>
            <a:pPr lvl="1"/>
            <a:r>
              <a:rPr lang="en-US" dirty="0" smtClean="0"/>
              <a:t>The punnett square would look as follows: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46096"/>
              </p:ext>
            </p:extLst>
          </p:nvPr>
        </p:nvGraphicFramePr>
        <p:xfrm>
          <a:off x="1209458" y="3346894"/>
          <a:ext cx="4173048" cy="2811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016"/>
                <a:gridCol w="1391016"/>
                <a:gridCol w="1391016"/>
              </a:tblGrid>
              <a:tr h="937286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mother with genotype aa and a father with genotype Aa</a:t>
            </a:r>
            <a:endParaRPr lang="en-US" dirty="0"/>
          </a:p>
          <a:p>
            <a:pPr lvl="1"/>
            <a:r>
              <a:rPr lang="en-US" dirty="0" smtClean="0"/>
              <a:t>The punnett square would look as follows: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62831"/>
              </p:ext>
            </p:extLst>
          </p:nvPr>
        </p:nvGraphicFramePr>
        <p:xfrm>
          <a:off x="1209458" y="3346894"/>
          <a:ext cx="4173048" cy="2811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016"/>
                <a:gridCol w="1391016"/>
                <a:gridCol w="1391016"/>
              </a:tblGrid>
              <a:tr h="937286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Objectives		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Understanding how to find the probability of genetic outcomes for situations involving:</a:t>
            </a:r>
          </a:p>
          <a:p>
            <a:pPr lvl="1"/>
            <a:r>
              <a:rPr lang="en-US" dirty="0" smtClean="0"/>
              <a:t>Multiple Traits</a:t>
            </a:r>
          </a:p>
          <a:p>
            <a:pPr lvl="1"/>
            <a:r>
              <a:rPr lang="en-US" dirty="0" smtClean="0"/>
              <a:t>Linkage</a:t>
            </a:r>
          </a:p>
          <a:p>
            <a:pPr lvl="1"/>
            <a:r>
              <a:rPr lang="en-US" dirty="0" smtClean="0"/>
              <a:t>Incomplete Dominance </a:t>
            </a:r>
          </a:p>
          <a:p>
            <a:pPr lvl="1"/>
            <a:r>
              <a:rPr lang="en-US" dirty="0" smtClean="0"/>
              <a:t>Codominance</a:t>
            </a:r>
          </a:p>
          <a:p>
            <a:pPr lvl="1"/>
            <a:r>
              <a:rPr lang="en-US" dirty="0" smtClean="0"/>
              <a:t>Multiple Allelism</a:t>
            </a:r>
          </a:p>
          <a:p>
            <a:r>
              <a:rPr lang="en-US" dirty="0" smtClean="0"/>
              <a:t>Understanding Hardy Weinberg Equations in relation to population genetics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mother with genotype aa and a father with genotype Aa</a:t>
            </a:r>
            <a:endParaRPr lang="en-US" dirty="0"/>
          </a:p>
          <a:p>
            <a:pPr lvl="1"/>
            <a:r>
              <a:rPr lang="en-US" dirty="0" smtClean="0"/>
              <a:t>The punnett square would look as follows: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31543"/>
              </p:ext>
            </p:extLst>
          </p:nvPr>
        </p:nvGraphicFramePr>
        <p:xfrm>
          <a:off x="1209458" y="3346894"/>
          <a:ext cx="4173048" cy="2811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016"/>
                <a:gridCol w="1391016"/>
                <a:gridCol w="1391016"/>
              </a:tblGrid>
              <a:tr h="937286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937286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818B3D"/>
                          </a:solidFill>
                        </a:rPr>
                        <a:t>a</a:t>
                      </a:r>
                      <a:r>
                        <a:rPr lang="en-US" sz="3000" b="0" dirty="0" smtClean="0">
                          <a:solidFill>
                            <a:srgbClr val="F88600"/>
                          </a:solidFill>
                        </a:rPr>
                        <a:t>a</a:t>
                      </a:r>
                      <a:endParaRPr lang="en-US" sz="3000" b="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43345" y="3063678"/>
            <a:ext cx="28745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Genotypic Ratio</a:t>
            </a:r>
            <a:r>
              <a:rPr lang="en-US" sz="2000" dirty="0" smtClean="0"/>
              <a:t>: a ratio of the number of possible outcomes of each genotype (in this example</a:t>
            </a:r>
            <a:r>
              <a:rPr lang="en-US" sz="2000" b="1" dirty="0" smtClean="0"/>
              <a:t> 1:1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Phenotypic Ratio</a:t>
            </a:r>
            <a:r>
              <a:rPr lang="en-US" sz="2000" dirty="0" smtClean="0"/>
              <a:t>: ratio of the number of outcomes that will result in different phenotypes (in this example </a:t>
            </a:r>
            <a:r>
              <a:rPr lang="en-US" sz="2000" b="1" dirty="0" smtClean="0"/>
              <a:t>1:1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allele for dark hair (B) is dominant and the allele for light hair (b) is recessive</a:t>
            </a:r>
          </a:p>
          <a:p>
            <a:r>
              <a:rPr lang="en-US" dirty="0" smtClean="0"/>
              <a:t>If a female with genotype Bb and a male with genotype Bb mate, what are the chances that they will have a light haired offspring?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allele for dark hair (B) is dominant and the allele for light hair (b) is recessive</a:t>
            </a:r>
          </a:p>
          <a:p>
            <a:r>
              <a:rPr lang="en-US" dirty="0" smtClean="0"/>
              <a:t>If a female with genotype Bb and a male with genotype Bb mate, what are the chances that they will have a light haired offspring?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36594"/>
              </p:ext>
            </p:extLst>
          </p:nvPr>
        </p:nvGraphicFramePr>
        <p:xfrm>
          <a:off x="1209458" y="4046142"/>
          <a:ext cx="3531876" cy="2430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77292"/>
                <a:gridCol w="1177292"/>
                <a:gridCol w="1177292"/>
              </a:tblGrid>
              <a:tr h="810286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2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2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allele for dark hair (B) is dominant and the allele for light hair (b) is recessive</a:t>
            </a:r>
          </a:p>
          <a:p>
            <a:r>
              <a:rPr lang="en-US" dirty="0" smtClean="0"/>
              <a:t>If a female with genotype Bb and a male with genotype Bb mate, what are the chances that they will have a light haired offspring?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90111"/>
              </p:ext>
            </p:extLst>
          </p:nvPr>
        </p:nvGraphicFramePr>
        <p:xfrm>
          <a:off x="1209458" y="4046142"/>
          <a:ext cx="3531876" cy="2430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77292"/>
                <a:gridCol w="1177292"/>
                <a:gridCol w="1177292"/>
              </a:tblGrid>
              <a:tr h="810286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allele for dark hair (B) is dominant and the allele for light hair (b) is recessive</a:t>
            </a:r>
          </a:p>
          <a:p>
            <a:r>
              <a:rPr lang="en-US" dirty="0" smtClean="0"/>
              <a:t>If a female with genotype Bb and a male with genotype Bb mate, what are the chances that they will have a light haired offspring?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02821"/>
              </p:ext>
            </p:extLst>
          </p:nvPr>
        </p:nvGraphicFramePr>
        <p:xfrm>
          <a:off x="1209458" y="4046142"/>
          <a:ext cx="3531876" cy="2430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77292"/>
                <a:gridCol w="1177292"/>
                <a:gridCol w="1177292"/>
              </a:tblGrid>
              <a:tr h="810286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allele for dark hair (B) is dominant and the allele for light hair (b) is recessive</a:t>
            </a:r>
          </a:p>
          <a:p>
            <a:r>
              <a:rPr lang="en-US" dirty="0" smtClean="0"/>
              <a:t>If a female with genotype Bb and a male with genotype Bb mate, what are the chances that they will have a light haired offspring?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03281"/>
              </p:ext>
            </p:extLst>
          </p:nvPr>
        </p:nvGraphicFramePr>
        <p:xfrm>
          <a:off x="1209458" y="4046142"/>
          <a:ext cx="3531876" cy="2430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77292"/>
                <a:gridCol w="1177292"/>
                <a:gridCol w="1177292"/>
              </a:tblGrid>
              <a:tr h="810286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  <a:tr h="8102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F88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sz="3000" dirty="0" smtClean="0">
                          <a:solidFill>
                            <a:srgbClr val="818B3D"/>
                          </a:solidFill>
                        </a:rPr>
                        <a:t>b</a:t>
                      </a:r>
                      <a:endParaRPr lang="en-US" sz="3000" dirty="0">
                        <a:solidFill>
                          <a:srgbClr val="818B3D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0" y="4046142"/>
            <a:ext cx="317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have light hair the genotype must be bb</a:t>
            </a:r>
          </a:p>
          <a:p>
            <a:endParaRPr lang="en-US" dirty="0"/>
          </a:p>
          <a:p>
            <a:r>
              <a:rPr lang="en-US" dirty="0" smtClean="0"/>
              <a:t>There is only a 1/4 chance of that, therefore the chance is 25%</a:t>
            </a:r>
          </a:p>
        </p:txBody>
      </p:sp>
    </p:spTree>
    <p:extLst>
      <p:ext uri="{BB962C8B-B14F-4D97-AF65-F5344CB8AC3E}">
        <p14:creationId xmlns:p14="http://schemas.microsoft.com/office/powerpoint/2010/main" val="30629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of Two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inheritance of two traits is called a dihybrid cross</a:t>
            </a:r>
          </a:p>
        </p:txBody>
      </p:sp>
    </p:spTree>
    <p:extLst>
      <p:ext uri="{BB962C8B-B14F-4D97-AF65-F5344CB8AC3E}">
        <p14:creationId xmlns:p14="http://schemas.microsoft.com/office/powerpoint/2010/main" val="508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of Two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inheritance of two traits is called a dihybrid cross</a:t>
            </a:r>
          </a:p>
          <a:p>
            <a:r>
              <a:rPr lang="en-US" dirty="0" smtClean="0"/>
              <a:t>To set up the punnett square you have to look at all possible combinations of maternal and paternal DNA</a:t>
            </a:r>
          </a:p>
        </p:txBody>
      </p:sp>
    </p:spTree>
    <p:extLst>
      <p:ext uri="{BB962C8B-B14F-4D97-AF65-F5344CB8AC3E}">
        <p14:creationId xmlns:p14="http://schemas.microsoft.com/office/powerpoint/2010/main" val="555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of Two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inheritance of two traits is called a dihybrid cross</a:t>
            </a:r>
          </a:p>
          <a:p>
            <a:r>
              <a:rPr lang="en-US" dirty="0" smtClean="0"/>
              <a:t>To set up the punnett square you have to look at all possible combinations of maternal and paternal DNA</a:t>
            </a:r>
          </a:p>
          <a:p>
            <a:r>
              <a:rPr lang="en-US" dirty="0" smtClean="0"/>
              <a:t>You  use those 4 combinations from each parent to set up the punnett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the inheritance of brown and black fur and coarse and soft fur in hamsters</a:t>
            </a:r>
          </a:p>
          <a:p>
            <a:r>
              <a:rPr lang="en-US" dirty="0" smtClean="0"/>
              <a:t>Brown fur (B) and soft fur (S) are dominant</a:t>
            </a:r>
          </a:p>
        </p:txBody>
      </p:sp>
    </p:spTree>
    <p:extLst>
      <p:ext uri="{BB962C8B-B14F-4D97-AF65-F5344CB8AC3E}">
        <p14:creationId xmlns:p14="http://schemas.microsoft.com/office/powerpoint/2010/main" val="3532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431"/>
                </a:solidFill>
              </a:rPr>
              <a:t>Flashback to High School Biology!</a:t>
            </a:r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34175"/>
            <a:ext cx="7691719" cy="432457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Genetics: the study of the inheritance of traits </a:t>
            </a:r>
          </a:p>
          <a:p>
            <a:r>
              <a:rPr lang="en-US" dirty="0" smtClean="0"/>
              <a:t>Gene: a section of DNA that influences the heredity of a trait</a:t>
            </a:r>
          </a:p>
        </p:txBody>
      </p:sp>
    </p:spTree>
    <p:extLst>
      <p:ext uri="{BB962C8B-B14F-4D97-AF65-F5344CB8AC3E}">
        <p14:creationId xmlns:p14="http://schemas.microsoft.com/office/powerpoint/2010/main" val="8860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the inheritance of brown and black fur and coarse and soft fur in hamsters</a:t>
            </a:r>
          </a:p>
          <a:p>
            <a:r>
              <a:rPr lang="en-US" dirty="0" smtClean="0"/>
              <a:t>Brown fur (B) and soft fur (S) are dominant</a:t>
            </a:r>
          </a:p>
        </p:txBody>
      </p:sp>
    </p:spTree>
    <p:extLst>
      <p:ext uri="{BB962C8B-B14F-4D97-AF65-F5344CB8AC3E}">
        <p14:creationId xmlns:p14="http://schemas.microsoft.com/office/powerpoint/2010/main" val="16532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the inheritance of brown and black fur and coarse and soft fur in hamsters</a:t>
            </a:r>
          </a:p>
          <a:p>
            <a:r>
              <a:rPr lang="en-US" dirty="0" smtClean="0"/>
              <a:t>Brown fur (B) and soft fur (S) are dominant</a:t>
            </a:r>
          </a:p>
          <a:p>
            <a:r>
              <a:rPr lang="en-US" dirty="0" smtClean="0"/>
              <a:t>If the mother has genotype </a:t>
            </a:r>
            <a:r>
              <a:rPr lang="en-US" dirty="0" smtClean="0">
                <a:solidFill>
                  <a:srgbClr val="F88600"/>
                </a:solidFill>
              </a:rPr>
              <a:t>BBss</a:t>
            </a:r>
            <a:r>
              <a:rPr lang="en-US" dirty="0" smtClean="0">
                <a:solidFill>
                  <a:srgbClr val="818B3D"/>
                </a:solidFill>
              </a:rPr>
              <a:t> </a:t>
            </a:r>
            <a:r>
              <a:rPr lang="en-US" dirty="0" smtClean="0"/>
              <a:t>and the father has genotype</a:t>
            </a:r>
            <a:r>
              <a:rPr lang="en-US" dirty="0" smtClean="0">
                <a:solidFill>
                  <a:schemeClr val="accent5"/>
                </a:solidFill>
              </a:rPr>
              <a:t> BbSs</a:t>
            </a:r>
            <a:r>
              <a:rPr lang="en-US" dirty="0" smtClean="0"/>
              <a:t>, what is the chance that an offspring will have brown coarse fur?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82238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2695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30746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82370"/>
            <a:ext cx="6317314" cy="37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Phenotypic Ratio 6:6:2:2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03220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82370"/>
            <a:ext cx="6317314" cy="37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Phenotypic Ratio 6:6:2:2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24509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94667" y="3852336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50000" y="3852339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0000" y="3365506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94667" y="3386673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94667" y="3386670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94667" y="4855456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4667" y="4322238"/>
            <a:ext cx="1270000" cy="465666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3895616"/>
          </a:xfrm>
        </p:spPr>
        <p:txBody>
          <a:bodyPr/>
          <a:lstStyle/>
          <a:p>
            <a:r>
              <a:rPr lang="en-US" dirty="0"/>
              <a:t>If the mother has genotype </a:t>
            </a:r>
            <a:r>
              <a:rPr lang="en-US" dirty="0" smtClean="0"/>
              <a:t>Bbss </a:t>
            </a:r>
            <a:r>
              <a:rPr lang="en-US" dirty="0"/>
              <a:t>and the father has genotype BbSs, what is the chance that an offspring will have brown coarse fur?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82370"/>
            <a:ext cx="6317314" cy="37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Phenotypic Ratio 6:6:2:2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3555" y="5854087"/>
            <a:ext cx="588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sixteen possible genetic combinations, 6 result in brown, coarse fur </a:t>
            </a:r>
          </a:p>
          <a:p>
            <a:pPr algn="ctr"/>
            <a:r>
              <a:rPr lang="en-US" dirty="0" smtClean="0"/>
              <a:t>6/16=  .375 = 37.5%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24509"/>
              </p:ext>
            </p:extLst>
          </p:nvPr>
        </p:nvGraphicFramePr>
        <p:xfrm>
          <a:off x="1524000" y="2888527"/>
          <a:ext cx="6096000" cy="24325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6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  <a:tr h="4865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818B3D"/>
                          </a:solidFill>
                        </a:rPr>
                        <a:t>bs</a:t>
                      </a:r>
                      <a:r>
                        <a:rPr lang="en-US" dirty="0" smtClean="0">
                          <a:solidFill>
                            <a:srgbClr val="F886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88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genes are those found on the same chromosome</a:t>
            </a:r>
          </a:p>
        </p:txBody>
      </p:sp>
    </p:spTree>
    <p:extLst>
      <p:ext uri="{BB962C8B-B14F-4D97-AF65-F5344CB8AC3E}">
        <p14:creationId xmlns:p14="http://schemas.microsoft.com/office/powerpoint/2010/main" val="3494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genes are those found on the same chromosome</a:t>
            </a:r>
          </a:p>
          <a:p>
            <a:r>
              <a:rPr lang="en-US" dirty="0" smtClean="0"/>
              <a:t>This means that these traits should not follow the same pattern of inheritance because the traits cannot be independently assorted into gametes</a:t>
            </a:r>
          </a:p>
        </p:txBody>
      </p:sp>
    </p:spTree>
    <p:extLst>
      <p:ext uri="{BB962C8B-B14F-4D97-AF65-F5344CB8AC3E}">
        <p14:creationId xmlns:p14="http://schemas.microsoft.com/office/powerpoint/2010/main" val="2174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431"/>
                </a:solidFill>
              </a:rPr>
              <a:t>Flashback to High School Biology!</a:t>
            </a:r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34175"/>
            <a:ext cx="7691719" cy="432457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Genetics: the study of the inheritance of traits </a:t>
            </a:r>
          </a:p>
          <a:p>
            <a:r>
              <a:rPr lang="en-US" dirty="0" smtClean="0"/>
              <a:t>Gene: a section of DNA that influences the heredity of a trait</a:t>
            </a:r>
          </a:p>
          <a:p>
            <a:r>
              <a:rPr lang="en-US" dirty="0" smtClean="0"/>
              <a:t>Chromosome: dense coils of DNA that contain multiple genes</a:t>
            </a:r>
          </a:p>
          <a:p>
            <a:r>
              <a:rPr lang="en-US" dirty="0" smtClean="0"/>
              <a:t>Allele: denotes different versions of the same gene</a:t>
            </a:r>
          </a:p>
        </p:txBody>
      </p:sp>
    </p:spTree>
    <p:extLst>
      <p:ext uri="{BB962C8B-B14F-4D97-AF65-F5344CB8AC3E}">
        <p14:creationId xmlns:p14="http://schemas.microsoft.com/office/powerpoint/2010/main" val="3656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genes are those found on the same chromosome</a:t>
            </a:r>
          </a:p>
          <a:p>
            <a:r>
              <a:rPr lang="en-US" dirty="0" smtClean="0"/>
              <a:t>This means that these traits should not follow the same pattern of inheritance because the traits cannot be independently assorted into gametes</a:t>
            </a:r>
          </a:p>
          <a:p>
            <a:r>
              <a:rPr lang="en-US" dirty="0" smtClean="0"/>
              <a:t>In terms of a punnett square, having two linked traits would be treated like having a single trait</a:t>
            </a:r>
          </a:p>
        </p:txBody>
      </p:sp>
    </p:spTree>
    <p:extLst>
      <p:ext uri="{BB962C8B-B14F-4D97-AF65-F5344CB8AC3E}">
        <p14:creationId xmlns:p14="http://schemas.microsoft.com/office/powerpoint/2010/main" val="2174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genes are those found on the same chromosome</a:t>
            </a:r>
          </a:p>
          <a:p>
            <a:r>
              <a:rPr lang="en-US" dirty="0" smtClean="0"/>
              <a:t>This means that these traits should not follow the same pattern of inheritance because the traits cannot be independently assorted into gametes</a:t>
            </a:r>
          </a:p>
          <a:p>
            <a:r>
              <a:rPr lang="en-US" dirty="0" smtClean="0"/>
              <a:t>In terms of a punnett square, having two linked traits would be treated like having a single trait</a:t>
            </a:r>
          </a:p>
          <a:p>
            <a:r>
              <a:rPr lang="en-US" dirty="0" smtClean="0"/>
              <a:t>Mendel was lucky that each of the traits he studied had genes that were not linked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Incomplete dominance means that the dominant allele will not completely dominant the recessive allele</a:t>
            </a:r>
          </a:p>
        </p:txBody>
      </p:sp>
    </p:spTree>
    <p:extLst>
      <p:ext uri="{BB962C8B-B14F-4D97-AF65-F5344CB8AC3E}">
        <p14:creationId xmlns:p14="http://schemas.microsoft.com/office/powerpoint/2010/main" val="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Incomplete dominance means that the dominant allele will not completely dominant the recessive allele</a:t>
            </a:r>
          </a:p>
          <a:p>
            <a:r>
              <a:rPr lang="en-US" dirty="0" smtClean="0"/>
              <a:t>In many cases this means that heterozygous individuals will have intermediate phenotypes</a:t>
            </a:r>
          </a:p>
        </p:txBody>
      </p:sp>
    </p:spTree>
    <p:extLst>
      <p:ext uri="{BB962C8B-B14F-4D97-AF65-F5344CB8AC3E}">
        <p14:creationId xmlns:p14="http://schemas.microsoft.com/office/powerpoint/2010/main" val="3348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Incomplete dominance means that the dominant allele will not completely dominant the recessive allele</a:t>
            </a:r>
          </a:p>
          <a:p>
            <a:r>
              <a:rPr lang="en-US" dirty="0" smtClean="0"/>
              <a:t>In many cases this means that heterozygous individuals will have intermediate phenotypes</a:t>
            </a:r>
          </a:p>
          <a:p>
            <a:r>
              <a:rPr lang="en-US" dirty="0" smtClean="0"/>
              <a:t>This will not alter genotypic ratios, but it will alter phenotypic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27516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allele for white flowers (R) is dominant, but it’s dominance incomplete</a:t>
            </a:r>
          </a:p>
          <a:p>
            <a:r>
              <a:rPr lang="en-US" dirty="0"/>
              <a:t>The allele for red flowers (r) is recessive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6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27516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allele for white flowers (R) is dominant, but it’s dominance incomplete</a:t>
            </a:r>
          </a:p>
          <a:p>
            <a:r>
              <a:rPr lang="en-US" dirty="0" smtClean="0"/>
              <a:t>The allele for red flowers (r) is recessive</a:t>
            </a:r>
          </a:p>
          <a:p>
            <a:r>
              <a:rPr lang="en-US" dirty="0" smtClean="0"/>
              <a:t>What are the possible phenotypes of the offspring of two plants with genotypes Rr and Rr?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27516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allele for white flowers (R) is dominant, but it’s dominance incomplete</a:t>
            </a:r>
          </a:p>
          <a:p>
            <a:r>
              <a:rPr lang="en-US" dirty="0" smtClean="0"/>
              <a:t>The allele for red flowers (r) is recessive</a:t>
            </a:r>
          </a:p>
          <a:p>
            <a:r>
              <a:rPr lang="en-US" dirty="0" smtClean="0"/>
              <a:t>What are the possible phenotypes of the offspring of two plants with genotypes Rr and Rr?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5789"/>
              </p:ext>
            </p:extLst>
          </p:nvPr>
        </p:nvGraphicFramePr>
        <p:xfrm>
          <a:off x="550336" y="4338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27516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allele for white flowers (R) is dominant, but it’s dominance incomplete</a:t>
            </a:r>
          </a:p>
          <a:p>
            <a:r>
              <a:rPr lang="en-US" dirty="0" smtClean="0"/>
              <a:t>The allele for red flowers (r) is recessive</a:t>
            </a:r>
          </a:p>
          <a:p>
            <a:r>
              <a:rPr lang="en-US" dirty="0" smtClean="0"/>
              <a:t>What are the possible phenotypes of the offspring of two plants with genotypes Rr and Rr?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82857"/>
              </p:ext>
            </p:extLst>
          </p:nvPr>
        </p:nvGraphicFramePr>
        <p:xfrm>
          <a:off x="550336" y="4338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7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27516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allele for white flowers (R) is dominant, but it’s dominance incomplete</a:t>
            </a:r>
          </a:p>
          <a:p>
            <a:r>
              <a:rPr lang="en-US" dirty="0" smtClean="0"/>
              <a:t>The allele for red flowers (r) is recessive</a:t>
            </a:r>
          </a:p>
          <a:p>
            <a:r>
              <a:rPr lang="en-US" dirty="0" smtClean="0"/>
              <a:t>What are the possible phenotypes of the offspring of two plants with genotypes Rr and Rr?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71755"/>
              </p:ext>
            </p:extLst>
          </p:nvPr>
        </p:nvGraphicFramePr>
        <p:xfrm>
          <a:off x="550336" y="4338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6833" y="4205403"/>
            <a:ext cx="2851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RR will have white flowers</a:t>
            </a:r>
          </a:p>
          <a:p>
            <a:r>
              <a:rPr lang="en-US" sz="2100" dirty="0" smtClean="0"/>
              <a:t>rr will have red flowers</a:t>
            </a:r>
          </a:p>
          <a:p>
            <a:r>
              <a:rPr lang="en-US" sz="2100" dirty="0" smtClean="0"/>
              <a:t>Rr will have pink flowers (intermediate between white and red)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95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431"/>
                </a:solidFill>
              </a:rPr>
              <a:t>Flashback to High School Biology!</a:t>
            </a:r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34175"/>
            <a:ext cx="7691719" cy="432457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Genetics: the study of the inheritance of traits </a:t>
            </a:r>
          </a:p>
          <a:p>
            <a:r>
              <a:rPr lang="en-US" dirty="0" smtClean="0"/>
              <a:t>Gene: a section of DNA that influences the heredity of a trait</a:t>
            </a:r>
          </a:p>
          <a:p>
            <a:r>
              <a:rPr lang="en-US" dirty="0" smtClean="0"/>
              <a:t>Chromosome: dense coils of DNA that contain multiple genes</a:t>
            </a:r>
          </a:p>
          <a:p>
            <a:r>
              <a:rPr lang="en-US" dirty="0" smtClean="0"/>
              <a:t>Allele: denotes different versions of the same gene</a:t>
            </a:r>
          </a:p>
          <a:p>
            <a:r>
              <a:rPr lang="en-US" dirty="0" smtClean="0"/>
              <a:t>Gregor Mendel was a pioneer in genetics</a:t>
            </a:r>
          </a:p>
        </p:txBody>
      </p:sp>
    </p:spTree>
    <p:extLst>
      <p:ext uri="{BB962C8B-B14F-4D97-AF65-F5344CB8AC3E}">
        <p14:creationId xmlns:p14="http://schemas.microsoft.com/office/powerpoint/2010/main" val="3656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mated two of that same type of flowers with the genotypes, RR and Rr, what is the probability that the offspring will have pink flowers?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mated two of that same type of flowers with the genotypes, RR and Rr, what is the probability that the offspring will have pink flowers?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85291"/>
              </p:ext>
            </p:extLst>
          </p:nvPr>
        </p:nvGraphicFramePr>
        <p:xfrm>
          <a:off x="994836" y="3703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mated two of that same type of flowers with the genotypes, RR and Rr, what is the probability that the offspring will have pink flowers?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37480"/>
              </p:ext>
            </p:extLst>
          </p:nvPr>
        </p:nvGraphicFramePr>
        <p:xfrm>
          <a:off x="994836" y="3703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mated two of that same type of flowers with the genotypes, RR and Rr, what is the probability that the offspring will have pink flowers?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16611"/>
              </p:ext>
            </p:extLst>
          </p:nvPr>
        </p:nvGraphicFramePr>
        <p:xfrm>
          <a:off x="994836" y="3703416"/>
          <a:ext cx="4826001" cy="1926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8667"/>
                <a:gridCol w="1608667"/>
                <a:gridCol w="1608667"/>
              </a:tblGrid>
              <a:tr h="642056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  <a:tr h="64205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0167" y="3703416"/>
            <a:ext cx="2427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2/4 or 50% chance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513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Codominance: when heterozygotes have the phenotypes associated with each allele (because both alleles are dominant)</a:t>
            </a:r>
          </a:p>
        </p:txBody>
      </p:sp>
    </p:spTree>
    <p:extLst>
      <p:ext uri="{BB962C8B-B14F-4D97-AF65-F5344CB8AC3E}">
        <p14:creationId xmlns:p14="http://schemas.microsoft.com/office/powerpoint/2010/main" val="6278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Codominance: when heterozygotes have the phenotypes associated with each allele (because both alleles are dominant)</a:t>
            </a:r>
          </a:p>
          <a:p>
            <a:r>
              <a:rPr lang="en-US" dirty="0" smtClean="0"/>
              <a:t>The best example is blood type</a:t>
            </a:r>
          </a:p>
          <a:p>
            <a:r>
              <a:rPr lang="en-US" dirty="0" smtClean="0"/>
              <a:t>There are three alleles for blood type (I</a:t>
            </a:r>
            <a:r>
              <a:rPr lang="en-US" baseline="30000" dirty="0" smtClean="0"/>
              <a:t>A</a:t>
            </a:r>
            <a:r>
              <a:rPr lang="en-US" dirty="0" smtClean="0"/>
              <a:t>, I</a:t>
            </a:r>
            <a:r>
              <a:rPr lang="en-US" baseline="30000" dirty="0" smtClean="0"/>
              <a:t>B</a:t>
            </a:r>
            <a:r>
              <a:rPr lang="en-US" dirty="0" smtClean="0"/>
              <a:t>, i)</a:t>
            </a:r>
          </a:p>
        </p:txBody>
      </p:sp>
    </p:spTree>
    <p:extLst>
      <p:ext uri="{BB962C8B-B14F-4D97-AF65-F5344CB8AC3E}">
        <p14:creationId xmlns:p14="http://schemas.microsoft.com/office/powerpoint/2010/main" val="2571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Codominance: when heterozygotes have the phenotypes associated with each allele (because both alleles are dominant)</a:t>
            </a:r>
          </a:p>
          <a:p>
            <a:r>
              <a:rPr lang="en-US" dirty="0" smtClean="0"/>
              <a:t>The best example is blood type</a:t>
            </a:r>
          </a:p>
          <a:p>
            <a:r>
              <a:rPr lang="en-US" dirty="0" smtClean="0"/>
              <a:t>There are three alleles for blood type (I</a:t>
            </a:r>
            <a:r>
              <a:rPr lang="en-US" baseline="30000" dirty="0" smtClean="0"/>
              <a:t>A</a:t>
            </a:r>
            <a:r>
              <a:rPr lang="en-US" dirty="0" smtClean="0"/>
              <a:t>, I</a:t>
            </a:r>
            <a:r>
              <a:rPr lang="en-US" baseline="30000" dirty="0" smtClean="0"/>
              <a:t>B</a:t>
            </a:r>
            <a:r>
              <a:rPr lang="en-US" dirty="0" smtClean="0"/>
              <a:t>, i)</a:t>
            </a:r>
          </a:p>
          <a:p>
            <a:r>
              <a:rPr lang="en-US" dirty="0" smtClean="0"/>
              <a:t>I</a:t>
            </a:r>
            <a:r>
              <a:rPr lang="en-US" baseline="30000" dirty="0" smtClean="0"/>
              <a:t>A </a:t>
            </a:r>
            <a:r>
              <a:rPr lang="en-US" dirty="0" smtClean="0"/>
              <a:t>and I</a:t>
            </a:r>
            <a:r>
              <a:rPr lang="en-US" baseline="30000" dirty="0" smtClean="0"/>
              <a:t>B</a:t>
            </a:r>
            <a:r>
              <a:rPr lang="en-US" dirty="0" smtClean="0"/>
              <a:t> are codominant, so if a person has genotype I</a:t>
            </a:r>
            <a:r>
              <a:rPr lang="en-US" baseline="30000" dirty="0" smtClean="0"/>
              <a:t>A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  <a:r>
              <a:rPr lang="en-US" dirty="0" smtClean="0"/>
              <a:t>, they will have type AB blood</a:t>
            </a:r>
          </a:p>
          <a:p>
            <a:r>
              <a:rPr lang="en-US" dirty="0" smtClean="0"/>
              <a:t>I</a:t>
            </a:r>
            <a:r>
              <a:rPr lang="en-US" baseline="30000" dirty="0"/>
              <a:t>A</a:t>
            </a:r>
            <a:r>
              <a:rPr lang="en-US" dirty="0" smtClean="0"/>
              <a:t>i, results in type A, I</a:t>
            </a:r>
            <a:r>
              <a:rPr lang="en-US" baseline="30000" dirty="0"/>
              <a:t>B</a:t>
            </a:r>
            <a:r>
              <a:rPr lang="en-US" dirty="0" smtClean="0"/>
              <a:t>i in type B and ii in type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blood types of offspring of parents with genotypes I</a:t>
            </a:r>
            <a:r>
              <a:rPr lang="en-US" baseline="30000" dirty="0"/>
              <a:t>A</a:t>
            </a:r>
            <a:r>
              <a:rPr lang="en-US" dirty="0" smtClean="0"/>
              <a:t>i and I</a:t>
            </a:r>
            <a:r>
              <a:rPr lang="en-US" baseline="30000" dirty="0" smtClean="0"/>
              <a:t>B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blood types of offspring of parents with genotypes I</a:t>
            </a:r>
            <a:r>
              <a:rPr lang="en-US" baseline="30000" dirty="0"/>
              <a:t>A</a:t>
            </a:r>
            <a:r>
              <a:rPr lang="en-US" dirty="0" smtClean="0"/>
              <a:t>i and I</a:t>
            </a:r>
            <a:r>
              <a:rPr lang="en-US" baseline="30000" dirty="0" smtClean="0"/>
              <a:t>B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8633"/>
              </p:ext>
            </p:extLst>
          </p:nvPr>
        </p:nvGraphicFramePr>
        <p:xfrm>
          <a:off x="726141" y="29844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blood types of offspring of parents with genotypes I</a:t>
            </a:r>
            <a:r>
              <a:rPr lang="en-US" baseline="30000" dirty="0"/>
              <a:t>A</a:t>
            </a:r>
            <a:r>
              <a:rPr lang="en-US" dirty="0" smtClean="0"/>
              <a:t>i and I</a:t>
            </a:r>
            <a:r>
              <a:rPr lang="en-US" baseline="30000" dirty="0" smtClean="0"/>
              <a:t>B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31735"/>
              </p:ext>
            </p:extLst>
          </p:nvPr>
        </p:nvGraphicFramePr>
        <p:xfrm>
          <a:off x="726141" y="29844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baseline="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431"/>
                </a:solidFill>
              </a:rPr>
              <a:t>Mendelian Genetics</a:t>
            </a:r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Gregor Mendel (1822-1884)</a:t>
            </a:r>
          </a:p>
          <a:p>
            <a:r>
              <a:rPr lang="en-US" dirty="0" smtClean="0"/>
              <a:t>Studied the inheritance of traits in pea plants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820" b="15820"/>
          <a:stretch/>
        </p:blipFill>
        <p:spPr>
          <a:xfrm>
            <a:off x="5764233" y="1457979"/>
            <a:ext cx="2895984" cy="27716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blood types of offspring of parents with genotypes I</a:t>
            </a:r>
            <a:r>
              <a:rPr lang="en-US" baseline="30000" dirty="0"/>
              <a:t>A</a:t>
            </a:r>
            <a:r>
              <a:rPr lang="en-US" dirty="0" smtClean="0"/>
              <a:t>i and I</a:t>
            </a:r>
            <a:r>
              <a:rPr lang="en-US" baseline="30000" dirty="0" smtClean="0"/>
              <a:t>B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31735"/>
              </p:ext>
            </p:extLst>
          </p:nvPr>
        </p:nvGraphicFramePr>
        <p:xfrm>
          <a:off x="726141" y="29844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baseline="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76333" y="3446840"/>
            <a:ext cx="359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I</a:t>
            </a:r>
            <a:r>
              <a:rPr lang="en-US" sz="2400" baseline="30000" dirty="0" smtClean="0"/>
              <a:t>B </a:t>
            </a:r>
            <a:r>
              <a:rPr lang="en-US" sz="2400" dirty="0" smtClean="0"/>
              <a:t>will result in type AB</a:t>
            </a:r>
          </a:p>
          <a:p>
            <a:endParaRPr lang="en-US" sz="2400" dirty="0" smtClean="0"/>
          </a:p>
          <a:p>
            <a:r>
              <a:rPr lang="en-US" sz="2400" dirty="0" smtClean="0"/>
              <a:t>I</a:t>
            </a:r>
            <a:r>
              <a:rPr lang="en-US" sz="2400" baseline="30000" dirty="0"/>
              <a:t>B</a:t>
            </a:r>
            <a:r>
              <a:rPr lang="en-US" sz="2400" dirty="0" smtClean="0"/>
              <a:t>i will result in type B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chance that a mother with genotype I</a:t>
            </a:r>
            <a:r>
              <a:rPr lang="en-US" baseline="30000" dirty="0" smtClean="0"/>
              <a:t>B</a:t>
            </a:r>
            <a:r>
              <a:rPr lang="en-US" dirty="0" smtClean="0"/>
              <a:t>i and a father with genotype I</a:t>
            </a:r>
            <a:r>
              <a:rPr lang="en-US" baseline="30000" dirty="0"/>
              <a:t>A</a:t>
            </a:r>
            <a:r>
              <a:rPr lang="en-US" dirty="0" smtClean="0"/>
              <a:t>i will have a child with type O blood?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chance that a mother with genotype I</a:t>
            </a:r>
            <a:r>
              <a:rPr lang="en-US" baseline="30000" dirty="0" smtClean="0"/>
              <a:t>B</a:t>
            </a:r>
            <a:r>
              <a:rPr lang="en-US" dirty="0" smtClean="0"/>
              <a:t>i and a father with genotype I</a:t>
            </a:r>
            <a:r>
              <a:rPr lang="en-US" baseline="30000" dirty="0"/>
              <a:t>A</a:t>
            </a:r>
            <a:r>
              <a:rPr lang="en-US" dirty="0" smtClean="0"/>
              <a:t>i will have a child with type O blood?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28050"/>
              </p:ext>
            </p:extLst>
          </p:nvPr>
        </p:nvGraphicFramePr>
        <p:xfrm>
          <a:off x="726141" y="34289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chance that a mother with genotype I</a:t>
            </a:r>
            <a:r>
              <a:rPr lang="en-US" baseline="30000" dirty="0" smtClean="0"/>
              <a:t>B</a:t>
            </a:r>
            <a:r>
              <a:rPr lang="en-US" dirty="0" smtClean="0"/>
              <a:t>i and a father with genotype I</a:t>
            </a:r>
            <a:r>
              <a:rPr lang="en-US" baseline="30000" dirty="0"/>
              <a:t>A</a:t>
            </a:r>
            <a:r>
              <a:rPr lang="en-US" dirty="0" smtClean="0"/>
              <a:t>i will have a child with type O blood?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08198"/>
              </p:ext>
            </p:extLst>
          </p:nvPr>
        </p:nvGraphicFramePr>
        <p:xfrm>
          <a:off x="726141" y="34289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baseline="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ii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chance that a mother with genotype I</a:t>
            </a:r>
            <a:r>
              <a:rPr lang="en-US" baseline="30000" dirty="0" smtClean="0"/>
              <a:t>B</a:t>
            </a:r>
            <a:r>
              <a:rPr lang="en-US" dirty="0" smtClean="0"/>
              <a:t>i and a father with genotype I</a:t>
            </a:r>
            <a:r>
              <a:rPr lang="en-US" baseline="30000" dirty="0"/>
              <a:t>A</a:t>
            </a:r>
            <a:r>
              <a:rPr lang="en-US" dirty="0" smtClean="0"/>
              <a:t>i will have a child with type O blood?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08198"/>
              </p:ext>
            </p:extLst>
          </p:nvPr>
        </p:nvGraphicFramePr>
        <p:xfrm>
          <a:off x="726141" y="3428998"/>
          <a:ext cx="4487334" cy="20320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5778"/>
                <a:gridCol w="1495778"/>
                <a:gridCol w="1495778"/>
              </a:tblGrid>
              <a:tr h="6773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baseline="0" dirty="0"/>
                    </a:p>
                  </a:txBody>
                  <a:tcPr anchor="ctr"/>
                </a:tc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r>
                        <a:rPr lang="en-US" sz="2800" baseline="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ii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8000" y="3894667"/>
            <a:ext cx="2829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1/4 or 25%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5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Gene Inheritance: there is more than one gene that controls the expression of a trait</a:t>
            </a:r>
          </a:p>
        </p:txBody>
      </p:sp>
    </p:spTree>
    <p:extLst>
      <p:ext uri="{BB962C8B-B14F-4D97-AF65-F5344CB8AC3E}">
        <p14:creationId xmlns:p14="http://schemas.microsoft.com/office/powerpoint/2010/main" val="42147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Gene Inheritance: there is more than one gene that controls the expression of a trait</a:t>
            </a:r>
          </a:p>
          <a:p>
            <a:r>
              <a:rPr lang="en-US" dirty="0" smtClean="0"/>
              <a:t>Example: Pepper Color</a:t>
            </a:r>
          </a:p>
          <a:p>
            <a:pPr lvl="1"/>
            <a:r>
              <a:rPr lang="en-US" dirty="0" smtClean="0"/>
              <a:t>Pepper color is controlled by two different genes</a:t>
            </a:r>
          </a:p>
          <a:p>
            <a:pPr lvl="1"/>
            <a:r>
              <a:rPr lang="en-US" dirty="0" smtClean="0"/>
              <a:t>The first gene controls the expression of red pigment</a:t>
            </a:r>
          </a:p>
          <a:p>
            <a:pPr lvl="2"/>
            <a:r>
              <a:rPr lang="en-US" dirty="0" smtClean="0"/>
              <a:t>The dominant allele (R) indicates the presence of red pigment</a:t>
            </a:r>
          </a:p>
          <a:p>
            <a:pPr lvl="2"/>
            <a:r>
              <a:rPr lang="en-US" dirty="0" smtClean="0"/>
              <a:t>The recessive allele (r) indicates the absence of red pigment</a:t>
            </a:r>
          </a:p>
        </p:txBody>
      </p:sp>
    </p:spTree>
    <p:extLst>
      <p:ext uri="{BB962C8B-B14F-4D97-AF65-F5344CB8AC3E}">
        <p14:creationId xmlns:p14="http://schemas.microsoft.com/office/powerpoint/2010/main" val="7275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Gene Inheritance: there is more than one gene that controls the expression of a trait</a:t>
            </a:r>
          </a:p>
          <a:p>
            <a:r>
              <a:rPr lang="en-US" dirty="0" smtClean="0"/>
              <a:t>Example: Pepper Color</a:t>
            </a:r>
          </a:p>
          <a:p>
            <a:pPr lvl="1"/>
            <a:r>
              <a:rPr lang="en-US" dirty="0" smtClean="0"/>
              <a:t>Pepper color is controlled by two different genes</a:t>
            </a:r>
          </a:p>
          <a:p>
            <a:pPr lvl="1"/>
            <a:r>
              <a:rPr lang="en-US" dirty="0" smtClean="0"/>
              <a:t>The first gene controls the expression of red pigment</a:t>
            </a:r>
          </a:p>
          <a:p>
            <a:pPr lvl="2"/>
            <a:r>
              <a:rPr lang="en-US" dirty="0" smtClean="0"/>
              <a:t>The dominant allele (R) indicates the presence of red pigment</a:t>
            </a:r>
          </a:p>
          <a:p>
            <a:pPr lvl="2"/>
            <a:r>
              <a:rPr lang="en-US" dirty="0" smtClean="0"/>
              <a:t>The recessive allele (r) indicates the absence of red pigment</a:t>
            </a:r>
          </a:p>
          <a:p>
            <a:pPr lvl="1"/>
            <a:r>
              <a:rPr lang="en-US" dirty="0" smtClean="0"/>
              <a:t>The second gene controls the expression of either green (G) or yellow (g) pigment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red, regardless of the second gene. </a:t>
            </a:r>
          </a:p>
        </p:txBody>
      </p:sp>
    </p:spTree>
    <p:extLst>
      <p:ext uri="{BB962C8B-B14F-4D97-AF65-F5344CB8AC3E}">
        <p14:creationId xmlns:p14="http://schemas.microsoft.com/office/powerpoint/2010/main" val="26749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read, regardless of the second gene. </a:t>
            </a:r>
          </a:p>
          <a:p>
            <a:r>
              <a:rPr lang="en-US" dirty="0" smtClean="0"/>
              <a:t>If the red pigment is absent, you must look to the second gene to determine color</a:t>
            </a:r>
          </a:p>
        </p:txBody>
      </p:sp>
    </p:spTree>
    <p:extLst>
      <p:ext uri="{BB962C8B-B14F-4D97-AF65-F5344CB8AC3E}">
        <p14:creationId xmlns:p14="http://schemas.microsoft.com/office/powerpoint/2010/main" val="4117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431"/>
                </a:solidFill>
              </a:rPr>
              <a:t>Mendelian Genetics</a:t>
            </a:r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Gregor Mendel (1822-1884)</a:t>
            </a:r>
          </a:p>
          <a:p>
            <a:r>
              <a:rPr lang="en-US" dirty="0" smtClean="0"/>
              <a:t>Studied the inheritance of traits in pea plants </a:t>
            </a:r>
          </a:p>
          <a:p>
            <a:r>
              <a:rPr lang="en-US" dirty="0" smtClean="0"/>
              <a:t>Mendel looked for patterns in the inheritance traits from parents with specified traits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820" b="15820"/>
          <a:stretch/>
        </p:blipFill>
        <p:spPr>
          <a:xfrm>
            <a:off x="5764233" y="1457979"/>
            <a:ext cx="2895984" cy="27716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50" y="3536784"/>
            <a:ext cx="2855005" cy="31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red, regardless of the second gene. </a:t>
            </a:r>
          </a:p>
          <a:p>
            <a:r>
              <a:rPr lang="en-US" dirty="0" smtClean="0"/>
              <a:t>If the red pigment is absent, you must look to the second gene to determine color</a:t>
            </a:r>
          </a:p>
          <a:p>
            <a:r>
              <a:rPr lang="en-US" dirty="0" smtClean="0"/>
              <a:t>What would the color of a pepper with the genotype </a:t>
            </a:r>
            <a:r>
              <a:rPr lang="en-US" dirty="0" err="1" smtClean="0"/>
              <a:t>Rrgg</a:t>
            </a:r>
            <a:r>
              <a:rPr lang="en-US" dirty="0" smtClean="0"/>
              <a:t> be?</a:t>
            </a:r>
          </a:p>
        </p:txBody>
      </p:sp>
    </p:spTree>
    <p:extLst>
      <p:ext uri="{BB962C8B-B14F-4D97-AF65-F5344CB8AC3E}">
        <p14:creationId xmlns:p14="http://schemas.microsoft.com/office/powerpoint/2010/main" val="4117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read, regardless of the second gene. </a:t>
            </a:r>
          </a:p>
          <a:p>
            <a:r>
              <a:rPr lang="en-US" dirty="0" smtClean="0"/>
              <a:t>If the red pigment is absent, you must look to the second gene to determine color</a:t>
            </a:r>
          </a:p>
          <a:p>
            <a:r>
              <a:rPr lang="en-US" dirty="0" smtClean="0"/>
              <a:t>What would the color of a pepper with the genotype </a:t>
            </a:r>
            <a:r>
              <a:rPr lang="en-US" dirty="0" err="1" smtClean="0"/>
              <a:t>Rrgg</a:t>
            </a:r>
            <a:r>
              <a:rPr lang="en-US" dirty="0" smtClean="0"/>
              <a:t> be?</a:t>
            </a:r>
          </a:p>
          <a:p>
            <a:pPr lvl="1"/>
            <a:r>
              <a:rPr lang="en-US" dirty="0" smtClean="0"/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4117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red, regardless of the second gene. </a:t>
            </a:r>
          </a:p>
          <a:p>
            <a:r>
              <a:rPr lang="en-US" dirty="0" smtClean="0"/>
              <a:t>If the red pigment is absent, you must look to the second gene to determine color</a:t>
            </a:r>
          </a:p>
          <a:p>
            <a:r>
              <a:rPr lang="en-US" dirty="0" smtClean="0"/>
              <a:t>What would the color of a pepper with the genotype </a:t>
            </a:r>
            <a:r>
              <a:rPr lang="en-US" dirty="0" err="1" smtClean="0"/>
              <a:t>Rrgg</a:t>
            </a:r>
            <a:r>
              <a:rPr lang="en-US" dirty="0" smtClean="0"/>
              <a:t> be?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</a:t>
            </a:r>
          </a:p>
          <a:p>
            <a:r>
              <a:rPr lang="en-US" dirty="0" smtClean="0"/>
              <a:t>What about  </a:t>
            </a:r>
            <a:r>
              <a:rPr lang="en-US" dirty="0" err="1" smtClean="0"/>
              <a:t>rrGg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Multiple Gene Inheritance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red pigment is expressed, the pepper will be read, regardless of the second gene. </a:t>
            </a:r>
          </a:p>
          <a:p>
            <a:r>
              <a:rPr lang="en-US" dirty="0" smtClean="0"/>
              <a:t>If the red pigment is absent, you must look to the second gene to determine color</a:t>
            </a:r>
          </a:p>
          <a:p>
            <a:r>
              <a:rPr lang="en-US" dirty="0" smtClean="0"/>
              <a:t>What would the color of a pepper with the genotype </a:t>
            </a:r>
            <a:r>
              <a:rPr lang="en-US" dirty="0" err="1" smtClean="0"/>
              <a:t>Rrgg</a:t>
            </a:r>
            <a:r>
              <a:rPr lang="en-US" dirty="0" smtClean="0"/>
              <a:t> be?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</a:t>
            </a:r>
          </a:p>
          <a:p>
            <a:r>
              <a:rPr lang="en-US" dirty="0" smtClean="0"/>
              <a:t>What about  </a:t>
            </a:r>
            <a:r>
              <a:rPr lang="en-US" dirty="0" err="1" smtClean="0"/>
              <a:t>rrGg</a:t>
            </a:r>
            <a:endParaRPr lang="en-US" dirty="0" smtClean="0"/>
          </a:p>
          <a:p>
            <a:pPr lvl="1"/>
            <a:r>
              <a:rPr lang="en-US" dirty="0" smtClean="0"/>
              <a:t>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194431"/>
                </a:solidFill>
              </a:rPr>
              <a:t>Hardy Weinberg Principle</a:t>
            </a:r>
            <a:endParaRPr lang="en-US" sz="5000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Looks at the frequency of alleles in a population</a:t>
            </a:r>
          </a:p>
          <a:p>
            <a:r>
              <a:rPr lang="en-US" dirty="0" smtClean="0"/>
              <a:t>The Principle makes several important assumptions:</a:t>
            </a:r>
          </a:p>
          <a:p>
            <a:pPr lvl="1"/>
            <a:r>
              <a:rPr lang="en-US" dirty="0" smtClean="0"/>
              <a:t>There is not natural selection regarding the gene in question</a:t>
            </a:r>
          </a:p>
          <a:p>
            <a:pPr lvl="1"/>
            <a:r>
              <a:rPr lang="en-US" dirty="0" smtClean="0"/>
              <a:t>There is no genetic drift</a:t>
            </a:r>
          </a:p>
          <a:p>
            <a:pPr lvl="1"/>
            <a:r>
              <a:rPr lang="en-US" dirty="0" smtClean="0"/>
              <a:t>There is no gene flow</a:t>
            </a:r>
          </a:p>
          <a:p>
            <a:pPr lvl="1"/>
            <a:r>
              <a:rPr lang="en-US" dirty="0" smtClean="0"/>
              <a:t>There is no mutation</a:t>
            </a:r>
          </a:p>
          <a:p>
            <a:pPr lvl="1"/>
            <a:r>
              <a:rPr lang="en-US" dirty="0" smtClean="0"/>
              <a:t>Random mating with respect to the gene in question is occurring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Hardy Weinberg Principle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 Weinberg Equation: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 </a:t>
            </a:r>
            <a:r>
              <a:rPr lang="en-US" dirty="0" smtClean="0"/>
              <a:t>+ 2pq + q</a:t>
            </a:r>
            <a:r>
              <a:rPr lang="en-US" baseline="30000" dirty="0" smtClean="0"/>
              <a:t>2 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p + q = 1</a:t>
            </a:r>
          </a:p>
        </p:txBody>
      </p:sp>
    </p:spTree>
    <p:extLst>
      <p:ext uri="{BB962C8B-B14F-4D97-AF65-F5344CB8AC3E}">
        <p14:creationId xmlns:p14="http://schemas.microsoft.com/office/powerpoint/2010/main" val="1296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Hardy Weinberg Principle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 Weinberg Equation: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 </a:t>
            </a:r>
            <a:r>
              <a:rPr lang="en-US" dirty="0" smtClean="0"/>
              <a:t>+ 2pq + q</a:t>
            </a:r>
            <a:r>
              <a:rPr lang="en-US" baseline="30000" dirty="0" smtClean="0"/>
              <a:t>2 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p + q = 1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=allele frequency of the dominant allele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=allele frequency of the recessive allele</a:t>
            </a:r>
          </a:p>
        </p:txBody>
      </p:sp>
    </p:spTree>
    <p:extLst>
      <p:ext uri="{BB962C8B-B14F-4D97-AF65-F5344CB8AC3E}">
        <p14:creationId xmlns:p14="http://schemas.microsoft.com/office/powerpoint/2010/main" val="25024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Hardy Weinberg Principle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 Weinberg Equation: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 </a:t>
            </a:r>
            <a:r>
              <a:rPr lang="en-US" dirty="0" smtClean="0"/>
              <a:t>+ 2pq + q</a:t>
            </a:r>
            <a:r>
              <a:rPr lang="en-US" baseline="30000" dirty="0" smtClean="0"/>
              <a:t>2 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p + q = 1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=allele frequency of the dominant allele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=decimal version of the recessive allele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 </a:t>
            </a:r>
            <a:r>
              <a:rPr lang="en-US" dirty="0" smtClean="0"/>
              <a:t>is the frequency of the homozygous dominant genotype</a:t>
            </a:r>
          </a:p>
          <a:p>
            <a:pPr lvl="1"/>
            <a:r>
              <a:rPr lang="en-US" dirty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is the frequency of the  homozygous recessive genotype</a:t>
            </a:r>
          </a:p>
          <a:p>
            <a:pPr lvl="1"/>
            <a:r>
              <a:rPr lang="en-US" dirty="0" smtClean="0"/>
              <a:t>2pq is the frequency of the heterozygous genotype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Genes that the Hardy Weinberg Equilibrium Applies To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Rolling (dominant)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100" b="9251"/>
          <a:stretch/>
        </p:blipFill>
        <p:spPr>
          <a:xfrm>
            <a:off x="2476500" y="2264833"/>
            <a:ext cx="4804833" cy="28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Genes that the Hardy Weinberg Equilibrium Applies To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Rolling (dominant)</a:t>
            </a:r>
          </a:p>
          <a:p>
            <a:r>
              <a:rPr lang="en-US" dirty="0" smtClean="0"/>
              <a:t>Free (dominant) v. Attached (recessive) Earlobes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65" y="2793999"/>
            <a:ext cx="4779433" cy="25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How Genes Are Inherited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human had 46 chromosomes (2 sets of 23)</a:t>
            </a:r>
          </a:p>
        </p:txBody>
      </p:sp>
    </p:spTree>
    <p:extLst>
      <p:ext uri="{BB962C8B-B14F-4D97-AF65-F5344CB8AC3E}">
        <p14:creationId xmlns:p14="http://schemas.microsoft.com/office/powerpoint/2010/main" val="37005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Genes that the Hardy Weinberg Equilibrium Applies To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Rolling (dominant)</a:t>
            </a:r>
          </a:p>
          <a:p>
            <a:r>
              <a:rPr lang="en-US" dirty="0" smtClean="0"/>
              <a:t>Free (dominant) v. Attached (recessive) Earlobes</a:t>
            </a:r>
          </a:p>
          <a:p>
            <a:r>
              <a:rPr lang="en-US" dirty="0" smtClean="0"/>
              <a:t>Hand Clasping</a:t>
            </a:r>
          </a:p>
          <a:p>
            <a:pPr lvl="1"/>
            <a:r>
              <a:rPr lang="en-US" dirty="0" smtClean="0"/>
              <a:t>Left thumb over right (dominant)</a:t>
            </a:r>
          </a:p>
          <a:p>
            <a:pPr lvl="1"/>
            <a:r>
              <a:rPr lang="en-US" dirty="0" smtClean="0"/>
              <a:t>Right thumb over left (recessive)</a:t>
            </a:r>
          </a:p>
        </p:txBody>
      </p:sp>
    </p:spTree>
    <p:extLst>
      <p:ext uri="{BB962C8B-B14F-4D97-AF65-F5344CB8AC3E}">
        <p14:creationId xmlns:p14="http://schemas.microsoft.com/office/powerpoint/2010/main" val="2784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Genes that the Hardy Weinberg Equilibrium Applies To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Rolling (dominant)</a:t>
            </a:r>
          </a:p>
          <a:p>
            <a:r>
              <a:rPr lang="en-US" dirty="0" smtClean="0"/>
              <a:t>Free (dominant) v. Attached (recessive) Earlobes</a:t>
            </a:r>
          </a:p>
          <a:p>
            <a:r>
              <a:rPr lang="en-US" dirty="0" smtClean="0"/>
              <a:t>Hand Clasping</a:t>
            </a:r>
          </a:p>
          <a:p>
            <a:pPr lvl="1"/>
            <a:r>
              <a:rPr lang="en-US" dirty="0" smtClean="0"/>
              <a:t>Left thumb over right (dominant)</a:t>
            </a:r>
          </a:p>
          <a:p>
            <a:pPr lvl="1"/>
            <a:r>
              <a:rPr lang="en-US" dirty="0" smtClean="0"/>
              <a:t>Right thumb over left (recessive)</a:t>
            </a:r>
          </a:p>
          <a:p>
            <a:r>
              <a:rPr lang="en-US" dirty="0" smtClean="0"/>
              <a:t>Widow’s Peak (dominant)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33" y="3005665"/>
            <a:ext cx="2650067" cy="33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Genes that the Hardy Weinberg Equilibrium Applies To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Rolling (dominant)</a:t>
            </a:r>
          </a:p>
          <a:p>
            <a:r>
              <a:rPr lang="en-US" dirty="0" smtClean="0"/>
              <a:t>Free (dominant) v. Attached (recessive) Earlobes</a:t>
            </a:r>
          </a:p>
          <a:p>
            <a:r>
              <a:rPr lang="en-US" dirty="0" smtClean="0"/>
              <a:t>Hand Clasping</a:t>
            </a:r>
          </a:p>
          <a:p>
            <a:pPr lvl="1"/>
            <a:r>
              <a:rPr lang="en-US" dirty="0" smtClean="0"/>
              <a:t>Left thumb over right (dominant)</a:t>
            </a:r>
          </a:p>
          <a:p>
            <a:pPr lvl="1"/>
            <a:r>
              <a:rPr lang="en-US" dirty="0" smtClean="0"/>
              <a:t>Right thumb over left (recessive)</a:t>
            </a:r>
          </a:p>
          <a:p>
            <a:r>
              <a:rPr lang="en-US" dirty="0" smtClean="0"/>
              <a:t>Widow’s Peak (dominant)</a:t>
            </a:r>
          </a:p>
          <a:p>
            <a:r>
              <a:rPr lang="en-US" dirty="0" smtClean="0"/>
              <a:t>Mid-Digital Hair (dominant)</a:t>
            </a:r>
          </a:p>
        </p:txBody>
      </p:sp>
    </p:spTree>
    <p:extLst>
      <p:ext uri="{BB962C8B-B14F-4D97-AF65-F5344CB8AC3E}">
        <p14:creationId xmlns:p14="http://schemas.microsoft.com/office/powerpoint/2010/main" val="2784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Using the Hardy Weinberg Equations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1421"/>
            <a:ext cx="7691719" cy="4571999"/>
          </a:xfrm>
        </p:spPr>
        <p:txBody>
          <a:bodyPr/>
          <a:lstStyle/>
          <a:p>
            <a:r>
              <a:rPr lang="en-US" dirty="0" smtClean="0"/>
              <a:t>If the frequency of the recessive allele for sickle cell anemia is .4 in a population of 100,000</a:t>
            </a:r>
          </a:p>
          <a:p>
            <a:r>
              <a:rPr lang="en-US" dirty="0" smtClean="0"/>
              <a:t>The dominant allele has a frequency of .6</a:t>
            </a:r>
          </a:p>
          <a:p>
            <a:r>
              <a:rPr lang="en-US" dirty="0" smtClean="0"/>
              <a:t>Individuals that are heterozygous for this allele have a higher resistance to malaria</a:t>
            </a:r>
          </a:p>
          <a:p>
            <a:r>
              <a:rPr lang="en-US" dirty="0" smtClean="0"/>
              <a:t>How many members of the population would have the increased resistance to malaria?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Using the Hardy Weinberg Equations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1421"/>
            <a:ext cx="7691719" cy="4571999"/>
          </a:xfrm>
        </p:spPr>
        <p:txBody>
          <a:bodyPr/>
          <a:lstStyle/>
          <a:p>
            <a:r>
              <a:rPr lang="en-US" dirty="0" smtClean="0"/>
              <a:t>If the frequency of the recessive allele for sickle cell anemia is .4 in a population of 100,000 people</a:t>
            </a:r>
          </a:p>
          <a:p>
            <a:r>
              <a:rPr lang="en-US" dirty="0" smtClean="0"/>
              <a:t>The dominant allele has a frequency of .6</a:t>
            </a:r>
          </a:p>
          <a:p>
            <a:r>
              <a:rPr lang="en-US" dirty="0" smtClean="0"/>
              <a:t>How many members of the population would have the increased resistance to malaria?</a:t>
            </a:r>
          </a:p>
          <a:p>
            <a:pPr lvl="1"/>
            <a:r>
              <a:rPr lang="en-US" dirty="0" smtClean="0"/>
              <a:t>Heterozygous Frequency = 2pq</a:t>
            </a:r>
          </a:p>
        </p:txBody>
      </p:sp>
    </p:spTree>
    <p:extLst>
      <p:ext uri="{BB962C8B-B14F-4D97-AF65-F5344CB8AC3E}">
        <p14:creationId xmlns:p14="http://schemas.microsoft.com/office/powerpoint/2010/main" val="12657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Using the Hardy Weinberg Equations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1421"/>
            <a:ext cx="7691719" cy="4571999"/>
          </a:xfrm>
        </p:spPr>
        <p:txBody>
          <a:bodyPr/>
          <a:lstStyle/>
          <a:p>
            <a:r>
              <a:rPr lang="en-US" dirty="0" smtClean="0"/>
              <a:t>If the frequency of the recessive allele for sickle cell anemia is .4 in a population of 100,000 people</a:t>
            </a:r>
          </a:p>
          <a:p>
            <a:r>
              <a:rPr lang="en-US" dirty="0" smtClean="0"/>
              <a:t>The dominant allele has a frequency of .6</a:t>
            </a:r>
          </a:p>
          <a:p>
            <a:r>
              <a:rPr lang="en-US" dirty="0" smtClean="0"/>
              <a:t>How many members of the population would have the increased resistance to malaria?</a:t>
            </a:r>
          </a:p>
          <a:p>
            <a:pPr lvl="1"/>
            <a:r>
              <a:rPr lang="en-US" dirty="0" smtClean="0"/>
              <a:t>Heterozygous Frequency = 2pq</a:t>
            </a:r>
          </a:p>
          <a:p>
            <a:pPr lvl="1"/>
            <a:r>
              <a:rPr lang="en-US" dirty="0" smtClean="0"/>
              <a:t>2pq = 2 * 0.4 * 0.6 = .48</a:t>
            </a:r>
          </a:p>
        </p:txBody>
      </p:sp>
    </p:spTree>
    <p:extLst>
      <p:ext uri="{BB962C8B-B14F-4D97-AF65-F5344CB8AC3E}">
        <p14:creationId xmlns:p14="http://schemas.microsoft.com/office/powerpoint/2010/main" val="35169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Using the Hardy Weinberg Equations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1421"/>
            <a:ext cx="7691719" cy="4571999"/>
          </a:xfrm>
        </p:spPr>
        <p:txBody>
          <a:bodyPr/>
          <a:lstStyle/>
          <a:p>
            <a:r>
              <a:rPr lang="en-US" dirty="0" smtClean="0"/>
              <a:t>If the frequency of the recessive allele for sickle cell anemia is .4 in a population of 100,000 people</a:t>
            </a:r>
          </a:p>
          <a:p>
            <a:r>
              <a:rPr lang="en-US" dirty="0" smtClean="0"/>
              <a:t>The dominant allele has a frequency of .6</a:t>
            </a:r>
          </a:p>
          <a:p>
            <a:r>
              <a:rPr lang="en-US" dirty="0" smtClean="0"/>
              <a:t>How many members of the population would have the increased resistance to malaria?</a:t>
            </a:r>
          </a:p>
          <a:p>
            <a:pPr lvl="1"/>
            <a:r>
              <a:rPr lang="en-US" dirty="0" smtClean="0"/>
              <a:t>Heterozygous Frequency = 2pq</a:t>
            </a:r>
          </a:p>
          <a:p>
            <a:pPr lvl="1"/>
            <a:r>
              <a:rPr lang="en-US" dirty="0" smtClean="0"/>
              <a:t>2pq = 2 * 0.4 * 0.6 = .48</a:t>
            </a:r>
          </a:p>
          <a:p>
            <a:pPr lvl="1"/>
            <a:r>
              <a:rPr lang="en-US" dirty="0" smtClean="0"/>
              <a:t>48,000 people would have increased malaria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What is the probability that a father with genotype </a:t>
            </a:r>
            <a:r>
              <a:rPr lang="en-US" dirty="0" err="1" smtClean="0"/>
              <a:t>Hhpp</a:t>
            </a:r>
            <a:r>
              <a:rPr lang="en-US" dirty="0" smtClean="0"/>
              <a:t> and a mother with genotype </a:t>
            </a:r>
            <a:r>
              <a:rPr lang="en-US" dirty="0" err="1" smtClean="0"/>
              <a:t>HHPp</a:t>
            </a:r>
            <a:r>
              <a:rPr lang="en-US" dirty="0" smtClean="0"/>
              <a:t> will have offspring that have the dominant phenotype for both traits?</a:t>
            </a:r>
          </a:p>
          <a:p>
            <a:pPr>
              <a:buAutoNum type="arabicPeriod"/>
            </a:pPr>
            <a:r>
              <a:rPr lang="en-US" dirty="0" smtClean="0"/>
              <a:t>If the allele frequency for blue eyes in a population is 0.35 and that allele is recessive, what is the frequency of heterozygous individuals in the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How Genes Are Inherited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human had 46 chromosomes (2 sets of 23)</a:t>
            </a:r>
          </a:p>
          <a:p>
            <a:r>
              <a:rPr lang="en-US" dirty="0" smtClean="0"/>
              <a:t>Half of these chromosomes come from the mother and half from the father (1 set from each parent)</a:t>
            </a:r>
          </a:p>
        </p:txBody>
      </p:sp>
    </p:spTree>
    <p:extLst>
      <p:ext uri="{BB962C8B-B14F-4D97-AF65-F5344CB8AC3E}">
        <p14:creationId xmlns:p14="http://schemas.microsoft.com/office/powerpoint/2010/main" val="2019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7113</TotalTime>
  <Words>3844</Words>
  <Application>Microsoft Office PowerPoint</Application>
  <PresentationFormat>On-screen Show (4:3)</PresentationFormat>
  <Paragraphs>631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Venture</vt:lpstr>
      <vt:lpstr>Math of Genetics</vt:lpstr>
      <vt:lpstr>Objectives  </vt:lpstr>
      <vt:lpstr>Flashback to High School Biology!</vt:lpstr>
      <vt:lpstr>Flashback to High School Biology!</vt:lpstr>
      <vt:lpstr>Flashback to High School Biology!</vt:lpstr>
      <vt:lpstr>Mendelian Genetics</vt:lpstr>
      <vt:lpstr>Mendelian Genetics</vt:lpstr>
      <vt:lpstr>How Genes Are Inherited</vt:lpstr>
      <vt:lpstr>How Genes Are Inherited</vt:lpstr>
      <vt:lpstr>How Genes Are Inherited</vt:lpstr>
      <vt:lpstr>How Genes Are Inherited</vt:lpstr>
      <vt:lpstr>Inheritance of Single Traits</vt:lpstr>
      <vt:lpstr>Inheritance of Single Traits</vt:lpstr>
      <vt:lpstr>Inheritance of Single Traits</vt:lpstr>
      <vt:lpstr>Punnett Squares</vt:lpstr>
      <vt:lpstr>Punnett Squares</vt:lpstr>
      <vt:lpstr>Punnett Square Example</vt:lpstr>
      <vt:lpstr>Punnett Square Example</vt:lpstr>
      <vt:lpstr>Punnett Square Example</vt:lpstr>
      <vt:lpstr>Punnett Square Example</vt:lpstr>
      <vt:lpstr>Practice Problem</vt:lpstr>
      <vt:lpstr>Practice Problem</vt:lpstr>
      <vt:lpstr>Practice Problem</vt:lpstr>
      <vt:lpstr>Practice Problem</vt:lpstr>
      <vt:lpstr>Practice Problem</vt:lpstr>
      <vt:lpstr>Inheritance of Two Traits</vt:lpstr>
      <vt:lpstr>Inheritance of Two Traits</vt:lpstr>
      <vt:lpstr>Inheritance of Two Traits</vt:lpstr>
      <vt:lpstr>Practice Problem</vt:lpstr>
      <vt:lpstr>Practice Problem</vt:lpstr>
      <vt:lpstr>Practice Problem</vt:lpstr>
      <vt:lpstr>Practice Problem Cont.</vt:lpstr>
      <vt:lpstr>Practice Problem Cont.</vt:lpstr>
      <vt:lpstr>Practice Problem Cont.</vt:lpstr>
      <vt:lpstr>Practice Problem Cont.</vt:lpstr>
      <vt:lpstr>Practice Problem Cont.</vt:lpstr>
      <vt:lpstr>Practice Problem Cont.</vt:lpstr>
      <vt:lpstr>Linkage</vt:lpstr>
      <vt:lpstr>Linkage</vt:lpstr>
      <vt:lpstr>Linkage</vt:lpstr>
      <vt:lpstr>Linkage</vt:lpstr>
      <vt:lpstr>Incomplete Dominance</vt:lpstr>
      <vt:lpstr>Incomplete Dominance</vt:lpstr>
      <vt:lpstr>Incomplete Dominance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Codominance</vt:lpstr>
      <vt:lpstr>Codominance</vt:lpstr>
      <vt:lpstr>Codominance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Practice Problem</vt:lpstr>
      <vt:lpstr>Multiple Gene Inheritance</vt:lpstr>
      <vt:lpstr>Multiple Gene Inheritance</vt:lpstr>
      <vt:lpstr>Multiple Gene Inheritance</vt:lpstr>
      <vt:lpstr>Multiple Gene Inheritance</vt:lpstr>
      <vt:lpstr>Multiple Gene Inheritance</vt:lpstr>
      <vt:lpstr>Multiple Gene Inheritance</vt:lpstr>
      <vt:lpstr>Multiple Gene Inheritance</vt:lpstr>
      <vt:lpstr>Multiple Gene Inheritance</vt:lpstr>
      <vt:lpstr>Multiple Gene Inheritance</vt:lpstr>
      <vt:lpstr>Hardy Weinberg Principle</vt:lpstr>
      <vt:lpstr>Hardy Weinberg Principle</vt:lpstr>
      <vt:lpstr>Hardy Weinberg Principle</vt:lpstr>
      <vt:lpstr>Hardy Weinberg Principle</vt:lpstr>
      <vt:lpstr>Genes that the Hardy Weinberg Equilibrium Applies To</vt:lpstr>
      <vt:lpstr>Genes that the Hardy Weinberg Equilibrium Applies To</vt:lpstr>
      <vt:lpstr>Genes that the Hardy Weinberg Equilibrium Applies To</vt:lpstr>
      <vt:lpstr>Genes that the Hardy Weinberg Equilibrium Applies To</vt:lpstr>
      <vt:lpstr>Genes that the Hardy Weinberg Equilibrium Applies To</vt:lpstr>
      <vt:lpstr>Using the Hardy Weinberg Equations</vt:lpstr>
      <vt:lpstr>Using the Hardy Weinberg Equations</vt:lpstr>
      <vt:lpstr>Using the Hardy Weinberg Equations</vt:lpstr>
      <vt:lpstr>Using the Hardy Weinberg Equations</vt:lpstr>
      <vt:lpstr>Homework</vt:lpstr>
    </vt:vector>
  </TitlesOfParts>
  <Company>The College of William and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of Genetics</dc:title>
  <dc:creator>Mary Simpson</dc:creator>
  <cp:lastModifiedBy>cklixx</cp:lastModifiedBy>
  <cp:revision>38</cp:revision>
  <dcterms:created xsi:type="dcterms:W3CDTF">2013-03-28T16:07:59Z</dcterms:created>
  <dcterms:modified xsi:type="dcterms:W3CDTF">2013-04-02T14:55:07Z</dcterms:modified>
</cp:coreProperties>
</file>