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7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864"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A0AF3-2BCC-5042-BC81-92317964B9FA}" type="datetimeFigureOut">
              <a:rPr lang="en-US" smtClean="0"/>
              <a:t>3/19/2013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F7BEC-AF8D-A148-88D0-C8C532CE8E8B}" type="slidenum">
              <a:rPr lang="en-US" smtClean="0"/>
              <a:t>‹#›</a:t>
            </a:fld>
            <a:endParaRPr lang="en-US"/>
          </a:p>
        </p:txBody>
      </p:sp>
    </p:spTree>
    <p:extLst>
      <p:ext uri="{BB962C8B-B14F-4D97-AF65-F5344CB8AC3E}">
        <p14:creationId xmlns:p14="http://schemas.microsoft.com/office/powerpoint/2010/main" val="2575702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8</a:t>
            </a:fld>
            <a:endParaRPr lang="en-US"/>
          </a:p>
        </p:txBody>
      </p:sp>
    </p:spTree>
    <p:extLst>
      <p:ext uri="{BB962C8B-B14F-4D97-AF65-F5344CB8AC3E}">
        <p14:creationId xmlns:p14="http://schemas.microsoft.com/office/powerpoint/2010/main" val="412942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22</a:t>
            </a:fld>
            <a:endParaRPr lang="en-US"/>
          </a:p>
        </p:txBody>
      </p:sp>
    </p:spTree>
    <p:extLst>
      <p:ext uri="{BB962C8B-B14F-4D97-AF65-F5344CB8AC3E}">
        <p14:creationId xmlns:p14="http://schemas.microsoft.com/office/powerpoint/2010/main" val="396709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HINT!</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24</a:t>
            </a:fld>
            <a:endParaRPr lang="en-US"/>
          </a:p>
        </p:txBody>
      </p:sp>
    </p:spTree>
    <p:extLst>
      <p:ext uri="{BB962C8B-B14F-4D97-AF65-F5344CB8AC3E}">
        <p14:creationId xmlns:p14="http://schemas.microsoft.com/office/powerpoint/2010/main" val="188919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down formula on</a:t>
            </a:r>
            <a:r>
              <a:rPr lang="en-US" baseline="0" dirty="0" smtClean="0"/>
              <a:t> board</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11</a:t>
            </a:fld>
            <a:endParaRPr lang="en-US"/>
          </a:p>
        </p:txBody>
      </p:sp>
    </p:spTree>
    <p:extLst>
      <p:ext uri="{BB962C8B-B14F-4D97-AF65-F5344CB8AC3E}">
        <p14:creationId xmlns:p14="http://schemas.microsoft.com/office/powerpoint/2010/main" val="256073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there is a limiting effect!</a:t>
            </a:r>
            <a:r>
              <a:rPr lang="en-US" baseline="0" dirty="0" smtClean="0"/>
              <a:t> Like what CK was talking about last time, how .99999 kind of equals one because it is infinitely approaching one, the more often you compound money, it is infinitely approaching continuous compounding, so the difference gets infinitely smaller.</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12</a:t>
            </a:fld>
            <a:endParaRPr lang="en-US"/>
          </a:p>
        </p:txBody>
      </p:sp>
    </p:spTree>
    <p:extLst>
      <p:ext uri="{BB962C8B-B14F-4D97-AF65-F5344CB8AC3E}">
        <p14:creationId xmlns:p14="http://schemas.microsoft.com/office/powerpoint/2010/main" val="91151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formula on board</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13</a:t>
            </a:fld>
            <a:endParaRPr lang="en-US"/>
          </a:p>
        </p:txBody>
      </p:sp>
    </p:spTree>
    <p:extLst>
      <p:ext uri="{BB962C8B-B14F-4D97-AF65-F5344CB8AC3E}">
        <p14:creationId xmlns:p14="http://schemas.microsoft.com/office/powerpoint/2010/main" val="172846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(3/13/13 21:25) -----</a:t>
            </a:r>
          </a:p>
          <a:p>
            <a:r>
              <a:rPr lang="en-US"/>
              <a:t>have them do the example on board. one can write it and someone else can use calculator.</a:t>
            </a:r>
          </a:p>
        </p:txBody>
      </p:sp>
      <p:sp>
        <p:nvSpPr>
          <p:cNvPr id="4" name="Slide Number Placeholder 3"/>
          <p:cNvSpPr>
            <a:spLocks noGrp="1"/>
          </p:cNvSpPr>
          <p:nvPr>
            <p:ph type="sldNum" sz="quarter" idx="10"/>
          </p:nvPr>
        </p:nvSpPr>
        <p:spPr/>
        <p:txBody>
          <a:bodyPr/>
          <a:lstStyle/>
          <a:p>
            <a:fld id="{EE0F7BEC-AF8D-A148-88D0-C8C532CE8E8B}" type="slidenum">
              <a:rPr lang="en-US" smtClean="0"/>
              <a:t>14</a:t>
            </a:fld>
            <a:endParaRPr lang="en-US"/>
          </a:p>
        </p:txBody>
      </p:sp>
    </p:spTree>
    <p:extLst>
      <p:ext uri="{BB962C8B-B14F-4D97-AF65-F5344CB8AC3E}">
        <p14:creationId xmlns:p14="http://schemas.microsoft.com/office/powerpoint/2010/main" val="297860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(3/13/13 21:25) -----</a:t>
            </a:r>
          </a:p>
          <a:p>
            <a:r>
              <a:rPr lang="en-US"/>
              <a:t>Have them do on board before moving on</a:t>
            </a:r>
          </a:p>
        </p:txBody>
      </p:sp>
      <p:sp>
        <p:nvSpPr>
          <p:cNvPr id="4" name="Slide Number Placeholder 3"/>
          <p:cNvSpPr>
            <a:spLocks noGrp="1"/>
          </p:cNvSpPr>
          <p:nvPr>
            <p:ph type="sldNum" sz="quarter" idx="10"/>
          </p:nvPr>
        </p:nvSpPr>
        <p:spPr/>
        <p:txBody>
          <a:bodyPr/>
          <a:lstStyle/>
          <a:p>
            <a:fld id="{EE0F7BEC-AF8D-A148-88D0-C8C532CE8E8B}" type="slidenum">
              <a:rPr lang="en-US" smtClean="0"/>
              <a:t>16</a:t>
            </a:fld>
            <a:endParaRPr lang="en-US"/>
          </a:p>
        </p:txBody>
      </p:sp>
    </p:spTree>
    <p:extLst>
      <p:ext uri="{BB962C8B-B14F-4D97-AF65-F5344CB8AC3E}">
        <p14:creationId xmlns:p14="http://schemas.microsoft.com/office/powerpoint/2010/main" val="82483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on before solving the example</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19</a:t>
            </a:fld>
            <a:endParaRPr lang="en-US"/>
          </a:p>
        </p:txBody>
      </p:sp>
    </p:spTree>
    <p:extLst>
      <p:ext uri="{BB962C8B-B14F-4D97-AF65-F5344CB8AC3E}">
        <p14:creationId xmlns:p14="http://schemas.microsoft.com/office/powerpoint/2010/main" val="411211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1.25 * 0.8 = 1.</a:t>
            </a:r>
          </a:p>
          <a:p>
            <a:r>
              <a:rPr lang="en-US" baseline="0" dirty="0" smtClean="0"/>
              <a:t>0.8 restores 1.25 back to its original value</a:t>
            </a:r>
          </a:p>
          <a:p>
            <a:r>
              <a:rPr lang="en-US" baseline="0" dirty="0" smtClean="0"/>
              <a:t>So we can still use the compound interest formula, but finding the value of </a:t>
            </a:r>
            <a:r>
              <a:rPr lang="en-US" baseline="0" dirty="0" err="1" smtClean="0"/>
              <a:t>i</a:t>
            </a:r>
            <a:r>
              <a:rPr lang="en-US" baseline="0" dirty="0" smtClean="0"/>
              <a:t> just gets a little more complicated.</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20</a:t>
            </a:fld>
            <a:endParaRPr lang="en-US"/>
          </a:p>
        </p:txBody>
      </p:sp>
    </p:spTree>
    <p:extLst>
      <p:ext uri="{BB962C8B-B14F-4D97-AF65-F5344CB8AC3E}">
        <p14:creationId xmlns:p14="http://schemas.microsoft.com/office/powerpoint/2010/main" val="358876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not 25, is the negative interest (or depreciation rate) of the dollar. Because it is the rate at which the dollar is loosing purchasing power.</a:t>
            </a:r>
            <a:endParaRPr lang="en-US" dirty="0"/>
          </a:p>
        </p:txBody>
      </p:sp>
      <p:sp>
        <p:nvSpPr>
          <p:cNvPr id="4" name="Slide Number Placeholder 3"/>
          <p:cNvSpPr>
            <a:spLocks noGrp="1"/>
          </p:cNvSpPr>
          <p:nvPr>
            <p:ph type="sldNum" sz="quarter" idx="10"/>
          </p:nvPr>
        </p:nvSpPr>
        <p:spPr/>
        <p:txBody>
          <a:bodyPr/>
          <a:lstStyle/>
          <a:p>
            <a:fld id="{EE0F7BEC-AF8D-A148-88D0-C8C532CE8E8B}" type="slidenum">
              <a:rPr lang="en-US" smtClean="0"/>
              <a:t>21</a:t>
            </a:fld>
            <a:endParaRPr lang="en-US"/>
          </a:p>
        </p:txBody>
      </p:sp>
    </p:spTree>
    <p:extLst>
      <p:ext uri="{BB962C8B-B14F-4D97-AF65-F5344CB8AC3E}">
        <p14:creationId xmlns:p14="http://schemas.microsoft.com/office/powerpoint/2010/main" val="285520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3/19/2013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3/19/2013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0t74Kxc9OJ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022823" y="2775196"/>
            <a:ext cx="7551601" cy="1612607"/>
          </a:xfrm>
        </p:spPr>
        <p:txBody>
          <a:bodyPr/>
          <a:lstStyle/>
          <a:p>
            <a:r>
              <a:rPr lang="en-US" dirty="0" smtClean="0"/>
              <a:t>Savings Models</a:t>
            </a:r>
            <a:endParaRPr lang="en-US" dirty="0"/>
          </a:p>
        </p:txBody>
      </p:sp>
      <p:sp>
        <p:nvSpPr>
          <p:cNvPr id="3" name="Subtitle 2"/>
          <p:cNvSpPr>
            <a:spLocks noGrp="1"/>
          </p:cNvSpPr>
          <p:nvPr>
            <p:ph type="subTitle" idx="1"/>
          </p:nvPr>
        </p:nvSpPr>
        <p:spPr>
          <a:xfrm rot="21060000">
            <a:off x="4501561" y="1851397"/>
            <a:ext cx="5693618" cy="636628"/>
          </a:xfrm>
        </p:spPr>
        <p:txBody>
          <a:bodyPr/>
          <a:lstStyle/>
          <a:p>
            <a:r>
              <a:rPr lang="en-US" dirty="0" smtClean="0">
                <a:solidFill>
                  <a:schemeClr val="tx2">
                    <a:lumMod val="75000"/>
                  </a:schemeClr>
                </a:solidFill>
              </a:rPr>
              <a:t>Morgan Silvers</a:t>
            </a:r>
            <a:endParaRPr lang="en-US" dirty="0">
              <a:solidFill>
                <a:schemeClr val="tx2">
                  <a:lumMod val="75000"/>
                </a:schemeClr>
              </a:solidFill>
            </a:endParaRPr>
          </a:p>
        </p:txBody>
      </p:sp>
      <p:sp>
        <p:nvSpPr>
          <p:cNvPr id="4" name="Subtitle 2"/>
          <p:cNvSpPr txBox="1">
            <a:spLocks/>
          </p:cNvSpPr>
          <p:nvPr/>
        </p:nvSpPr>
        <p:spPr>
          <a:xfrm rot="21060000">
            <a:off x="2791293" y="4855012"/>
            <a:ext cx="5693618" cy="636628"/>
          </a:xfrm>
          <a:prstGeom prst="rect">
            <a:avLst/>
          </a:prstGeom>
        </p:spPr>
        <p:txBody>
          <a:bodyPr vert="horz" lIns="91440" tIns="45720" rIns="91440" bIns="45720" rtlCol="0" anchor="ctr" anchorCtr="0">
            <a:normAutofit/>
          </a:bodyPr>
          <a:lstStyle>
            <a:lvl1pPr marL="0" indent="0" algn="l" defTabSz="914400" rtl="0" eaLnBrk="1" latinLnBrk="0" hangingPunct="1">
              <a:spcBef>
                <a:spcPts val="0"/>
              </a:spcBef>
              <a:spcAft>
                <a:spcPts val="0"/>
              </a:spcAft>
              <a:buFontTx/>
              <a:buNone/>
              <a:defRPr sz="2400" kern="1200">
                <a:solidFill>
                  <a:schemeClr val="bg1"/>
                </a:solidFill>
                <a:effectLst/>
                <a:latin typeface="+mn-lt"/>
                <a:ea typeface="+mn-ea"/>
                <a:cs typeface="+mn-cs"/>
              </a:defRPr>
            </a:lvl1pPr>
            <a:lvl2pPr marL="457200" indent="0" algn="ctr" defTabSz="914400" rtl="0" eaLnBrk="1" latinLnBrk="0" hangingPunct="1">
              <a:spcBef>
                <a:spcPts val="0"/>
              </a:spcBef>
              <a:spcAft>
                <a:spcPts val="1000"/>
              </a:spcAft>
              <a:buFontTx/>
              <a:buNone/>
              <a:defRPr sz="22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ts val="0"/>
              </a:spcBef>
              <a:spcAft>
                <a:spcPts val="1000"/>
              </a:spcAft>
              <a:buFontTx/>
              <a:buNone/>
              <a:defRPr sz="20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ts val="0"/>
              </a:spcBef>
              <a:spcAft>
                <a:spcPts val="1000"/>
              </a:spcAft>
              <a:buFontTx/>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6pPr>
            <a:lvl7pPr marL="27432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7pPr>
            <a:lvl8pPr marL="32004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8pPr>
            <a:lvl9pPr marL="3657600" indent="0" algn="ctr" defTabSz="914400" rtl="0" eaLnBrk="1" latinLnBrk="0" hangingPunct="1">
              <a:spcBef>
                <a:spcPts val="0"/>
              </a:spcBef>
              <a:spcAft>
                <a:spcPts val="600"/>
              </a:spcAft>
              <a:buFontTx/>
              <a:buNone/>
              <a:defRPr lang="en-US" sz="1800" kern="1200">
                <a:solidFill>
                  <a:schemeClr val="tx1">
                    <a:tint val="75000"/>
                  </a:schemeClr>
                </a:solidFill>
                <a:effectLst>
                  <a:outerShdw blurRad="38100" dist="38100" dir="2700000" algn="tl">
                    <a:srgbClr val="000000">
                      <a:alpha val="43137"/>
                    </a:srgbClr>
                  </a:outerShdw>
                </a:effectLst>
                <a:latin typeface="+mn-lt"/>
                <a:ea typeface="+mn-ea"/>
                <a:cs typeface="+mn-cs"/>
              </a:defRPr>
            </a:lvl9pPr>
          </a:lstStyle>
          <a:p>
            <a:r>
              <a:rPr lang="en-US" dirty="0" err="1" smtClean="0"/>
              <a:t>Comap</a:t>
            </a:r>
            <a:r>
              <a:rPr lang="en-US" dirty="0" smtClean="0"/>
              <a:t> Ch. 21</a:t>
            </a:r>
            <a:endParaRPr lang="en-US" dirty="0"/>
          </a:p>
        </p:txBody>
      </p:sp>
    </p:spTree>
    <p:extLst>
      <p:ext uri="{BB962C8B-B14F-4D97-AF65-F5344CB8AC3E}">
        <p14:creationId xmlns:p14="http://schemas.microsoft.com/office/powerpoint/2010/main" val="426807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a:t>
            </a:r>
            <a:r>
              <a:rPr lang="en-US" dirty="0"/>
              <a:t>Interest</a:t>
            </a:r>
          </a:p>
        </p:txBody>
      </p:sp>
      <p:sp>
        <p:nvSpPr>
          <p:cNvPr id="3" name="Content Placeholder 2"/>
          <p:cNvSpPr>
            <a:spLocks noGrp="1"/>
          </p:cNvSpPr>
          <p:nvPr>
            <p:ph idx="1"/>
          </p:nvPr>
        </p:nvSpPr>
        <p:spPr/>
        <p:txBody>
          <a:bodyPr/>
          <a:lstStyle/>
          <a:p>
            <a:r>
              <a:rPr lang="en-US" dirty="0" smtClean="0"/>
              <a:t>Total interest paid in a year is $103.82</a:t>
            </a:r>
          </a:p>
          <a:p>
            <a:r>
              <a:rPr lang="en-US" dirty="0" smtClean="0"/>
              <a:t>BUT the account was only supposed to pay 10% interest! The rate for the year is really 10.382%</a:t>
            </a:r>
          </a:p>
          <a:p>
            <a:r>
              <a:rPr lang="en-US" dirty="0" smtClean="0"/>
              <a:t>The 10% interest advertised is the </a:t>
            </a:r>
            <a:r>
              <a:rPr lang="en-US" dirty="0" smtClean="0">
                <a:solidFill>
                  <a:srgbClr val="FEC185"/>
                </a:solidFill>
              </a:rPr>
              <a:t>nominal rate.</a:t>
            </a:r>
          </a:p>
          <a:p>
            <a:r>
              <a:rPr lang="en-US" dirty="0" smtClean="0"/>
              <a:t>The real 10.382% interest is the </a:t>
            </a:r>
            <a:r>
              <a:rPr lang="en-US" dirty="0" smtClean="0">
                <a:solidFill>
                  <a:schemeClr val="accent5">
                    <a:lumMod val="40000"/>
                    <a:lumOff val="60000"/>
                  </a:schemeClr>
                </a:solidFill>
              </a:rPr>
              <a:t>effective rate, </a:t>
            </a:r>
            <a:r>
              <a:rPr lang="en-US" dirty="0" smtClean="0"/>
              <a:t>or </a:t>
            </a:r>
            <a:r>
              <a:rPr lang="en-US" dirty="0" smtClean="0">
                <a:solidFill>
                  <a:srgbClr val="FEC185"/>
                </a:solidFill>
              </a:rPr>
              <a:t>equivalent yield.</a:t>
            </a:r>
          </a:p>
        </p:txBody>
      </p:sp>
    </p:spTree>
    <p:extLst>
      <p:ext uri="{BB962C8B-B14F-4D97-AF65-F5344CB8AC3E}">
        <p14:creationId xmlns:p14="http://schemas.microsoft.com/office/powerpoint/2010/main" val="2776969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Compound Interest Formulas</a:t>
            </a:r>
            <a:endParaRPr lang="en-US" sz="4200" dirty="0"/>
          </a:p>
        </p:txBody>
      </p:sp>
      <p:sp>
        <p:nvSpPr>
          <p:cNvPr id="3" name="Content Placeholder 2"/>
          <p:cNvSpPr>
            <a:spLocks noGrp="1"/>
          </p:cNvSpPr>
          <p:nvPr>
            <p:ph idx="1"/>
          </p:nvPr>
        </p:nvSpPr>
        <p:spPr>
          <a:xfrm>
            <a:off x="712788" y="2819401"/>
            <a:ext cx="7716838" cy="3886200"/>
          </a:xfrm>
        </p:spPr>
        <p:txBody>
          <a:bodyPr>
            <a:normAutofit lnSpcReduction="10000"/>
          </a:bodyPr>
          <a:lstStyle/>
          <a:p>
            <a:pPr marL="342900" lvl="1" indent="-342900">
              <a:spcAft>
                <a:spcPts val="2000"/>
              </a:spcAft>
            </a:pPr>
            <a:r>
              <a:rPr lang="en-US" i="1" dirty="0" err="1" smtClean="0">
                <a:solidFill>
                  <a:schemeClr val="accent5">
                    <a:lumMod val="40000"/>
                    <a:lumOff val="60000"/>
                  </a:schemeClr>
                </a:solidFill>
                <a:effectLst>
                  <a:outerShdw blurRad="50800" dist="38100" dir="2700000" algn="tl" rotWithShape="0">
                    <a:prstClr val="black">
                      <a:alpha val="40000"/>
                    </a:prstClr>
                  </a:outerShdw>
                </a:effectLst>
              </a:rPr>
              <a:t>i</a:t>
            </a:r>
            <a:r>
              <a:rPr lang="en-US" dirty="0" smtClean="0">
                <a:solidFill>
                  <a:schemeClr val="accent5">
                    <a:lumMod val="40000"/>
                    <a:lumOff val="60000"/>
                  </a:schemeClr>
                </a:solidFill>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 rate per compounding period, </a:t>
            </a:r>
            <a:r>
              <a:rPr lang="en-US" i="1" dirty="0" smtClean="0">
                <a:solidFill>
                  <a:srgbClr val="FEC185"/>
                </a:solidFill>
                <a:effectLst>
                  <a:outerShdw blurRad="50800" dist="38100" dir="2700000" algn="tl" rotWithShape="0">
                    <a:prstClr val="black">
                      <a:alpha val="40000"/>
                    </a:prstClr>
                  </a:outerShdw>
                </a:effectLst>
              </a:rPr>
              <a:t>n</a:t>
            </a:r>
            <a:r>
              <a:rPr lang="en-US" dirty="0" smtClean="0">
                <a:solidFill>
                  <a:srgbClr val="FEC185"/>
                </a:solidFill>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 # of compounding periods, </a:t>
            </a:r>
            <a:r>
              <a:rPr lang="en-US" i="1" dirty="0" smtClean="0">
                <a:solidFill>
                  <a:srgbClr val="FEC185"/>
                </a:solidFill>
                <a:effectLst>
                  <a:outerShdw blurRad="50800" dist="38100" dir="2700000" algn="tl" rotWithShape="0">
                    <a:prstClr val="black">
                      <a:alpha val="40000"/>
                    </a:prstClr>
                  </a:outerShdw>
                </a:effectLst>
              </a:rPr>
              <a:t>r</a:t>
            </a:r>
            <a:r>
              <a:rPr lang="en-US" dirty="0" smtClean="0">
                <a:effectLst>
                  <a:outerShdw blurRad="50800" dist="38100" dir="2700000" algn="tl" rotWithShape="0">
                    <a:prstClr val="black">
                      <a:alpha val="40000"/>
                    </a:prstClr>
                  </a:outerShdw>
                </a:effectLst>
              </a:rPr>
              <a:t> = nominal annual rate, </a:t>
            </a:r>
            <a:r>
              <a:rPr lang="en-US" dirty="0" smtClean="0">
                <a:solidFill>
                  <a:srgbClr val="FEC185"/>
                </a:solidFill>
                <a:effectLst>
                  <a:outerShdw blurRad="50800" dist="38100" dir="2700000" algn="tl" rotWithShape="0">
                    <a:prstClr val="black">
                      <a:alpha val="40000"/>
                    </a:prstClr>
                  </a:outerShdw>
                </a:effectLst>
              </a:rPr>
              <a:t>A</a:t>
            </a:r>
            <a:r>
              <a:rPr lang="en-US" dirty="0" smtClean="0">
                <a:effectLst>
                  <a:outerShdw blurRad="50800" dist="38100" dir="2700000" algn="tl" rotWithShape="0">
                    <a:prstClr val="black">
                      <a:alpha val="40000"/>
                    </a:prstClr>
                  </a:outerShdw>
                </a:effectLst>
              </a:rPr>
              <a:t> = amount, and </a:t>
            </a:r>
            <a:r>
              <a:rPr lang="en-US" dirty="0" smtClean="0">
                <a:solidFill>
                  <a:srgbClr val="FEC185"/>
                </a:solidFill>
                <a:effectLst>
                  <a:outerShdw blurRad="50800" dist="38100" dir="2700000" algn="tl" rotWithShape="0">
                    <a:prstClr val="black">
                      <a:alpha val="40000"/>
                    </a:prstClr>
                  </a:outerShdw>
                </a:effectLst>
              </a:rPr>
              <a:t>P </a:t>
            </a:r>
            <a:r>
              <a:rPr lang="en-US" dirty="0" smtClean="0">
                <a:effectLst>
                  <a:outerShdw blurRad="50800" dist="38100" dir="2700000" algn="tl" rotWithShape="0">
                    <a:prstClr val="black">
                      <a:alpha val="40000"/>
                    </a:prstClr>
                  </a:outerShdw>
                </a:effectLst>
              </a:rPr>
              <a:t>= principal</a:t>
            </a:r>
          </a:p>
          <a:p>
            <a:pPr marL="342900" lvl="1" indent="-342900">
              <a:spcAft>
                <a:spcPts val="2000"/>
              </a:spcAft>
            </a:pPr>
            <a:r>
              <a:rPr lang="en-US" dirty="0" smtClean="0">
                <a:effectLst>
                  <a:outerShdw blurRad="50800" dist="38100" dir="2700000" algn="tl" rotWithShape="0">
                    <a:prstClr val="black">
                      <a:alpha val="40000"/>
                    </a:prstClr>
                  </a:outerShdw>
                </a:effectLst>
              </a:rPr>
              <a:t>rate per compounding period = </a:t>
            </a:r>
            <a:r>
              <a:rPr lang="en-US" i="1" dirty="0" err="1" smtClean="0">
                <a:effectLst>
                  <a:outerShdw blurRad="50800" dist="38100" dir="2700000" algn="tl" rotWithShape="0">
                    <a:prstClr val="black">
                      <a:alpha val="40000"/>
                    </a:prstClr>
                  </a:outerShdw>
                </a:effectLst>
              </a:rPr>
              <a:t>i</a:t>
            </a:r>
            <a:r>
              <a:rPr lang="en-US" i="1" dirty="0" smtClean="0">
                <a:effectLst>
                  <a:outerShdw blurRad="50800" dist="38100" dir="2700000" algn="tl" rotWithShape="0">
                    <a:prstClr val="black">
                      <a:alpha val="40000"/>
                    </a:prstClr>
                  </a:outerShdw>
                </a:effectLst>
              </a:rPr>
              <a:t> </a:t>
            </a:r>
            <a:r>
              <a:rPr lang="en-US" dirty="0" smtClean="0">
                <a:effectLst>
                  <a:outerShdw blurRad="50800" dist="38100" dir="2700000" algn="tl" rotWithShape="0">
                    <a:prstClr val="black">
                      <a:alpha val="40000"/>
                    </a:prstClr>
                  </a:outerShdw>
                </a:effectLst>
              </a:rPr>
              <a:t>= </a:t>
            </a:r>
            <a:r>
              <a:rPr lang="en-US" i="1" dirty="0" smtClean="0">
                <a:effectLst>
                  <a:outerShdw blurRad="50800" dist="38100" dir="2700000" algn="tl" rotWithShape="0">
                    <a:prstClr val="black">
                      <a:alpha val="40000"/>
                    </a:prstClr>
                  </a:outerShdw>
                </a:effectLst>
              </a:rPr>
              <a:t>r </a:t>
            </a:r>
            <a:r>
              <a:rPr lang="en-US" dirty="0" smtClean="0">
                <a:effectLst>
                  <a:outerShdw blurRad="50800" dist="38100" dir="2700000" algn="tl" rotWithShape="0">
                    <a:prstClr val="black">
                      <a:alpha val="40000"/>
                    </a:prstClr>
                  </a:outerShdw>
                </a:effectLst>
              </a:rPr>
              <a:t>/ </a:t>
            </a:r>
            <a:r>
              <a:rPr lang="en-US" i="1" dirty="0" smtClean="0">
                <a:effectLst>
                  <a:outerShdw blurRad="50800" dist="38100" dir="2700000" algn="tl" rotWithShape="0">
                    <a:prstClr val="black">
                      <a:alpha val="40000"/>
                    </a:prstClr>
                  </a:outerShdw>
                </a:effectLst>
              </a:rPr>
              <a:t>n</a:t>
            </a:r>
          </a:p>
          <a:p>
            <a:pPr marL="342900" lvl="1" indent="-342900">
              <a:spcAft>
                <a:spcPts val="2000"/>
              </a:spcAft>
            </a:pPr>
            <a:r>
              <a:rPr lang="en-US" dirty="0" smtClean="0">
                <a:effectLst>
                  <a:outerShdw blurRad="50800" dist="38100" dir="2700000" algn="tl" rotWithShape="0">
                    <a:prstClr val="black">
                      <a:alpha val="40000"/>
                    </a:prstClr>
                  </a:outerShdw>
                </a:effectLst>
              </a:rPr>
              <a:t>effective </a:t>
            </a:r>
            <a:r>
              <a:rPr lang="en-US" dirty="0">
                <a:effectLst>
                  <a:outerShdw blurRad="50800" dist="38100" dir="2700000" algn="tl" rotWithShape="0">
                    <a:prstClr val="black">
                      <a:alpha val="40000"/>
                    </a:prstClr>
                  </a:outerShdw>
                </a:effectLst>
              </a:rPr>
              <a:t>rate = (1+ </a:t>
            </a:r>
            <a:r>
              <a:rPr lang="en-US" dirty="0" err="1">
                <a:effectLst>
                  <a:outerShdw blurRad="50800" dist="38100" dir="2700000" algn="tl" rotWithShape="0">
                    <a:prstClr val="black">
                      <a:alpha val="40000"/>
                    </a:prstClr>
                  </a:outerShdw>
                </a:effectLst>
              </a:rPr>
              <a:t>i</a:t>
            </a:r>
            <a:r>
              <a:rPr lang="en-US" dirty="0">
                <a:effectLst>
                  <a:outerShdw blurRad="50800" dist="38100" dir="2700000" algn="tl" rotWithShape="0">
                    <a:prstClr val="black">
                      <a:alpha val="40000"/>
                    </a:prstClr>
                  </a:outerShdw>
                </a:effectLst>
              </a:rPr>
              <a:t>)</a:t>
            </a:r>
            <a:r>
              <a:rPr lang="en-US" i="1" baseline="30000" dirty="0">
                <a:effectLst>
                  <a:outerShdw blurRad="50800" dist="38100" dir="2700000" algn="tl" rotWithShape="0">
                    <a:prstClr val="black">
                      <a:alpha val="40000"/>
                    </a:prstClr>
                  </a:outerShdw>
                </a:effectLst>
              </a:rPr>
              <a:t>n</a:t>
            </a:r>
            <a:r>
              <a:rPr lang="en-US" dirty="0">
                <a:effectLst>
                  <a:outerShdw blurRad="50800" dist="38100" dir="2700000" algn="tl" rotWithShape="0">
                    <a:prstClr val="black">
                      <a:alpha val="40000"/>
                    </a:prstClr>
                  </a:outerShdw>
                </a:effectLst>
              </a:rPr>
              <a:t> – </a:t>
            </a:r>
            <a:r>
              <a:rPr lang="en-US" dirty="0" smtClean="0">
                <a:effectLst>
                  <a:outerShdw blurRad="50800" dist="38100" dir="2700000" algn="tl" rotWithShape="0">
                    <a:prstClr val="black">
                      <a:alpha val="40000"/>
                    </a:prstClr>
                  </a:outerShdw>
                </a:effectLst>
              </a:rPr>
              <a:t>1</a:t>
            </a:r>
          </a:p>
          <a:p>
            <a:pPr marL="342900" lvl="1" indent="-342900">
              <a:spcAft>
                <a:spcPts val="2000"/>
              </a:spcAft>
            </a:pPr>
            <a:r>
              <a:rPr lang="en-US" dirty="0" smtClean="0">
                <a:solidFill>
                  <a:srgbClr val="FEC185"/>
                </a:solidFill>
              </a:rPr>
              <a:t>Compound interest formula:</a:t>
            </a:r>
          </a:p>
          <a:p>
            <a:pPr marL="625475" lvl="2" indent="-342900">
              <a:spcAft>
                <a:spcPts val="2000"/>
              </a:spcAft>
            </a:pPr>
            <a:r>
              <a:rPr lang="en-US" dirty="0" smtClean="0"/>
              <a:t>A = P(1+ </a:t>
            </a:r>
            <a:r>
              <a:rPr lang="en-US" i="1" dirty="0" err="1" smtClean="0"/>
              <a:t>i</a:t>
            </a:r>
            <a:r>
              <a:rPr lang="en-US" i="1" dirty="0" smtClean="0"/>
              <a:t> </a:t>
            </a:r>
            <a:r>
              <a:rPr lang="en-US" dirty="0" smtClean="0"/>
              <a:t>)</a:t>
            </a:r>
            <a:r>
              <a:rPr lang="en-US" i="1" baseline="30000" dirty="0" smtClean="0"/>
              <a:t>n                                   </a:t>
            </a:r>
          </a:p>
          <a:p>
            <a:pPr marL="342900" lvl="1" indent="-342900">
              <a:spcAft>
                <a:spcPts val="2000"/>
              </a:spcAft>
            </a:pPr>
            <a:r>
              <a:rPr lang="en-US" dirty="0" smtClean="0"/>
              <a:t>continuous compounding:  P</a:t>
            </a:r>
            <a:r>
              <a:rPr lang="en-US" i="1" dirty="0" smtClean="0"/>
              <a:t>e</a:t>
            </a:r>
            <a:r>
              <a:rPr lang="en-US" i="1" baseline="30000" dirty="0" smtClean="0"/>
              <a:t>rt</a:t>
            </a:r>
            <a:endParaRPr lang="en-US" i="1" dirty="0" smtClean="0"/>
          </a:p>
        </p:txBody>
      </p:sp>
    </p:spTree>
    <p:extLst>
      <p:ext uri="{BB962C8B-B14F-4D97-AF65-F5344CB8AC3E}">
        <p14:creationId xmlns:p14="http://schemas.microsoft.com/office/powerpoint/2010/main" val="3293014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Interest</a:t>
            </a:r>
            <a:endParaRPr lang="en-US" dirty="0"/>
          </a:p>
        </p:txBody>
      </p:sp>
      <p:sp>
        <p:nvSpPr>
          <p:cNvPr id="3" name="Content Placeholder 2"/>
          <p:cNvSpPr>
            <a:spLocks noGrp="1"/>
          </p:cNvSpPr>
          <p:nvPr>
            <p:ph idx="1"/>
          </p:nvPr>
        </p:nvSpPr>
        <p:spPr>
          <a:xfrm>
            <a:off x="712788" y="3012141"/>
            <a:ext cx="7716838" cy="3608791"/>
          </a:xfrm>
        </p:spPr>
        <p:txBody>
          <a:bodyPr>
            <a:normAutofit lnSpcReduction="10000"/>
          </a:bodyPr>
          <a:lstStyle/>
          <a:p>
            <a:r>
              <a:rPr lang="en-US" dirty="0" smtClean="0"/>
              <a:t>Interest can be compounded annually, quarterly, monthly, weekly, daily, etc.</a:t>
            </a:r>
          </a:p>
          <a:p>
            <a:r>
              <a:rPr lang="en-US" dirty="0" smtClean="0"/>
              <a:t>The more often compounded, the more money accumulates.</a:t>
            </a:r>
          </a:p>
          <a:p>
            <a:pPr lvl="1"/>
            <a:r>
              <a:rPr lang="en-US" dirty="0" smtClean="0"/>
              <a:t>But the difference between amounts of interest accumulated gets smaller as interest is compounded more frequently.</a:t>
            </a:r>
          </a:p>
          <a:p>
            <a:pPr lvl="1"/>
            <a:r>
              <a:rPr lang="en-US" dirty="0" smtClean="0"/>
              <a:t>The difference between compounding daily and continuously is usually less than a cent.</a:t>
            </a:r>
          </a:p>
        </p:txBody>
      </p:sp>
    </p:spTree>
    <p:extLst>
      <p:ext uri="{BB962C8B-B14F-4D97-AF65-F5344CB8AC3E}">
        <p14:creationId xmlns:p14="http://schemas.microsoft.com/office/powerpoint/2010/main" val="95023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Formula</a:t>
            </a:r>
            <a:endParaRPr lang="en-US" dirty="0"/>
          </a:p>
        </p:txBody>
      </p:sp>
      <p:sp>
        <p:nvSpPr>
          <p:cNvPr id="3" name="Content Placeholder 2"/>
          <p:cNvSpPr>
            <a:spLocks noGrp="1"/>
          </p:cNvSpPr>
          <p:nvPr>
            <p:ph idx="1"/>
          </p:nvPr>
        </p:nvSpPr>
        <p:spPr/>
        <p:txBody>
          <a:bodyPr/>
          <a:lstStyle/>
          <a:p>
            <a:r>
              <a:rPr lang="en-US" dirty="0" smtClean="0">
                <a:solidFill>
                  <a:schemeClr val="accent5">
                    <a:lumMod val="40000"/>
                    <a:lumOff val="60000"/>
                  </a:schemeClr>
                </a:solidFill>
              </a:rPr>
              <a:t>A</a:t>
            </a:r>
            <a:r>
              <a:rPr lang="en-US" dirty="0" smtClean="0"/>
              <a:t> = amount, </a:t>
            </a:r>
            <a:r>
              <a:rPr lang="en-US" dirty="0" smtClean="0">
                <a:solidFill>
                  <a:srgbClr val="FEC185"/>
                </a:solidFill>
              </a:rPr>
              <a:t>d</a:t>
            </a:r>
            <a:r>
              <a:rPr lang="en-US" dirty="0" smtClean="0"/>
              <a:t> = uniform deposit per compounding period,</a:t>
            </a:r>
            <a:r>
              <a:rPr lang="en-US" dirty="0" smtClean="0">
                <a:solidFill>
                  <a:srgbClr val="FEC185"/>
                </a:solidFill>
              </a:rPr>
              <a:t> </a:t>
            </a:r>
            <a:r>
              <a:rPr lang="en-US" i="1" dirty="0" err="1" smtClean="0">
                <a:solidFill>
                  <a:srgbClr val="FEC185"/>
                </a:solidFill>
              </a:rPr>
              <a:t>i</a:t>
            </a:r>
            <a:r>
              <a:rPr lang="en-US" i="1" dirty="0" smtClean="0">
                <a:solidFill>
                  <a:srgbClr val="FEC185"/>
                </a:solidFill>
              </a:rPr>
              <a:t> </a:t>
            </a:r>
            <a:r>
              <a:rPr lang="en-US" dirty="0" smtClean="0"/>
              <a:t>= rate per compounding period, and </a:t>
            </a:r>
            <a:r>
              <a:rPr lang="en-US" i="1" dirty="0" smtClean="0">
                <a:solidFill>
                  <a:srgbClr val="FEC185"/>
                </a:solidFill>
              </a:rPr>
              <a:t>n</a:t>
            </a:r>
            <a:r>
              <a:rPr lang="en-US" dirty="0" smtClean="0"/>
              <a:t> = number of compounding periods</a:t>
            </a:r>
          </a:p>
          <a:p>
            <a:endParaRPr lang="en-US" sz="1800" dirty="0" smtClean="0"/>
          </a:p>
          <a:p>
            <a:r>
              <a:rPr lang="en-US" sz="4000" dirty="0" smtClean="0"/>
              <a:t>A = d</a:t>
            </a:r>
            <a:r>
              <a:rPr lang="en-US" sz="4000" dirty="0" smtClean="0">
                <a:solidFill>
                  <a:srgbClr val="FEF64B"/>
                </a:solidFill>
              </a:rPr>
              <a:t>[</a:t>
            </a:r>
            <a:r>
              <a:rPr lang="en-US" sz="4000" dirty="0" smtClean="0">
                <a:solidFill>
                  <a:srgbClr val="CCFFCC"/>
                </a:solidFill>
              </a:rPr>
              <a:t>(</a:t>
            </a:r>
            <a:r>
              <a:rPr lang="en-US" sz="4000" dirty="0" smtClean="0">
                <a:solidFill>
                  <a:schemeClr val="accent6">
                    <a:lumMod val="20000"/>
                    <a:lumOff val="80000"/>
                  </a:schemeClr>
                </a:solidFill>
              </a:rPr>
              <a:t>(1+ </a:t>
            </a:r>
            <a:r>
              <a:rPr lang="en-US" sz="4000" i="1" dirty="0" err="1" smtClean="0">
                <a:solidFill>
                  <a:schemeClr val="accent6">
                    <a:lumMod val="20000"/>
                    <a:lumOff val="80000"/>
                  </a:schemeClr>
                </a:solidFill>
              </a:rPr>
              <a:t>i</a:t>
            </a:r>
            <a:r>
              <a:rPr lang="en-US" sz="4000" i="1" dirty="0" smtClean="0">
                <a:solidFill>
                  <a:schemeClr val="accent6">
                    <a:lumMod val="20000"/>
                    <a:lumOff val="80000"/>
                  </a:schemeClr>
                </a:solidFill>
              </a:rPr>
              <a:t> </a:t>
            </a:r>
            <a:r>
              <a:rPr lang="en-US" sz="4000" dirty="0" smtClean="0">
                <a:solidFill>
                  <a:schemeClr val="accent6">
                    <a:lumMod val="20000"/>
                    <a:lumOff val="80000"/>
                  </a:schemeClr>
                </a:solidFill>
              </a:rPr>
              <a:t>)</a:t>
            </a:r>
            <a:r>
              <a:rPr lang="en-US" sz="4000" i="1" baseline="30000" dirty="0" smtClean="0">
                <a:solidFill>
                  <a:schemeClr val="accent6">
                    <a:lumMod val="20000"/>
                    <a:lumOff val="80000"/>
                  </a:schemeClr>
                </a:solidFill>
              </a:rPr>
              <a:t>n</a:t>
            </a:r>
            <a:r>
              <a:rPr lang="en-US" sz="4000" dirty="0" smtClean="0">
                <a:solidFill>
                  <a:schemeClr val="accent6">
                    <a:lumMod val="20000"/>
                    <a:lumOff val="80000"/>
                  </a:schemeClr>
                </a:solidFill>
              </a:rPr>
              <a:t> </a:t>
            </a:r>
            <a:r>
              <a:rPr lang="en-US" sz="4000" dirty="0" smtClean="0">
                <a:solidFill>
                  <a:srgbClr val="CCFFCC"/>
                </a:solidFill>
              </a:rPr>
              <a:t>– 1)</a:t>
            </a:r>
            <a:r>
              <a:rPr lang="en-US" sz="4000" dirty="0" smtClean="0">
                <a:solidFill>
                  <a:srgbClr val="FEF64B"/>
                </a:solidFill>
              </a:rPr>
              <a:t>/ </a:t>
            </a:r>
            <a:r>
              <a:rPr lang="en-US" sz="4000" i="1" dirty="0" err="1" smtClean="0">
                <a:solidFill>
                  <a:srgbClr val="FEF64B"/>
                </a:solidFill>
              </a:rPr>
              <a:t>i</a:t>
            </a:r>
            <a:r>
              <a:rPr lang="en-US" sz="4000" dirty="0" smtClean="0">
                <a:solidFill>
                  <a:srgbClr val="FEF64B"/>
                </a:solidFill>
              </a:rPr>
              <a:t> ]</a:t>
            </a:r>
            <a:endParaRPr lang="en-US" sz="4000" dirty="0">
              <a:solidFill>
                <a:srgbClr val="FEF64B"/>
              </a:solidFill>
            </a:endParaRPr>
          </a:p>
        </p:txBody>
      </p:sp>
    </p:spTree>
    <p:extLst>
      <p:ext uri="{BB962C8B-B14F-4D97-AF65-F5344CB8AC3E}">
        <p14:creationId xmlns:p14="http://schemas.microsoft.com/office/powerpoint/2010/main" val="81158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 Fund… College</a:t>
            </a:r>
            <a:endParaRPr lang="en-US" dirty="0"/>
          </a:p>
        </p:txBody>
      </p:sp>
      <p:sp>
        <p:nvSpPr>
          <p:cNvPr id="3" name="Content Placeholder 2"/>
          <p:cNvSpPr>
            <a:spLocks noGrp="1"/>
          </p:cNvSpPr>
          <p:nvPr>
            <p:ph idx="1"/>
          </p:nvPr>
        </p:nvSpPr>
        <p:spPr>
          <a:xfrm>
            <a:off x="712788" y="3012142"/>
            <a:ext cx="7716838" cy="3845858"/>
          </a:xfrm>
        </p:spPr>
        <p:txBody>
          <a:bodyPr>
            <a:normAutofit/>
          </a:bodyPr>
          <a:lstStyle/>
          <a:p>
            <a:r>
              <a:rPr lang="en-US" dirty="0" smtClean="0"/>
              <a:t>Congratulations! You have just had a child, and will now need to pay for his/her first two years of community college. This will cost you $15,000.</a:t>
            </a:r>
          </a:p>
          <a:p>
            <a:r>
              <a:rPr lang="en-US" dirty="0" smtClean="0"/>
              <a:t>You open a savings account that pays 5% interest per year, compounded monthly.</a:t>
            </a:r>
          </a:p>
          <a:p>
            <a:r>
              <a:rPr lang="en-US" dirty="0" smtClean="0"/>
              <a:t>How much money would have to be deposited each month in order to accumulate $15,000 over 18 years?</a:t>
            </a:r>
            <a:endParaRPr lang="en-US" dirty="0"/>
          </a:p>
        </p:txBody>
      </p:sp>
    </p:spTree>
    <p:extLst>
      <p:ext uri="{BB962C8B-B14F-4D97-AF65-F5344CB8AC3E}">
        <p14:creationId xmlns:p14="http://schemas.microsoft.com/office/powerpoint/2010/main" val="1271608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 Fund… College</a:t>
            </a:r>
            <a:endParaRPr lang="en-US" dirty="0"/>
          </a:p>
        </p:txBody>
      </p:sp>
      <p:sp>
        <p:nvSpPr>
          <p:cNvPr id="3" name="Content Placeholder 2"/>
          <p:cNvSpPr>
            <a:spLocks noGrp="1"/>
          </p:cNvSpPr>
          <p:nvPr>
            <p:ph idx="1"/>
          </p:nvPr>
        </p:nvSpPr>
        <p:spPr>
          <a:xfrm>
            <a:off x="712788" y="3012142"/>
            <a:ext cx="7716838" cy="3693458"/>
          </a:xfrm>
        </p:spPr>
        <p:txBody>
          <a:bodyPr>
            <a:normAutofit/>
          </a:bodyPr>
          <a:lstStyle/>
          <a:p>
            <a:r>
              <a:rPr lang="en-US" sz="2800" i="1" dirty="0" err="1" smtClean="0"/>
              <a:t>i</a:t>
            </a:r>
            <a:r>
              <a:rPr lang="en-US" sz="2800" dirty="0" smtClean="0"/>
              <a:t> = .05/12 = .004166667, A = $15,000,                      </a:t>
            </a:r>
            <a:r>
              <a:rPr lang="en-US" sz="2800" i="1" dirty="0" smtClean="0"/>
              <a:t>n</a:t>
            </a:r>
            <a:r>
              <a:rPr lang="en-US" sz="2800" dirty="0" smtClean="0"/>
              <a:t> = 12 * 18 = 216</a:t>
            </a:r>
          </a:p>
          <a:p>
            <a:r>
              <a:rPr lang="en-US" sz="2800" dirty="0" smtClean="0"/>
              <a:t>$15,000 = </a:t>
            </a:r>
            <a:r>
              <a:rPr lang="en-US" sz="2800" dirty="0"/>
              <a:t>d</a:t>
            </a:r>
            <a:r>
              <a:rPr lang="en-US" sz="2800" dirty="0">
                <a:solidFill>
                  <a:srgbClr val="FEF64B"/>
                </a:solidFill>
              </a:rPr>
              <a:t>[</a:t>
            </a:r>
            <a:r>
              <a:rPr lang="en-US" sz="2800" dirty="0">
                <a:solidFill>
                  <a:srgbClr val="CCFFCC"/>
                </a:solidFill>
              </a:rPr>
              <a:t>(</a:t>
            </a:r>
            <a:r>
              <a:rPr lang="en-US" sz="2800" dirty="0">
                <a:solidFill>
                  <a:schemeClr val="accent6">
                    <a:lumMod val="20000"/>
                    <a:lumOff val="80000"/>
                  </a:schemeClr>
                </a:solidFill>
              </a:rPr>
              <a:t>(1+ </a:t>
            </a:r>
            <a:r>
              <a:rPr lang="en-US" sz="2800" dirty="0" smtClean="0">
                <a:solidFill>
                  <a:schemeClr val="accent6">
                    <a:lumMod val="20000"/>
                    <a:lumOff val="80000"/>
                  </a:schemeClr>
                </a:solidFill>
              </a:rPr>
              <a:t>.00417</a:t>
            </a:r>
            <a:r>
              <a:rPr lang="en-US" sz="2800" i="1" dirty="0" smtClean="0">
                <a:solidFill>
                  <a:schemeClr val="accent6">
                    <a:lumMod val="20000"/>
                    <a:lumOff val="80000"/>
                  </a:schemeClr>
                </a:solidFill>
              </a:rPr>
              <a:t> </a:t>
            </a:r>
            <a:r>
              <a:rPr lang="en-US" sz="2800" dirty="0" smtClean="0">
                <a:solidFill>
                  <a:schemeClr val="accent6">
                    <a:lumMod val="20000"/>
                    <a:lumOff val="80000"/>
                  </a:schemeClr>
                </a:solidFill>
              </a:rPr>
              <a:t>)</a:t>
            </a:r>
            <a:r>
              <a:rPr lang="en-US" sz="2800" baseline="30000" dirty="0" smtClean="0">
                <a:solidFill>
                  <a:schemeClr val="accent6">
                    <a:lumMod val="20000"/>
                    <a:lumOff val="80000"/>
                  </a:schemeClr>
                </a:solidFill>
              </a:rPr>
              <a:t>216</a:t>
            </a:r>
            <a:r>
              <a:rPr lang="en-US" sz="2800" dirty="0" smtClean="0">
                <a:solidFill>
                  <a:schemeClr val="accent6">
                    <a:lumMod val="20000"/>
                    <a:lumOff val="80000"/>
                  </a:schemeClr>
                </a:solidFill>
              </a:rPr>
              <a:t> </a:t>
            </a:r>
            <a:r>
              <a:rPr lang="en-US" sz="2800" dirty="0">
                <a:solidFill>
                  <a:srgbClr val="CCFFCC"/>
                </a:solidFill>
              </a:rPr>
              <a:t>– 1)</a:t>
            </a:r>
            <a:r>
              <a:rPr lang="en-US" sz="2800" dirty="0">
                <a:solidFill>
                  <a:srgbClr val="FEF64B"/>
                </a:solidFill>
              </a:rPr>
              <a:t>/ </a:t>
            </a:r>
            <a:r>
              <a:rPr lang="en-US" sz="2800" dirty="0" smtClean="0">
                <a:solidFill>
                  <a:srgbClr val="FEF64B"/>
                </a:solidFill>
              </a:rPr>
              <a:t>.00417]  </a:t>
            </a:r>
            <a:r>
              <a:rPr lang="en-US" sz="2800" dirty="0" smtClean="0"/>
              <a:t>= d(349.20)</a:t>
            </a:r>
          </a:p>
          <a:p>
            <a:r>
              <a:rPr lang="en-US" sz="2800" dirty="0" smtClean="0"/>
              <a:t>d = $15,000 / 349.20 = $42.96 deposited each month</a:t>
            </a:r>
            <a:endParaRPr lang="en-US" sz="2800" dirty="0"/>
          </a:p>
        </p:txBody>
      </p:sp>
    </p:spTree>
    <p:extLst>
      <p:ext uri="{BB962C8B-B14F-4D97-AF65-F5344CB8AC3E}">
        <p14:creationId xmlns:p14="http://schemas.microsoft.com/office/powerpoint/2010/main" val="344771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 Fund… Retirement</a:t>
            </a:r>
            <a:endParaRPr lang="en-US" dirty="0"/>
          </a:p>
        </p:txBody>
      </p:sp>
      <p:sp>
        <p:nvSpPr>
          <p:cNvPr id="3" name="Content Placeholder 2"/>
          <p:cNvSpPr>
            <a:spLocks noGrp="1"/>
          </p:cNvSpPr>
          <p:nvPr>
            <p:ph idx="1"/>
          </p:nvPr>
        </p:nvSpPr>
        <p:spPr>
          <a:xfrm>
            <a:off x="712788" y="3251200"/>
            <a:ext cx="7716838" cy="3149600"/>
          </a:xfrm>
        </p:spPr>
        <p:txBody>
          <a:bodyPr>
            <a:normAutofit/>
          </a:bodyPr>
          <a:lstStyle/>
          <a:p>
            <a:r>
              <a:rPr lang="en-US" dirty="0" smtClean="0"/>
              <a:t>You’re a 23 year old just starting out with your new career. You start a 401(k) plan that returns an annual 5% interest compounded monthly.</a:t>
            </a:r>
          </a:p>
          <a:p>
            <a:r>
              <a:rPr lang="en-US" dirty="0" smtClean="0"/>
              <a:t> If you contribute $50 each month until you retire at 65, how much will be in your account when you retire?</a:t>
            </a:r>
          </a:p>
          <a:p>
            <a:pPr marL="0" indent="0">
              <a:buNone/>
            </a:pPr>
            <a:endParaRPr lang="en-US" dirty="0"/>
          </a:p>
        </p:txBody>
      </p:sp>
    </p:spTree>
    <p:extLst>
      <p:ext uri="{BB962C8B-B14F-4D97-AF65-F5344CB8AC3E}">
        <p14:creationId xmlns:p14="http://schemas.microsoft.com/office/powerpoint/2010/main" val="389450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Sinking Fund… Retirement</a:t>
            </a:r>
            <a:endParaRPr lang="en-US" dirty="0"/>
          </a:p>
        </p:txBody>
      </p:sp>
      <p:sp>
        <p:nvSpPr>
          <p:cNvPr id="3" name="Content Placeholder 2"/>
          <p:cNvSpPr>
            <a:spLocks noGrp="1"/>
          </p:cNvSpPr>
          <p:nvPr>
            <p:ph idx="1"/>
          </p:nvPr>
        </p:nvSpPr>
        <p:spPr/>
        <p:txBody>
          <a:bodyPr>
            <a:normAutofit/>
          </a:bodyPr>
          <a:lstStyle/>
          <a:p>
            <a:r>
              <a:rPr lang="en-US" sz="2800" i="1" dirty="0" smtClean="0"/>
              <a:t>d</a:t>
            </a:r>
            <a:r>
              <a:rPr lang="en-US" sz="2800" dirty="0" smtClean="0"/>
              <a:t> = $50, </a:t>
            </a:r>
            <a:r>
              <a:rPr lang="en-US" sz="2800" i="1" dirty="0" err="1" smtClean="0"/>
              <a:t>i</a:t>
            </a:r>
            <a:r>
              <a:rPr lang="en-US" sz="2800" dirty="0" smtClean="0"/>
              <a:t> = .05/12 = .0041666667, and                    </a:t>
            </a:r>
            <a:r>
              <a:rPr lang="en-US" sz="2800" i="1" dirty="0" smtClean="0"/>
              <a:t>n</a:t>
            </a:r>
            <a:r>
              <a:rPr lang="en-US" sz="2800" dirty="0" smtClean="0"/>
              <a:t> = 12 * (65-23) = 504</a:t>
            </a:r>
          </a:p>
          <a:p>
            <a:r>
              <a:rPr lang="en-US" sz="2800" dirty="0" smtClean="0"/>
              <a:t>A = 50</a:t>
            </a:r>
            <a:r>
              <a:rPr lang="en-US" sz="2800" dirty="0" smtClean="0">
                <a:solidFill>
                  <a:srgbClr val="FEF64B"/>
                </a:solidFill>
              </a:rPr>
              <a:t>[</a:t>
            </a:r>
            <a:r>
              <a:rPr lang="en-US" sz="2800" dirty="0">
                <a:solidFill>
                  <a:srgbClr val="CCFFCC"/>
                </a:solidFill>
              </a:rPr>
              <a:t>(</a:t>
            </a:r>
            <a:r>
              <a:rPr lang="en-US" sz="2800" dirty="0">
                <a:solidFill>
                  <a:schemeClr val="accent6">
                    <a:lumMod val="20000"/>
                    <a:lumOff val="80000"/>
                  </a:schemeClr>
                </a:solidFill>
              </a:rPr>
              <a:t>(1+ .00417</a:t>
            </a:r>
            <a:r>
              <a:rPr lang="en-US" sz="2800" i="1" dirty="0">
                <a:solidFill>
                  <a:schemeClr val="accent6">
                    <a:lumMod val="20000"/>
                    <a:lumOff val="80000"/>
                  </a:schemeClr>
                </a:solidFill>
              </a:rPr>
              <a:t> </a:t>
            </a:r>
            <a:r>
              <a:rPr lang="en-US" sz="2800" dirty="0" smtClean="0">
                <a:solidFill>
                  <a:schemeClr val="accent6">
                    <a:lumMod val="20000"/>
                    <a:lumOff val="80000"/>
                  </a:schemeClr>
                </a:solidFill>
              </a:rPr>
              <a:t>)</a:t>
            </a:r>
            <a:r>
              <a:rPr lang="en-US" sz="2800" baseline="30000" dirty="0" smtClean="0">
                <a:solidFill>
                  <a:schemeClr val="accent6">
                    <a:lumMod val="20000"/>
                    <a:lumOff val="80000"/>
                  </a:schemeClr>
                </a:solidFill>
              </a:rPr>
              <a:t>504</a:t>
            </a:r>
            <a:r>
              <a:rPr lang="en-US" sz="2800" dirty="0" smtClean="0">
                <a:solidFill>
                  <a:schemeClr val="accent6">
                    <a:lumMod val="20000"/>
                    <a:lumOff val="80000"/>
                  </a:schemeClr>
                </a:solidFill>
              </a:rPr>
              <a:t> </a:t>
            </a:r>
            <a:r>
              <a:rPr lang="en-US" sz="2800" dirty="0">
                <a:solidFill>
                  <a:srgbClr val="CCFFCC"/>
                </a:solidFill>
              </a:rPr>
              <a:t>– 1)</a:t>
            </a:r>
            <a:r>
              <a:rPr lang="en-US" sz="2800" dirty="0">
                <a:solidFill>
                  <a:srgbClr val="FEF64B"/>
                </a:solidFill>
              </a:rPr>
              <a:t>/ .00417] </a:t>
            </a:r>
            <a:r>
              <a:rPr lang="en-US" sz="2800" dirty="0" smtClean="0"/>
              <a:t> =                   50 * 1711.348 = $85,567.43</a:t>
            </a:r>
          </a:p>
          <a:p>
            <a:r>
              <a:rPr lang="en-US" sz="2800" dirty="0" smtClean="0"/>
              <a:t>Not that much to live off of for the rest of your life…</a:t>
            </a:r>
            <a:endParaRPr lang="en-US" sz="2800" dirty="0"/>
          </a:p>
        </p:txBody>
      </p:sp>
    </p:spTree>
    <p:extLst>
      <p:ext uri="{BB962C8B-B14F-4D97-AF65-F5344CB8AC3E}">
        <p14:creationId xmlns:p14="http://schemas.microsoft.com/office/powerpoint/2010/main" val="425739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447800"/>
          </a:xfrm>
        </p:spPr>
        <p:txBody>
          <a:bodyPr/>
          <a:lstStyle/>
          <a:p>
            <a:r>
              <a:rPr lang="en-US" dirty="0" smtClean="0"/>
              <a:t>Inflation and Depreciation</a:t>
            </a:r>
            <a:endParaRPr lang="en-US" dirty="0"/>
          </a:p>
        </p:txBody>
      </p:sp>
      <p:sp>
        <p:nvSpPr>
          <p:cNvPr id="3" name="Content Placeholder 2"/>
          <p:cNvSpPr>
            <a:spLocks noGrp="1"/>
          </p:cNvSpPr>
          <p:nvPr>
            <p:ph idx="1"/>
          </p:nvPr>
        </p:nvSpPr>
        <p:spPr>
          <a:xfrm>
            <a:off x="712788" y="3012141"/>
            <a:ext cx="7716838" cy="3845859"/>
          </a:xfrm>
        </p:spPr>
        <p:txBody>
          <a:bodyPr>
            <a:normAutofit/>
          </a:bodyPr>
          <a:lstStyle/>
          <a:p>
            <a:r>
              <a:rPr lang="en-US" dirty="0" smtClean="0"/>
              <a:t>Prices increase in times of economic inflation.</a:t>
            </a:r>
          </a:p>
          <a:p>
            <a:r>
              <a:rPr lang="en-US" dirty="0" smtClean="0"/>
              <a:t>When the rate of inflation is constant, the compound interest formula can be used to project prices.</a:t>
            </a:r>
          </a:p>
          <a:p>
            <a:r>
              <a:rPr lang="en-US" dirty="0" smtClean="0"/>
              <a:t>If you bought a car at the beginning of 2006 for $12,000 and its value depreciates at a rate of 15% per year, what will be its value at the beginning of 2010?</a:t>
            </a:r>
            <a:endParaRPr lang="en-US" dirty="0"/>
          </a:p>
        </p:txBody>
      </p:sp>
    </p:spTree>
    <p:extLst>
      <p:ext uri="{BB962C8B-B14F-4D97-AF65-F5344CB8AC3E}">
        <p14:creationId xmlns:p14="http://schemas.microsoft.com/office/powerpoint/2010/main" val="4054536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and Depreciation</a:t>
            </a:r>
            <a:endParaRPr lang="en-US" dirty="0"/>
          </a:p>
        </p:txBody>
      </p:sp>
      <p:sp>
        <p:nvSpPr>
          <p:cNvPr id="3" name="Content Placeholder 2"/>
          <p:cNvSpPr>
            <a:spLocks noGrp="1"/>
          </p:cNvSpPr>
          <p:nvPr>
            <p:ph idx="1"/>
          </p:nvPr>
        </p:nvSpPr>
        <p:spPr/>
        <p:txBody>
          <a:bodyPr>
            <a:noAutofit/>
          </a:bodyPr>
          <a:lstStyle/>
          <a:p>
            <a:r>
              <a:rPr lang="en-US" sz="2600" dirty="0" smtClean="0"/>
              <a:t>P = $12,000, </a:t>
            </a:r>
            <a:r>
              <a:rPr lang="en-US" sz="2600" i="1" dirty="0" err="1" smtClean="0"/>
              <a:t>i</a:t>
            </a:r>
            <a:r>
              <a:rPr lang="en-US" sz="2600" dirty="0" smtClean="0"/>
              <a:t> = -0.15, and </a:t>
            </a:r>
            <a:r>
              <a:rPr lang="en-US" sz="2600" i="1" dirty="0" smtClean="0"/>
              <a:t>n</a:t>
            </a:r>
            <a:r>
              <a:rPr lang="en-US" sz="2600" dirty="0" smtClean="0"/>
              <a:t> = 4</a:t>
            </a:r>
          </a:p>
          <a:p>
            <a:r>
              <a:rPr lang="en-US" sz="2600" dirty="0" smtClean="0"/>
              <a:t>A = P(1 + </a:t>
            </a:r>
            <a:r>
              <a:rPr lang="en-US" sz="2600" i="1" dirty="0" err="1" smtClean="0"/>
              <a:t>i</a:t>
            </a:r>
            <a:r>
              <a:rPr lang="en-US" sz="2600" dirty="0" smtClean="0"/>
              <a:t> )</a:t>
            </a:r>
            <a:r>
              <a:rPr lang="en-US" sz="2600" i="1" baseline="30000" dirty="0" smtClean="0"/>
              <a:t>n</a:t>
            </a:r>
            <a:r>
              <a:rPr lang="en-US" sz="2600" dirty="0" smtClean="0"/>
              <a:t> </a:t>
            </a:r>
          </a:p>
          <a:p>
            <a:r>
              <a:rPr lang="en-US" sz="2600" dirty="0" smtClean="0"/>
              <a:t>A = $12,000(1 – 0.15)</a:t>
            </a:r>
            <a:r>
              <a:rPr lang="en-US" sz="2600" baseline="30000" dirty="0" smtClean="0"/>
              <a:t>4</a:t>
            </a:r>
            <a:r>
              <a:rPr lang="en-US" sz="2600" dirty="0"/>
              <a:t> </a:t>
            </a:r>
            <a:r>
              <a:rPr lang="en-US" sz="2600" dirty="0" smtClean="0"/>
              <a:t>= $6,264.08</a:t>
            </a:r>
          </a:p>
          <a:p>
            <a:r>
              <a:rPr lang="en-US" sz="2600" dirty="0" smtClean="0"/>
              <a:t>Suppose there is 25% annual inflation from 2006 to 2010. What will be the value of a dollar in 2010 in constant 2006 dollars?</a:t>
            </a:r>
            <a:endParaRPr lang="en-US" sz="2600" dirty="0"/>
          </a:p>
        </p:txBody>
      </p:sp>
    </p:spTree>
    <p:extLst>
      <p:ext uri="{BB962C8B-B14F-4D97-AF65-F5344CB8AC3E}">
        <p14:creationId xmlns:p14="http://schemas.microsoft.com/office/powerpoint/2010/main" val="306736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Have an understanding of simple interest</a:t>
            </a:r>
          </a:p>
          <a:p>
            <a:r>
              <a:rPr lang="en-US" dirty="0" smtClean="0"/>
              <a:t>Understand compound interest and it’s associated vocab</a:t>
            </a:r>
          </a:p>
          <a:p>
            <a:r>
              <a:rPr lang="en-US" dirty="0" smtClean="0"/>
              <a:t>Understand the math behind college savings and retirement funds</a:t>
            </a:r>
          </a:p>
          <a:p>
            <a:r>
              <a:rPr lang="en-US" dirty="0" smtClean="0"/>
              <a:t>Have a handle on depreciation and inflation</a:t>
            </a:r>
            <a:endParaRPr lang="en-US" dirty="0"/>
          </a:p>
        </p:txBody>
      </p:sp>
    </p:spTree>
    <p:extLst>
      <p:ext uri="{BB962C8B-B14F-4D97-AF65-F5344CB8AC3E}">
        <p14:creationId xmlns:p14="http://schemas.microsoft.com/office/powerpoint/2010/main" val="4288732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and Depreciation</a:t>
            </a:r>
            <a:endParaRPr lang="en-US" dirty="0"/>
          </a:p>
        </p:txBody>
      </p:sp>
      <p:sp>
        <p:nvSpPr>
          <p:cNvPr id="3" name="Content Placeholder 2"/>
          <p:cNvSpPr>
            <a:spLocks noGrp="1"/>
          </p:cNvSpPr>
          <p:nvPr>
            <p:ph idx="1"/>
          </p:nvPr>
        </p:nvSpPr>
        <p:spPr>
          <a:xfrm>
            <a:off x="712788" y="3012142"/>
            <a:ext cx="7716838" cy="3696446"/>
          </a:xfrm>
        </p:spPr>
        <p:txBody>
          <a:bodyPr>
            <a:normAutofit fontScale="92500" lnSpcReduction="20000"/>
          </a:bodyPr>
          <a:lstStyle/>
          <a:p>
            <a:r>
              <a:rPr lang="en-US" dirty="0" smtClean="0"/>
              <a:t>If </a:t>
            </a:r>
            <a:r>
              <a:rPr lang="en-US" i="1" dirty="0" smtClean="0"/>
              <a:t>a</a:t>
            </a:r>
            <a:r>
              <a:rPr lang="en-US" dirty="0" smtClean="0"/>
              <a:t> = the rate of inflation, then what costs $1 now will cost $(1+</a:t>
            </a:r>
            <a:r>
              <a:rPr lang="en-US" i="1" dirty="0" smtClean="0"/>
              <a:t>a</a:t>
            </a:r>
            <a:r>
              <a:rPr lang="en-US" dirty="0" smtClean="0"/>
              <a:t>) next year.</a:t>
            </a:r>
          </a:p>
          <a:p>
            <a:r>
              <a:rPr lang="en-US" dirty="0" smtClean="0"/>
              <a:t>So, if the inflation rate is 25%, then what costs $1 now will cost $1.25 next year.</a:t>
            </a:r>
          </a:p>
          <a:p>
            <a:r>
              <a:rPr lang="en-US" dirty="0" smtClean="0"/>
              <a:t>Thus, $1 next year would only be worth         (1/1.25 =) 0.8 in today’s dollars.</a:t>
            </a:r>
          </a:p>
          <a:p>
            <a:pPr lvl="1"/>
            <a:r>
              <a:rPr lang="en-US" i="1" dirty="0" err="1" smtClean="0"/>
              <a:t>i</a:t>
            </a:r>
            <a:r>
              <a:rPr lang="en-US" dirty="0" smtClean="0"/>
              <a:t> = -</a:t>
            </a:r>
            <a:r>
              <a:rPr lang="en-US" i="1" dirty="0" smtClean="0"/>
              <a:t>a</a:t>
            </a:r>
            <a:r>
              <a:rPr lang="en-US" dirty="0" smtClean="0"/>
              <a:t>/(1+</a:t>
            </a:r>
            <a:r>
              <a:rPr lang="en-US" i="1" dirty="0" smtClean="0"/>
              <a:t>a</a:t>
            </a:r>
            <a:r>
              <a:rPr lang="en-US" dirty="0" smtClean="0"/>
              <a:t>)</a:t>
            </a:r>
            <a:endParaRPr lang="en-US" i="1" dirty="0" smtClean="0"/>
          </a:p>
          <a:p>
            <a:r>
              <a:rPr lang="en-US" dirty="0" smtClean="0"/>
              <a:t>The dollar lost 20% of its purchasing power.</a:t>
            </a:r>
          </a:p>
          <a:p>
            <a:pPr lvl="1"/>
            <a:r>
              <a:rPr lang="en-US" dirty="0" smtClean="0"/>
              <a:t>The depreciation (negative interest) rate is 20%</a:t>
            </a:r>
          </a:p>
        </p:txBody>
      </p:sp>
    </p:spTree>
    <p:extLst>
      <p:ext uri="{BB962C8B-B14F-4D97-AF65-F5344CB8AC3E}">
        <p14:creationId xmlns:p14="http://schemas.microsoft.com/office/powerpoint/2010/main" val="1493446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Inflation and Depreciation</a:t>
            </a:r>
            <a:endParaRPr lang="en-US" dirty="0"/>
          </a:p>
        </p:txBody>
      </p:sp>
      <p:sp>
        <p:nvSpPr>
          <p:cNvPr id="3" name="Content Placeholder 2"/>
          <p:cNvSpPr>
            <a:spLocks noGrp="1"/>
          </p:cNvSpPr>
          <p:nvPr>
            <p:ph idx="1"/>
          </p:nvPr>
        </p:nvSpPr>
        <p:spPr>
          <a:xfrm>
            <a:off x="712788" y="3012142"/>
            <a:ext cx="7716838" cy="3696446"/>
          </a:xfrm>
        </p:spPr>
        <p:txBody>
          <a:bodyPr>
            <a:normAutofit/>
          </a:bodyPr>
          <a:lstStyle/>
          <a:p>
            <a:r>
              <a:rPr lang="en-US" dirty="0"/>
              <a:t>Suppose there is 25% annual inflation from 2006 to 2010. What will be the value of a dollar in 2010 in constant 2006 dollars?</a:t>
            </a:r>
          </a:p>
          <a:p>
            <a:r>
              <a:rPr lang="en-US" dirty="0" smtClean="0"/>
              <a:t>a = 0.25, so </a:t>
            </a:r>
            <a:r>
              <a:rPr lang="en-US" i="1" dirty="0" err="1" smtClean="0"/>
              <a:t>i</a:t>
            </a:r>
            <a:r>
              <a:rPr lang="en-US" dirty="0" smtClean="0"/>
              <a:t> = -a / (1+a) = -0.25/1.25 = -0.20,     and n = 4</a:t>
            </a:r>
          </a:p>
          <a:p>
            <a:r>
              <a:rPr lang="en-US" dirty="0"/>
              <a:t>A = P(1 + </a:t>
            </a:r>
            <a:r>
              <a:rPr lang="en-US" i="1" dirty="0" err="1"/>
              <a:t>i</a:t>
            </a:r>
            <a:r>
              <a:rPr lang="en-US" dirty="0"/>
              <a:t> )</a:t>
            </a:r>
            <a:r>
              <a:rPr lang="en-US" i="1" baseline="30000" dirty="0"/>
              <a:t>n</a:t>
            </a:r>
            <a:r>
              <a:rPr lang="en-US" dirty="0"/>
              <a:t> </a:t>
            </a:r>
            <a:endParaRPr lang="en-US" dirty="0" smtClean="0"/>
          </a:p>
          <a:p>
            <a:r>
              <a:rPr lang="en-US" dirty="0" smtClean="0"/>
              <a:t>A= $1(1 - 0.20)</a:t>
            </a:r>
            <a:r>
              <a:rPr lang="en-US" baseline="30000" dirty="0" smtClean="0"/>
              <a:t>4</a:t>
            </a:r>
            <a:r>
              <a:rPr lang="en-US" dirty="0" smtClean="0"/>
              <a:t> = (0.80)</a:t>
            </a:r>
            <a:r>
              <a:rPr lang="en-US" baseline="30000" dirty="0" smtClean="0"/>
              <a:t>4</a:t>
            </a:r>
            <a:r>
              <a:rPr lang="en-US" dirty="0" smtClean="0"/>
              <a:t> = $0.41</a:t>
            </a:r>
            <a:endParaRPr lang="en-US" dirty="0"/>
          </a:p>
        </p:txBody>
      </p:sp>
    </p:spTree>
    <p:extLst>
      <p:ext uri="{BB962C8B-B14F-4D97-AF65-F5344CB8AC3E}">
        <p14:creationId xmlns:p14="http://schemas.microsoft.com/office/powerpoint/2010/main" val="65485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Robert Malthus</a:t>
            </a:r>
            <a:endParaRPr lang="en-US" dirty="0"/>
          </a:p>
        </p:txBody>
      </p:sp>
      <p:sp>
        <p:nvSpPr>
          <p:cNvPr id="3" name="Content Placeholder 2"/>
          <p:cNvSpPr>
            <a:spLocks noGrp="1"/>
          </p:cNvSpPr>
          <p:nvPr>
            <p:ph idx="1"/>
          </p:nvPr>
        </p:nvSpPr>
        <p:spPr/>
        <p:txBody>
          <a:bodyPr/>
          <a:lstStyle/>
          <a:p>
            <a:r>
              <a:rPr lang="en-US" dirty="0" smtClean="0"/>
              <a:t>Simple interest produces arithmetic (linear) growth, while compound interest produces geometric growth. </a:t>
            </a:r>
            <a:endParaRPr lang="en-US" dirty="0"/>
          </a:p>
        </p:txBody>
      </p:sp>
      <p:pic>
        <p:nvPicPr>
          <p:cNvPr id="4" name="Picture 3"/>
          <p:cNvPicPr>
            <a:picLocks noChangeAspect="1"/>
          </p:cNvPicPr>
          <p:nvPr/>
        </p:nvPicPr>
        <p:blipFill>
          <a:blip r:embed="rId3"/>
          <a:stretch>
            <a:fillRect/>
          </a:stretch>
        </p:blipFill>
        <p:spPr>
          <a:xfrm>
            <a:off x="2652920" y="4273620"/>
            <a:ext cx="3591555" cy="2457380"/>
          </a:xfrm>
          <a:prstGeom prst="rect">
            <a:avLst/>
          </a:prstGeom>
        </p:spPr>
      </p:pic>
    </p:spTree>
    <p:extLst>
      <p:ext uri="{BB962C8B-B14F-4D97-AF65-F5344CB8AC3E}">
        <p14:creationId xmlns:p14="http://schemas.microsoft.com/office/powerpoint/2010/main" val="3776994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Thomas Robert Malthus</a:t>
            </a:r>
          </a:p>
        </p:txBody>
      </p:sp>
      <p:sp>
        <p:nvSpPr>
          <p:cNvPr id="3" name="Content Placeholder 2"/>
          <p:cNvSpPr>
            <a:spLocks noGrp="1"/>
          </p:cNvSpPr>
          <p:nvPr>
            <p:ph idx="1"/>
          </p:nvPr>
        </p:nvSpPr>
        <p:spPr>
          <a:xfrm>
            <a:off x="712788" y="2906295"/>
            <a:ext cx="5196525" cy="3673857"/>
          </a:xfrm>
        </p:spPr>
        <p:txBody>
          <a:bodyPr>
            <a:noAutofit/>
          </a:bodyPr>
          <a:lstStyle/>
          <a:p>
            <a:r>
              <a:rPr lang="en-US" dirty="0" smtClean="0"/>
              <a:t>Malthus (1766-1834) was an English demographer. He believed that human populations increase geometrically, but food supplies increase arithmetically – so that increases in food supplies will eventually be unable to match the population.</a:t>
            </a:r>
            <a:endParaRPr lang="en-US" dirty="0"/>
          </a:p>
        </p:txBody>
      </p:sp>
      <p:pic>
        <p:nvPicPr>
          <p:cNvPr id="4" name="Picture 3"/>
          <p:cNvPicPr>
            <a:picLocks noChangeAspect="1"/>
          </p:cNvPicPr>
          <p:nvPr/>
        </p:nvPicPr>
        <p:blipFill>
          <a:blip r:embed="rId2"/>
          <a:stretch>
            <a:fillRect/>
          </a:stretch>
        </p:blipFill>
        <p:spPr>
          <a:xfrm>
            <a:off x="5962233" y="3092798"/>
            <a:ext cx="2607326" cy="3416790"/>
          </a:xfrm>
          <a:prstGeom prst="rect">
            <a:avLst/>
          </a:prstGeom>
        </p:spPr>
      </p:pic>
    </p:spTree>
    <p:extLst>
      <p:ext uri="{BB962C8B-B14F-4D97-AF65-F5344CB8AC3E}">
        <p14:creationId xmlns:p14="http://schemas.microsoft.com/office/powerpoint/2010/main" val="3302956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sz="2600" dirty="0" smtClean="0"/>
              <a:t>If a savings account pays 3% simple annual interest, how much interest will a deposit of $250 earn in 2 years?</a:t>
            </a:r>
          </a:p>
          <a:p>
            <a:r>
              <a:rPr lang="en-US" sz="2600" dirty="0" smtClean="0"/>
              <a:t>Suppose you deposit $15 at the end of each month into a savings account that pays 2.5% interest compounded monthly. After a year, how much is in the account?</a:t>
            </a:r>
            <a:endParaRPr lang="en-US" sz="2600" dirty="0"/>
          </a:p>
        </p:txBody>
      </p:sp>
    </p:spTree>
    <p:extLst>
      <p:ext uri="{BB962C8B-B14F-4D97-AF65-F5344CB8AC3E}">
        <p14:creationId xmlns:p14="http://schemas.microsoft.com/office/powerpoint/2010/main" val="351030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Video Introduction</a:t>
            </a:r>
            <a:endParaRPr lang="en-US" dirty="0"/>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0t74Kxc9OJk</a:t>
            </a:r>
            <a:endParaRPr lang="en-US" dirty="0" smtClean="0"/>
          </a:p>
          <a:p>
            <a:pPr marL="0" indent="0">
              <a:buNone/>
            </a:pPr>
            <a:endParaRPr lang="en-US" dirty="0"/>
          </a:p>
        </p:txBody>
      </p:sp>
    </p:spTree>
    <p:extLst>
      <p:ext uri="{BB962C8B-B14F-4D97-AF65-F5344CB8AC3E}">
        <p14:creationId xmlns:p14="http://schemas.microsoft.com/office/powerpoint/2010/main" val="251221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50" dirty="0" smtClean="0"/>
              <a:t>Arithmetic Growth and Simple Interest</a:t>
            </a:r>
            <a:endParaRPr lang="en-US" sz="3150" dirty="0"/>
          </a:p>
        </p:txBody>
      </p:sp>
      <p:sp>
        <p:nvSpPr>
          <p:cNvPr id="3" name="Content Placeholder 2"/>
          <p:cNvSpPr>
            <a:spLocks noGrp="1"/>
          </p:cNvSpPr>
          <p:nvPr>
            <p:ph idx="1"/>
          </p:nvPr>
        </p:nvSpPr>
        <p:spPr/>
        <p:txBody>
          <a:bodyPr/>
          <a:lstStyle/>
          <a:p>
            <a:r>
              <a:rPr lang="en-US" dirty="0" smtClean="0"/>
              <a:t>If you open an account with $1,000 that pays 10% simple interest annually, what will the interest payment at the end of the year be? $100</a:t>
            </a:r>
          </a:p>
          <a:p>
            <a:r>
              <a:rPr lang="en-US" dirty="0" smtClean="0"/>
              <a:t>$1,000 = “</a:t>
            </a:r>
            <a:r>
              <a:rPr lang="en-US" dirty="0" smtClean="0">
                <a:solidFill>
                  <a:srgbClr val="FEC185"/>
                </a:solidFill>
              </a:rPr>
              <a:t>principal</a:t>
            </a:r>
            <a:r>
              <a:rPr lang="en-US" dirty="0" smtClean="0"/>
              <a:t>”</a:t>
            </a:r>
          </a:p>
          <a:p>
            <a:r>
              <a:rPr lang="en-US" dirty="0" smtClean="0"/>
              <a:t>“</a:t>
            </a:r>
            <a:r>
              <a:rPr lang="en-US" dirty="0" smtClean="0">
                <a:solidFill>
                  <a:srgbClr val="FEC185"/>
                </a:solidFill>
              </a:rPr>
              <a:t>simple interest</a:t>
            </a:r>
            <a:r>
              <a:rPr lang="en-US" dirty="0" smtClean="0"/>
              <a:t>” = interest only paid on original balance</a:t>
            </a:r>
          </a:p>
          <a:p>
            <a:pPr lvl="1"/>
            <a:r>
              <a:rPr lang="en-US" dirty="0" smtClean="0"/>
              <a:t>Government bonds</a:t>
            </a:r>
            <a:endParaRPr lang="en-US" dirty="0"/>
          </a:p>
        </p:txBody>
      </p:sp>
    </p:spTree>
    <p:extLst>
      <p:ext uri="{BB962C8B-B14F-4D97-AF65-F5344CB8AC3E}">
        <p14:creationId xmlns:p14="http://schemas.microsoft.com/office/powerpoint/2010/main" val="80086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Interest</a:t>
            </a:r>
            <a:endParaRPr lang="en-US" dirty="0"/>
          </a:p>
        </p:txBody>
      </p:sp>
      <p:sp>
        <p:nvSpPr>
          <p:cNvPr id="3" name="Content Placeholder 2"/>
          <p:cNvSpPr>
            <a:spLocks noGrp="1"/>
          </p:cNvSpPr>
          <p:nvPr>
            <p:ph idx="1"/>
          </p:nvPr>
        </p:nvSpPr>
        <p:spPr>
          <a:xfrm>
            <a:off x="712788" y="3012141"/>
            <a:ext cx="7716838" cy="3625725"/>
          </a:xfrm>
        </p:spPr>
        <p:txBody>
          <a:bodyPr>
            <a:normAutofit/>
          </a:bodyPr>
          <a:lstStyle/>
          <a:p>
            <a:r>
              <a:rPr lang="en-US" i="1" dirty="0" smtClean="0"/>
              <a:t>I </a:t>
            </a:r>
            <a:r>
              <a:rPr lang="en-US" dirty="0" smtClean="0"/>
              <a:t>=</a:t>
            </a:r>
            <a:r>
              <a:rPr lang="en-US" i="1" dirty="0" smtClean="0"/>
              <a:t> </a:t>
            </a:r>
            <a:r>
              <a:rPr lang="en-US" i="1" dirty="0" err="1" smtClean="0"/>
              <a:t>Prt</a:t>
            </a:r>
            <a:endParaRPr lang="en-US" i="1" dirty="0"/>
          </a:p>
          <a:p>
            <a:r>
              <a:rPr lang="en-US" i="1" dirty="0" smtClean="0"/>
              <a:t>A</a:t>
            </a:r>
            <a:r>
              <a:rPr lang="en-US" dirty="0" smtClean="0"/>
              <a:t> = </a:t>
            </a:r>
            <a:r>
              <a:rPr lang="en-US" i="1" dirty="0" smtClean="0"/>
              <a:t>P</a:t>
            </a:r>
            <a:r>
              <a:rPr lang="en-US" dirty="0" smtClean="0"/>
              <a:t>(1+</a:t>
            </a:r>
            <a:r>
              <a:rPr lang="en-US" i="1" dirty="0" smtClean="0"/>
              <a:t>rt</a:t>
            </a:r>
            <a:r>
              <a:rPr lang="en-US" dirty="0" smtClean="0"/>
              <a:t>)</a:t>
            </a:r>
          </a:p>
          <a:p>
            <a:r>
              <a:rPr lang="en-US" dirty="0" smtClean="0"/>
              <a:t>You buy a ten-year bond on February 15, 2005 for $10,000 with a simple interest rate of 4%</a:t>
            </a:r>
          </a:p>
          <a:p>
            <a:r>
              <a:rPr lang="en-US" dirty="0" smtClean="0"/>
              <a:t>How much interest would it earn by February 15, 2015? What would be the total amount accumulated?</a:t>
            </a:r>
            <a:endParaRPr lang="en-US" dirty="0"/>
          </a:p>
        </p:txBody>
      </p:sp>
    </p:spTree>
    <p:extLst>
      <p:ext uri="{BB962C8B-B14F-4D97-AF65-F5344CB8AC3E}">
        <p14:creationId xmlns:p14="http://schemas.microsoft.com/office/powerpoint/2010/main" val="3360300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Interest</a:t>
            </a:r>
            <a:endParaRPr lang="en-US" dirty="0"/>
          </a:p>
        </p:txBody>
      </p:sp>
      <p:sp>
        <p:nvSpPr>
          <p:cNvPr id="3" name="Content Placeholder 2"/>
          <p:cNvSpPr>
            <a:spLocks noGrp="1"/>
          </p:cNvSpPr>
          <p:nvPr>
            <p:ph idx="1"/>
          </p:nvPr>
        </p:nvSpPr>
        <p:spPr/>
        <p:txBody>
          <a:bodyPr>
            <a:normAutofit/>
          </a:bodyPr>
          <a:lstStyle/>
          <a:p>
            <a:r>
              <a:rPr lang="en-US" sz="2600" i="1" dirty="0" smtClean="0"/>
              <a:t>P</a:t>
            </a:r>
            <a:r>
              <a:rPr lang="en-US" sz="2600" dirty="0" smtClean="0"/>
              <a:t> = $10,000, </a:t>
            </a:r>
            <a:r>
              <a:rPr lang="en-US" sz="2600" i="1" dirty="0" smtClean="0"/>
              <a:t>r</a:t>
            </a:r>
            <a:r>
              <a:rPr lang="en-US" sz="2600" dirty="0" smtClean="0"/>
              <a:t> = .04, and </a:t>
            </a:r>
            <a:r>
              <a:rPr lang="en-US" sz="2600" i="1" dirty="0" smtClean="0"/>
              <a:t>t</a:t>
            </a:r>
            <a:r>
              <a:rPr lang="en-US" sz="2600" dirty="0" smtClean="0"/>
              <a:t> = 10 years</a:t>
            </a:r>
          </a:p>
          <a:p>
            <a:r>
              <a:rPr lang="en-US" sz="2600" i="1" dirty="0"/>
              <a:t>I </a:t>
            </a:r>
            <a:r>
              <a:rPr lang="en-US" sz="2600" dirty="0"/>
              <a:t>=</a:t>
            </a:r>
            <a:r>
              <a:rPr lang="en-US" sz="2600" i="1" dirty="0"/>
              <a:t> </a:t>
            </a:r>
            <a:r>
              <a:rPr lang="en-US" sz="2600" i="1" dirty="0" err="1" smtClean="0"/>
              <a:t>Prt</a:t>
            </a:r>
            <a:r>
              <a:rPr lang="en-US" sz="2600" dirty="0"/>
              <a:t> </a:t>
            </a:r>
            <a:r>
              <a:rPr lang="en-US" sz="2600" dirty="0" smtClean="0"/>
              <a:t>= $10,000 * .04 * 10 = $4,000 in interest</a:t>
            </a:r>
          </a:p>
          <a:p>
            <a:r>
              <a:rPr lang="en-US" sz="2600" i="1" dirty="0"/>
              <a:t>A</a:t>
            </a:r>
            <a:r>
              <a:rPr lang="en-US" sz="2600" dirty="0"/>
              <a:t> = </a:t>
            </a:r>
            <a:r>
              <a:rPr lang="en-US" sz="2600" i="1" dirty="0"/>
              <a:t>P</a:t>
            </a:r>
            <a:r>
              <a:rPr lang="en-US" sz="2600" dirty="0"/>
              <a:t>(1+</a:t>
            </a:r>
            <a:r>
              <a:rPr lang="en-US" sz="2600" i="1" dirty="0"/>
              <a:t>rt</a:t>
            </a:r>
            <a:r>
              <a:rPr lang="en-US" sz="2600" dirty="0" smtClean="0"/>
              <a:t>) = $10,000 * (1 + .04 * 10)</a:t>
            </a:r>
          </a:p>
          <a:p>
            <a:pPr marL="349250" lvl="1" indent="0">
              <a:buNone/>
            </a:pPr>
            <a:r>
              <a:rPr lang="en-US" sz="2600" dirty="0" smtClean="0"/>
              <a:t>     = $10,000 * (1.4) = $14,000 total paid back 					       by government</a:t>
            </a:r>
            <a:endParaRPr lang="en-US" sz="2600" dirty="0"/>
          </a:p>
        </p:txBody>
      </p:sp>
    </p:spTree>
    <p:extLst>
      <p:ext uri="{BB962C8B-B14F-4D97-AF65-F5344CB8AC3E}">
        <p14:creationId xmlns:p14="http://schemas.microsoft.com/office/powerpoint/2010/main" val="233200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50" dirty="0" smtClean="0"/>
              <a:t>Geometric Growth and Compound Interest</a:t>
            </a:r>
            <a:endParaRPr lang="en-US" sz="2850" dirty="0"/>
          </a:p>
        </p:txBody>
      </p:sp>
      <p:sp>
        <p:nvSpPr>
          <p:cNvPr id="3" name="Content Placeholder 2"/>
          <p:cNvSpPr>
            <a:spLocks noGrp="1"/>
          </p:cNvSpPr>
          <p:nvPr>
            <p:ph idx="1"/>
          </p:nvPr>
        </p:nvSpPr>
        <p:spPr>
          <a:xfrm>
            <a:off x="712788" y="3012142"/>
            <a:ext cx="7716838" cy="3642658"/>
          </a:xfrm>
        </p:spPr>
        <p:txBody>
          <a:bodyPr/>
          <a:lstStyle/>
          <a:p>
            <a:r>
              <a:rPr lang="en-US" dirty="0" smtClean="0">
                <a:solidFill>
                  <a:schemeClr val="accent5">
                    <a:lumMod val="40000"/>
                    <a:lumOff val="60000"/>
                  </a:schemeClr>
                </a:solidFill>
              </a:rPr>
              <a:t>Compound interest </a:t>
            </a:r>
            <a:r>
              <a:rPr lang="en-US" dirty="0" smtClean="0"/>
              <a:t>= interest paid on both the principle AND the accumulated interest.</a:t>
            </a:r>
          </a:p>
          <a:p>
            <a:r>
              <a:rPr lang="en-US" dirty="0" smtClean="0"/>
              <a:t>If you have an interest rate of 10% that is compounded </a:t>
            </a:r>
            <a:r>
              <a:rPr lang="en-US" dirty="0" smtClean="0">
                <a:solidFill>
                  <a:srgbClr val="FEC185"/>
                </a:solidFill>
              </a:rPr>
              <a:t>quarterly</a:t>
            </a:r>
            <a:r>
              <a:rPr lang="en-US" dirty="0" smtClean="0"/>
              <a:t> (4 times/</a:t>
            </a:r>
            <a:r>
              <a:rPr lang="en-US" dirty="0" err="1" smtClean="0"/>
              <a:t>yr</a:t>
            </a:r>
            <a:r>
              <a:rPr lang="en-US" dirty="0" smtClean="0"/>
              <a:t>), then 2.5% interest is paid each quarter.</a:t>
            </a:r>
          </a:p>
          <a:p>
            <a:pPr lvl="1"/>
            <a:r>
              <a:rPr lang="en-US" dirty="0" smtClean="0"/>
              <a:t>The quarter is the “</a:t>
            </a:r>
            <a:r>
              <a:rPr lang="en-US" dirty="0" smtClean="0">
                <a:solidFill>
                  <a:srgbClr val="FEC185"/>
                </a:solidFill>
              </a:rPr>
              <a:t>compounding period</a:t>
            </a:r>
            <a:r>
              <a:rPr lang="en-US" dirty="0" smtClean="0"/>
              <a:t>,” or time elapsing before interest is paid.</a:t>
            </a:r>
            <a:endParaRPr lang="en-US" dirty="0"/>
          </a:p>
        </p:txBody>
      </p:sp>
    </p:spTree>
    <p:extLst>
      <p:ext uri="{BB962C8B-B14F-4D97-AF65-F5344CB8AC3E}">
        <p14:creationId xmlns:p14="http://schemas.microsoft.com/office/powerpoint/2010/main" val="59312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a:t>
            </a:r>
            <a:r>
              <a:rPr lang="en-US" dirty="0"/>
              <a:t>Interest</a:t>
            </a:r>
          </a:p>
        </p:txBody>
      </p:sp>
      <p:sp>
        <p:nvSpPr>
          <p:cNvPr id="3" name="Content Placeholder 2"/>
          <p:cNvSpPr>
            <a:spLocks noGrp="1"/>
          </p:cNvSpPr>
          <p:nvPr>
            <p:ph idx="1"/>
          </p:nvPr>
        </p:nvSpPr>
        <p:spPr>
          <a:xfrm>
            <a:off x="712788" y="3012142"/>
            <a:ext cx="7716838" cy="2982258"/>
          </a:xfrm>
        </p:spPr>
        <p:txBody>
          <a:bodyPr/>
          <a:lstStyle/>
          <a:p>
            <a:r>
              <a:rPr lang="en-US" dirty="0" smtClean="0"/>
              <a:t>You have an account with a principle balance of $1,000 that pays 10% interest/year with quarterly compounding.</a:t>
            </a:r>
          </a:p>
          <a:p>
            <a:r>
              <a:rPr lang="en-US" dirty="0" smtClean="0"/>
              <a:t>Thus, the 1</a:t>
            </a:r>
            <a:r>
              <a:rPr lang="en-US" baseline="30000" dirty="0" smtClean="0"/>
              <a:t>st</a:t>
            </a:r>
            <a:r>
              <a:rPr lang="en-US" dirty="0" smtClean="0"/>
              <a:t> quarter you get ¼ the rate, or 2.5%</a:t>
            </a:r>
          </a:p>
          <a:p>
            <a:r>
              <a:rPr lang="en-US" dirty="0" smtClean="0"/>
              <a:t>So… How much interest is paid to the account the 1</a:t>
            </a:r>
            <a:r>
              <a:rPr lang="en-US" baseline="30000" dirty="0" smtClean="0"/>
              <a:t>st</a:t>
            </a:r>
            <a:r>
              <a:rPr lang="en-US" dirty="0" smtClean="0"/>
              <a:t> quarter?</a:t>
            </a:r>
          </a:p>
        </p:txBody>
      </p:sp>
      <p:sp>
        <p:nvSpPr>
          <p:cNvPr id="4" name="TextBox 3"/>
          <p:cNvSpPr txBox="1"/>
          <p:nvPr/>
        </p:nvSpPr>
        <p:spPr>
          <a:xfrm>
            <a:off x="1913467" y="6112933"/>
            <a:ext cx="5283200" cy="430887"/>
          </a:xfrm>
          <a:prstGeom prst="rect">
            <a:avLst/>
          </a:prstGeom>
          <a:noFill/>
        </p:spPr>
        <p:txBody>
          <a:bodyPr wrap="square" rtlCol="0">
            <a:spAutoFit/>
          </a:bodyPr>
          <a:lstStyle/>
          <a:p>
            <a:pPr marL="0" lvl="1"/>
            <a:r>
              <a:rPr lang="en-US" sz="2200" dirty="0">
                <a:solidFill>
                  <a:schemeClr val="bg1"/>
                </a:solidFill>
                <a:effectLst>
                  <a:outerShdw blurRad="50800" dist="38100" dir="2700000" algn="tl" rotWithShape="0">
                    <a:prstClr val="black">
                      <a:alpha val="40000"/>
                    </a:prstClr>
                  </a:outerShdw>
                </a:effectLst>
              </a:rPr>
              <a:t>$1,000 * </a:t>
            </a:r>
            <a:r>
              <a:rPr lang="en-US" sz="2200" dirty="0" smtClean="0">
                <a:solidFill>
                  <a:schemeClr val="bg1"/>
                </a:solidFill>
                <a:effectLst>
                  <a:outerShdw blurRad="50800" dist="38100" dir="2700000" algn="tl" rotWithShape="0">
                    <a:prstClr val="black">
                      <a:alpha val="40000"/>
                    </a:prstClr>
                  </a:outerShdw>
                </a:effectLst>
              </a:rPr>
              <a:t>.025 </a:t>
            </a:r>
            <a:r>
              <a:rPr lang="en-US" sz="2200" dirty="0">
                <a:solidFill>
                  <a:schemeClr val="bg1"/>
                </a:solidFill>
                <a:effectLst>
                  <a:outerShdw blurRad="50800" dist="38100" dir="2700000" algn="tl" rotWithShape="0">
                    <a:prstClr val="black">
                      <a:alpha val="40000"/>
                    </a:prstClr>
                  </a:outerShdw>
                </a:effectLst>
              </a:rPr>
              <a:t>= $25 in </a:t>
            </a:r>
            <a:r>
              <a:rPr lang="en-US" sz="2200" dirty="0" smtClean="0">
                <a:solidFill>
                  <a:schemeClr val="bg1"/>
                </a:solidFill>
                <a:effectLst>
                  <a:outerShdw blurRad="50800" dist="38100" dir="2700000" algn="tl" rotWithShape="0">
                    <a:prstClr val="black">
                      <a:alpha val="40000"/>
                    </a:prstClr>
                  </a:outerShdw>
                </a:effectLst>
              </a:rPr>
              <a:t>interest</a:t>
            </a:r>
            <a:endParaRPr lang="en-US" sz="2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822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Interest</a:t>
            </a:r>
          </a:p>
        </p:txBody>
      </p:sp>
      <p:sp>
        <p:nvSpPr>
          <p:cNvPr id="3" name="Content Placeholder 2"/>
          <p:cNvSpPr>
            <a:spLocks noGrp="1"/>
          </p:cNvSpPr>
          <p:nvPr>
            <p:ph idx="1"/>
          </p:nvPr>
        </p:nvSpPr>
        <p:spPr>
          <a:xfrm>
            <a:off x="712788" y="3012142"/>
            <a:ext cx="7716838" cy="3845858"/>
          </a:xfrm>
        </p:spPr>
        <p:txBody>
          <a:bodyPr>
            <a:normAutofit/>
          </a:bodyPr>
          <a:lstStyle/>
          <a:p>
            <a:r>
              <a:rPr lang="en-US" dirty="0" smtClean="0"/>
              <a:t>Thus, at the beginning of the 2</a:t>
            </a:r>
            <a:r>
              <a:rPr lang="en-US" baseline="30000" dirty="0" smtClean="0"/>
              <a:t>nd</a:t>
            </a:r>
            <a:r>
              <a:rPr lang="en-US" dirty="0" smtClean="0"/>
              <a:t> quarter, the account balance is $1,025</a:t>
            </a:r>
          </a:p>
          <a:p>
            <a:r>
              <a:rPr lang="en-US" dirty="0" smtClean="0"/>
              <a:t>So, you receive interest equal to 2.5% of $1,025</a:t>
            </a:r>
          </a:p>
          <a:p>
            <a:pPr lvl="1"/>
            <a:r>
              <a:rPr lang="en-US" dirty="0" smtClean="0"/>
              <a:t>How much interest is accumulated in the 2</a:t>
            </a:r>
            <a:r>
              <a:rPr lang="en-US" baseline="30000" dirty="0" smtClean="0"/>
              <a:t>nd</a:t>
            </a:r>
            <a:r>
              <a:rPr lang="en-US" dirty="0" smtClean="0"/>
              <a:t> quarter?</a:t>
            </a:r>
          </a:p>
          <a:p>
            <a:pPr lvl="1"/>
            <a:r>
              <a:rPr lang="en-US" dirty="0" smtClean="0"/>
              <a:t>What is the resulting account balance?</a:t>
            </a:r>
          </a:p>
          <a:p>
            <a:pPr lvl="1"/>
            <a:r>
              <a:rPr lang="en-US" dirty="0" smtClean="0"/>
              <a:t>Continuing like this, what is the total interest accumulated at the end of the year?</a:t>
            </a:r>
            <a:endParaRPr lang="en-US" dirty="0"/>
          </a:p>
        </p:txBody>
      </p:sp>
    </p:spTree>
    <p:extLst>
      <p:ext uri="{BB962C8B-B14F-4D97-AF65-F5344CB8AC3E}">
        <p14:creationId xmlns:p14="http://schemas.microsoft.com/office/powerpoint/2010/main" val="194819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960</TotalTime>
  <Words>1473</Words>
  <Application>Microsoft Office PowerPoint</Application>
  <PresentationFormat>On-screen Show (4:3)</PresentationFormat>
  <Paragraphs>130</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Sky</vt:lpstr>
      <vt:lpstr>Savings Models</vt:lpstr>
      <vt:lpstr>Objectives</vt:lpstr>
      <vt:lpstr>A Video Introduction</vt:lpstr>
      <vt:lpstr>Arithmetic Growth and Simple Interest</vt:lpstr>
      <vt:lpstr>Simple Interest</vt:lpstr>
      <vt:lpstr>Simple Interest</vt:lpstr>
      <vt:lpstr>Geometric Growth and Compound Interest</vt:lpstr>
      <vt:lpstr>Compound Interest</vt:lpstr>
      <vt:lpstr>Compound Interest</vt:lpstr>
      <vt:lpstr>Compound Interest</vt:lpstr>
      <vt:lpstr>Compound Interest Formulas</vt:lpstr>
      <vt:lpstr>Compound Interest</vt:lpstr>
      <vt:lpstr>Savings Formula</vt:lpstr>
      <vt:lpstr>Sinking Fund… College</vt:lpstr>
      <vt:lpstr>Sinking Fund… College</vt:lpstr>
      <vt:lpstr>Sinking Fund… Retirement</vt:lpstr>
      <vt:lpstr>Sinking Fund… Retirement</vt:lpstr>
      <vt:lpstr>Inflation and Depreciation</vt:lpstr>
      <vt:lpstr>Inflation and Depreciation</vt:lpstr>
      <vt:lpstr>Inflation and Depreciation</vt:lpstr>
      <vt:lpstr>Inflation and Depreciation</vt:lpstr>
      <vt:lpstr>Thomas Robert Malthus</vt:lpstr>
      <vt:lpstr>Thomas Robert Malthus</vt:lpstr>
      <vt:lpstr>Homework</vt:lpstr>
    </vt:vector>
  </TitlesOfParts>
  <Company>William and Mary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Savings Models</dc:title>
  <dc:creator>Morgan Silvers</dc:creator>
  <cp:lastModifiedBy>cklixx</cp:lastModifiedBy>
  <cp:revision>54</cp:revision>
  <dcterms:created xsi:type="dcterms:W3CDTF">2013-03-08T21:16:35Z</dcterms:created>
  <dcterms:modified xsi:type="dcterms:W3CDTF">2013-03-19T12:11:41Z</dcterms:modified>
</cp:coreProperties>
</file>