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4" r:id="rId7"/>
    <p:sldId id="269" r:id="rId8"/>
    <p:sldId id="278" r:id="rId9"/>
    <p:sldId id="265" r:id="rId10"/>
    <p:sldId id="270" r:id="rId11"/>
    <p:sldId id="282" r:id="rId12"/>
    <p:sldId id="290" r:id="rId13"/>
    <p:sldId id="291" r:id="rId14"/>
    <p:sldId id="292" r:id="rId15"/>
    <p:sldId id="295" r:id="rId16"/>
    <p:sldId id="296" r:id="rId17"/>
    <p:sldId id="299" r:id="rId18"/>
    <p:sldId id="293" r:id="rId19"/>
    <p:sldId id="300" r:id="rId20"/>
    <p:sldId id="294" r:id="rId21"/>
    <p:sldId id="267" r:id="rId22"/>
    <p:sldId id="260" r:id="rId23"/>
    <p:sldId id="277" r:id="rId24"/>
    <p:sldId id="29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5836" autoAdjust="0"/>
  </p:normalViewPr>
  <p:slideViewPr>
    <p:cSldViewPr>
      <p:cViewPr varScale="1">
        <p:scale>
          <a:sx n="61" d="100"/>
          <a:sy n="61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8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48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1.wmf"/><Relationship Id="rId1" Type="http://schemas.openxmlformats.org/officeDocument/2006/relationships/image" Target="../media/image48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48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5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7975-1FC8-4C05-AFFB-B7282B175C8C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282C-A571-4849-94C4-6B8F5ADE0A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282C-A571-4849-94C4-6B8F5ADE0A5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53E247-5809-4B68-96A7-E50C893EA175}" type="datetimeFigureOut">
              <a:rPr lang="zh-TW" altLang="en-US" smtClean="0"/>
              <a:pPr/>
              <a:t>2012/5/23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DD375B-8F1E-4511-BDAB-0AD56D04B8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12.gif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gif"/><Relationship Id="rId4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gif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23.gi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3.gi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23.gi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7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23.gi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23.gi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23.gif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23.gif"/><Relationship Id="rId4" Type="http://schemas.openxmlformats.org/officeDocument/2006/relationships/oleObject" Target="../embeddings/oleObject8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mescience.com/research/ibm-quantum-computer-28022012/" TargetMode="External"/><Relationship Id="rId2" Type="http://schemas.openxmlformats.org/officeDocument/2006/relationships/hyperlink" Target="http://www.engineerspark.com/2012/01/timeline-of-computer-chronic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ycgrp.wordpress.com/2011/05/18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ilitary_laser_experiment.jpg" TargetMode="External"/><Relationship Id="rId2" Type="http://schemas.openxmlformats.org/officeDocument/2006/relationships/hyperlink" Target="http://informedfarmers.com/nrm/environmen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2.gi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1.jpeg"/><Relationship Id="rId7" Type="http://schemas.openxmlformats.org/officeDocument/2006/relationships/image" Target="../media/image24.gi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gif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2.jpeg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gi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380312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MATH2999 </a:t>
            </a:r>
            <a:br>
              <a:rPr lang="en-US" altLang="zh-TW" dirty="0" smtClean="0"/>
            </a:br>
            <a:r>
              <a:rPr lang="en-US" altLang="zh-TW" dirty="0" smtClean="0"/>
              <a:t>	Directed Studies in Mathematics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Quantum Process on One </a:t>
            </a:r>
            <a:r>
              <a:rPr lang="en-US" altLang="zh-TW" dirty="0" err="1" smtClean="0"/>
              <a:t>Qubit</a:t>
            </a:r>
            <a:r>
              <a:rPr lang="en-US" altLang="zh-TW" dirty="0" smtClean="0"/>
              <a:t> 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Name:	Au Tung Kin</a:t>
            </a:r>
          </a:p>
          <a:p>
            <a:r>
              <a:rPr lang="en-US" altLang="zh-TW" dirty="0" smtClean="0"/>
              <a:t>UID:	2009264740</a:t>
            </a:r>
            <a:endParaRPr lang="zh-TW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How to Construct TPCP Map? 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393305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Procedure 1:	</a:t>
            </a:r>
          </a:p>
        </p:txBody>
      </p:sp>
      <p:sp>
        <p:nvSpPr>
          <p:cNvPr id="5" name="矩形 4"/>
          <p:cNvSpPr/>
          <p:nvPr/>
        </p:nvSpPr>
        <p:spPr>
          <a:xfrm>
            <a:off x="4023646" y="1476653"/>
            <a:ext cx="36724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Given </a:t>
            </a:r>
            <a:r>
              <a:rPr lang="en-US" altLang="zh-TW" sz="2200" i="1" dirty="0" smtClean="0"/>
              <a:t>n </a:t>
            </a:r>
            <a:r>
              <a:rPr lang="en-US" altLang="zh-TW" sz="2200" dirty="0" smtClean="0"/>
              <a:t>density matrices, </a:t>
            </a:r>
          </a:p>
          <a:p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… 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n</a:t>
            </a:r>
            <a:r>
              <a:rPr lang="en-US" altLang="zh-TW" sz="2400" dirty="0" smtClean="0"/>
              <a:t> </a:t>
            </a:r>
            <a:r>
              <a:rPr lang="en-US" altLang="zh-TW" sz="2000" dirty="0" smtClean="0">
                <a:sym typeface="Symbol"/>
              </a:rPr>
              <a:t></a:t>
            </a:r>
            <a:r>
              <a:rPr lang="en-US" altLang="zh-TW" sz="2000" i="1" dirty="0" smtClean="0"/>
              <a:t> H</a:t>
            </a:r>
            <a:r>
              <a:rPr lang="en-US" altLang="zh-TW" sz="2000" i="1" baseline="-25000" dirty="0" smtClean="0"/>
              <a:t>2x2</a:t>
            </a:r>
            <a:endParaRPr lang="en-US" altLang="zh-TW" sz="2200" dirty="0" smtClean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95936" y="2958043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… </a:t>
            </a:r>
            <a:r>
              <a:rPr lang="en-US" altLang="zh-TW" sz="2400" dirty="0" smtClean="0"/>
              <a:t>, </a:t>
            </a:r>
            <a:r>
              <a:rPr lang="en-US" altLang="zh-TW" sz="2400" i="1" dirty="0" err="1" smtClean="0"/>
              <a:t>B</a:t>
            </a:r>
            <a:r>
              <a:rPr lang="en-US" altLang="zh-TW" sz="2400" i="1" baseline="-25000" dirty="0" err="1" smtClean="0"/>
              <a:t>n</a:t>
            </a:r>
            <a:r>
              <a:rPr lang="en-US" altLang="zh-TW" sz="2400" dirty="0" smtClean="0"/>
              <a:t> </a:t>
            </a:r>
            <a:r>
              <a:rPr lang="en-US" altLang="zh-TW" sz="2000" dirty="0" smtClean="0">
                <a:sym typeface="Symbol"/>
              </a:rPr>
              <a:t></a:t>
            </a:r>
            <a:r>
              <a:rPr lang="en-US" altLang="zh-TW" sz="2000" i="1" dirty="0" smtClean="0"/>
              <a:t> H</a:t>
            </a:r>
            <a:r>
              <a:rPr lang="en-US" altLang="zh-TW" sz="2000" i="1" baseline="-25000" dirty="0" smtClean="0"/>
              <a:t>2x2</a:t>
            </a:r>
            <a:r>
              <a:rPr lang="en-US" altLang="zh-TW" sz="2400" i="1" dirty="0" smtClean="0"/>
              <a:t> </a:t>
            </a:r>
          </a:p>
          <a:p>
            <a:r>
              <a:rPr lang="en-US" altLang="zh-TW" sz="2400" dirty="0" smtClean="0"/>
              <a:t>are their corresponding images</a:t>
            </a:r>
            <a:endParaRPr lang="en-US" altLang="zh-TW" sz="22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067944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Symbol"/>
              </a:rPr>
              <a:t>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72000" y="24301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Symbol"/>
              </a:rPr>
              <a:t>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52120" y="24301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Symbol"/>
              </a:rPr>
              <a:t>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41895" y="2420888"/>
            <a:ext cx="305404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i="1" dirty="0" smtClean="0">
                <a:sym typeface="Symbol"/>
              </a:rPr>
              <a:t>TPCP Map T</a:t>
            </a:r>
            <a:r>
              <a:rPr lang="en-US" altLang="zh-TW" dirty="0" smtClean="0">
                <a:sym typeface="Symbol"/>
              </a:rPr>
              <a:t>: </a:t>
            </a:r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2x2</a:t>
            </a:r>
            <a:r>
              <a:rPr lang="en-US" altLang="zh-TW" sz="2000" i="1" dirty="0" smtClean="0"/>
              <a:t> </a:t>
            </a:r>
            <a:r>
              <a:rPr lang="en-US" altLang="zh-TW" sz="2000" i="1" dirty="0" smtClean="0">
                <a:sym typeface="Symbol"/>
              </a:rPr>
              <a:t></a:t>
            </a:r>
            <a:r>
              <a:rPr lang="en-US" altLang="zh-TW" i="1" dirty="0" smtClean="0"/>
              <a:t> H</a:t>
            </a:r>
            <a:r>
              <a:rPr lang="en-US" altLang="zh-TW" i="1" baseline="-25000" dirty="0" smtClean="0"/>
              <a:t>2x2</a:t>
            </a:r>
            <a:r>
              <a:rPr lang="en-US" altLang="zh-TW" sz="2000" i="1" dirty="0" smtClean="0"/>
              <a:t> </a:t>
            </a:r>
            <a:endParaRPr lang="zh-TW" altLang="en-US" i="1" dirty="0"/>
          </a:p>
        </p:txBody>
      </p:sp>
      <p:sp>
        <p:nvSpPr>
          <p:cNvPr id="14" name="矩形 13"/>
          <p:cNvSpPr/>
          <p:nvPr/>
        </p:nvSpPr>
        <p:spPr>
          <a:xfrm>
            <a:off x="827584" y="450912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Procedure 2:	</a:t>
            </a:r>
          </a:p>
        </p:txBody>
      </p:sp>
      <p:sp>
        <p:nvSpPr>
          <p:cNvPr id="20" name="矩形 19"/>
          <p:cNvSpPr/>
          <p:nvPr/>
        </p:nvSpPr>
        <p:spPr>
          <a:xfrm>
            <a:off x="827584" y="555962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Procedure 3:	</a:t>
            </a:r>
          </a:p>
        </p:txBody>
      </p:sp>
      <p:sp>
        <p:nvSpPr>
          <p:cNvPr id="21" name="矩形 20"/>
          <p:cNvSpPr/>
          <p:nvPr/>
        </p:nvSpPr>
        <p:spPr>
          <a:xfrm>
            <a:off x="2985497" y="3933056"/>
            <a:ext cx="57246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/>
              <a:t>Find out all linearly independent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’s	</a:t>
            </a:r>
          </a:p>
        </p:txBody>
      </p:sp>
      <p:sp>
        <p:nvSpPr>
          <p:cNvPr id="22" name="矩形 21"/>
          <p:cNvSpPr/>
          <p:nvPr/>
        </p:nvSpPr>
        <p:spPr>
          <a:xfrm>
            <a:off x="3023820" y="4551511"/>
            <a:ext cx="496482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/>
              <a:t>Check linear coefficients preserve</a:t>
            </a:r>
          </a:p>
          <a:p>
            <a:r>
              <a:rPr lang="en-US" altLang="zh-TW" sz="2400" dirty="0" smtClean="0"/>
              <a:t>among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’s and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’s </a:t>
            </a:r>
          </a:p>
        </p:txBody>
      </p:sp>
      <p:sp>
        <p:nvSpPr>
          <p:cNvPr id="23" name="矩形 22"/>
          <p:cNvSpPr/>
          <p:nvPr/>
        </p:nvSpPr>
        <p:spPr>
          <a:xfrm>
            <a:off x="3023820" y="5559623"/>
            <a:ext cx="428033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/>
              <a:t>Construct TPCP map </a:t>
            </a:r>
          </a:p>
          <a:p>
            <a:r>
              <a:rPr lang="en-US" altLang="zh-TW" sz="2400" dirty="0" smtClean="0"/>
              <a:t>for linearly independent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’s </a:t>
            </a:r>
          </a:p>
          <a:p>
            <a:r>
              <a:rPr lang="en-US" altLang="zh-TW" sz="2400" dirty="0" smtClean="0"/>
              <a:t>and corresponding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’s </a:t>
            </a:r>
            <a:endParaRPr lang="en-US" altLang="zh-TW" sz="2400" i="1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 animBg="1"/>
      <p:bldP spid="14" grpId="0"/>
      <p:bldP spid="20" grpId="0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Procedure 2: Linear Coefficient Preserve</a:t>
            </a:r>
          </a:p>
        </p:txBody>
      </p:sp>
      <p:sp>
        <p:nvSpPr>
          <p:cNvPr id="4" name="矩形 3"/>
          <p:cNvSpPr/>
          <p:nvPr/>
        </p:nvSpPr>
        <p:spPr>
          <a:xfrm>
            <a:off x="467544" y="1412776"/>
            <a:ext cx="1664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zh-TW" sz="2400" dirty="0" smtClean="0"/>
              <a:t>2nd Step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1988840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Check linear coefficient preserve or not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2339752" y="3895101"/>
            <a:ext cx="4968552" cy="614019"/>
            <a:chOff x="1187624" y="5431369"/>
            <a:chExt cx="4968552" cy="614019"/>
          </a:xfrm>
        </p:grpSpPr>
        <p:sp>
          <p:nvSpPr>
            <p:cNvPr id="20" name="矩形 19"/>
            <p:cNvSpPr/>
            <p:nvPr/>
          </p:nvSpPr>
          <p:spPr>
            <a:xfrm>
              <a:off x="1187624" y="5445224"/>
              <a:ext cx="4968552" cy="6001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200" dirty="0" smtClean="0"/>
                <a:t>i.e.	</a:t>
              </a:r>
              <a:r>
                <a:rPr lang="en-US" altLang="zh-TW" sz="2200" i="1" dirty="0" smtClean="0"/>
                <a:t>A</a:t>
              </a:r>
              <a:r>
                <a:rPr lang="en-US" altLang="zh-TW" sz="2200" i="1" baseline="-25000" dirty="0" smtClean="0"/>
                <a:t>3</a:t>
              </a:r>
              <a:r>
                <a:rPr lang="en-US" altLang="zh-TW" sz="2200" i="1" dirty="0" smtClean="0"/>
                <a:t>    </a:t>
              </a:r>
              <a:r>
                <a:rPr lang="en-US" altLang="zh-TW" sz="2200" dirty="0" smtClean="0"/>
                <a:t>= </a:t>
              </a:r>
              <a:r>
                <a:rPr lang="en-US" altLang="zh-TW" sz="2200" i="1" dirty="0" smtClean="0">
                  <a:sym typeface="Symbol"/>
                </a:rPr>
                <a:t></a:t>
              </a:r>
              <a:r>
                <a:rPr lang="en-US" altLang="zh-TW" sz="2200" baseline="-25000" dirty="0" smtClean="0">
                  <a:sym typeface="Symbol"/>
                </a:rPr>
                <a:t>1</a:t>
              </a:r>
              <a:r>
                <a:rPr lang="en-US" altLang="zh-TW" sz="2200" dirty="0" smtClean="0">
                  <a:sym typeface="Symbol"/>
                </a:rPr>
                <a:t>               + </a:t>
              </a:r>
              <a:r>
                <a:rPr lang="en-US" altLang="zh-TW" sz="2200" i="1" dirty="0" smtClean="0">
                  <a:sym typeface="Symbol"/>
                </a:rPr>
                <a:t></a:t>
              </a:r>
              <a:r>
                <a:rPr lang="en-US" altLang="zh-TW" sz="2200" baseline="-25000" dirty="0" smtClean="0">
                  <a:sym typeface="Symbol"/>
                </a:rPr>
                <a:t>2</a:t>
              </a:r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3635896" y="5431369"/>
            <a:ext cx="434975" cy="600075"/>
          </p:xfrm>
          <a:graphic>
            <a:graphicData uri="http://schemas.openxmlformats.org/presentationml/2006/ole">
              <p:oleObj spid="_x0000_s58373" name="方程式" r:id="rId5" imgW="164880" imgH="228600" progId="Equation.3">
                <p:embed/>
              </p:oleObj>
            </a:graphicData>
          </a:graphic>
        </p:graphicFrame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5366494" y="5431369"/>
            <a:ext cx="501650" cy="600075"/>
          </p:xfrm>
          <a:graphic>
            <a:graphicData uri="http://schemas.openxmlformats.org/presentationml/2006/ole">
              <p:oleObj spid="_x0000_s58374" name="方程式" r:id="rId6" imgW="190440" imgH="228600" progId="Equation.3">
                <p:embed/>
              </p:oleObj>
            </a:graphicData>
          </a:graphic>
        </p:graphicFrame>
      </p:grpSp>
      <p:grpSp>
        <p:nvGrpSpPr>
          <p:cNvPr id="32" name="群組 31"/>
          <p:cNvGrpSpPr/>
          <p:nvPr/>
        </p:nvGrpSpPr>
        <p:grpSpPr>
          <a:xfrm>
            <a:off x="827584" y="2564904"/>
            <a:ext cx="7272808" cy="674117"/>
            <a:chOff x="251520" y="2708474"/>
            <a:chExt cx="7272808" cy="674117"/>
          </a:xfrm>
        </p:grpSpPr>
        <p:grpSp>
          <p:nvGrpSpPr>
            <p:cNvPr id="18" name="群組 17"/>
            <p:cNvGrpSpPr/>
            <p:nvPr/>
          </p:nvGrpSpPr>
          <p:grpSpPr>
            <a:xfrm>
              <a:off x="251520" y="2708474"/>
              <a:ext cx="7272808" cy="600521"/>
              <a:chOff x="539552" y="5444778"/>
              <a:chExt cx="7272808" cy="60052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39552" y="5445224"/>
                <a:ext cx="7128792" cy="534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e.g.	Suppose		where		   </a:t>
                </a:r>
              </a:p>
            </p:txBody>
          </p:sp>
          <p:graphicFrame>
            <p:nvGraphicFramePr>
              <p:cNvPr id="58371" name="Object 3"/>
              <p:cNvGraphicFramePr>
                <a:graphicFrameLocks noChangeAspect="1"/>
              </p:cNvGraphicFramePr>
              <p:nvPr/>
            </p:nvGraphicFramePr>
            <p:xfrm>
              <a:off x="5160491" y="5444778"/>
              <a:ext cx="1338262" cy="600075"/>
            </p:xfrm>
            <a:graphic>
              <a:graphicData uri="http://schemas.openxmlformats.org/presentationml/2006/ole">
                <p:oleObj spid="_x0000_s58371" name="方程式" r:id="rId7" imgW="507960" imgH="228600" progId="Equation.3">
                  <p:embed/>
                </p:oleObj>
              </a:graphicData>
            </a:graphic>
          </p:graphicFrame>
          <p:graphicFrame>
            <p:nvGraphicFramePr>
              <p:cNvPr id="58372" name="Object 4"/>
              <p:cNvGraphicFramePr>
                <a:graphicFrameLocks noChangeAspect="1"/>
              </p:cNvGraphicFramePr>
              <p:nvPr/>
            </p:nvGraphicFramePr>
            <p:xfrm>
              <a:off x="6540772" y="5445224"/>
              <a:ext cx="1271588" cy="600075"/>
            </p:xfrm>
            <a:graphic>
              <a:graphicData uri="http://schemas.openxmlformats.org/presentationml/2006/ole">
                <p:oleObj spid="_x0000_s58372" name="方程式" r:id="rId8" imgW="482400" imgH="228600" progId="Equation.3">
                  <p:embed/>
                </p:oleObj>
              </a:graphicData>
            </a:graphic>
          </p:graphicFrame>
        </p:grpSp>
        <p:graphicFrame>
          <p:nvGraphicFramePr>
            <p:cNvPr id="58378" name="Object 10"/>
            <p:cNvGraphicFramePr>
              <a:graphicFrameLocks noChangeAspect="1"/>
            </p:cNvGraphicFramePr>
            <p:nvPr/>
          </p:nvGraphicFramePr>
          <p:xfrm>
            <a:off x="2580332" y="2780928"/>
            <a:ext cx="1271588" cy="601663"/>
          </p:xfrm>
          <a:graphic>
            <a:graphicData uri="http://schemas.openxmlformats.org/presentationml/2006/ole">
              <p:oleObj spid="_x0000_s58378" name="方程式" r:id="rId9" imgW="482400" imgH="228600" progId="Equation.3">
                <p:embed/>
              </p:oleObj>
            </a:graphicData>
          </a:graphic>
        </p:graphicFrame>
      </p:grpSp>
      <p:grpSp>
        <p:nvGrpSpPr>
          <p:cNvPr id="33" name="群組 32"/>
          <p:cNvGrpSpPr/>
          <p:nvPr/>
        </p:nvGrpSpPr>
        <p:grpSpPr>
          <a:xfrm>
            <a:off x="1732546" y="3164865"/>
            <a:ext cx="4853272" cy="624175"/>
            <a:chOff x="1732546" y="3332981"/>
            <a:chExt cx="4853272" cy="624175"/>
          </a:xfrm>
        </p:grpSpPr>
        <p:sp>
          <p:nvSpPr>
            <p:cNvPr id="31" name="矩形 30"/>
            <p:cNvSpPr/>
            <p:nvPr/>
          </p:nvSpPr>
          <p:spPr>
            <a:xfrm>
              <a:off x="1732546" y="3356992"/>
              <a:ext cx="4527201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200" dirty="0" smtClean="0"/>
                <a:t>and </a:t>
              </a:r>
              <a:r>
                <a:rPr lang="en-US" altLang="zh-TW" sz="2200" i="1" dirty="0" smtClean="0"/>
                <a:t>A</a:t>
              </a:r>
              <a:r>
                <a:rPr lang="en-US" altLang="zh-TW" sz="2200" i="1" baseline="-25000" dirty="0" smtClean="0"/>
                <a:t>4</a:t>
              </a:r>
              <a:r>
                <a:rPr lang="en-US" altLang="zh-TW" sz="2200" i="1" dirty="0" smtClean="0"/>
                <a:t> </a:t>
              </a:r>
              <a:r>
                <a:rPr lang="en-US" altLang="zh-TW" sz="2200" dirty="0" smtClean="0"/>
                <a:t>is dependent of 	 and </a:t>
              </a: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4929113" y="3332981"/>
            <a:ext cx="434975" cy="600075"/>
          </p:xfrm>
          <a:graphic>
            <a:graphicData uri="http://schemas.openxmlformats.org/presentationml/2006/ole">
              <p:oleObj spid="_x0000_s58379" name="方程式" r:id="rId10" imgW="164880" imgH="228600" progId="Equation.3">
                <p:embed/>
              </p:oleObj>
            </a:graphicData>
          </a:graphic>
        </p:graphicFrame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6084168" y="3356992"/>
            <a:ext cx="501650" cy="600075"/>
          </p:xfrm>
          <a:graphic>
            <a:graphicData uri="http://schemas.openxmlformats.org/presentationml/2006/ole">
              <p:oleObj spid="_x0000_s58380" name="方程式" r:id="rId11" imgW="190440" imgH="228600" progId="Equation.3">
                <p:embed/>
              </p:oleObj>
            </a:graphicData>
          </a:graphic>
        </p:graphicFrame>
      </p:grpSp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2881958" y="3974132"/>
          <a:ext cx="969962" cy="534988"/>
        </p:xfrm>
        <a:graphic>
          <a:graphicData uri="http://schemas.openxmlformats.org/presentationml/2006/ole">
            <p:oleObj spid="_x0000_s58383" name="方程式" r:id="rId12" imgW="368280" imgH="203040" progId="Equation.3">
              <p:embed/>
            </p:oleObj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4427984" y="3961632"/>
          <a:ext cx="969962" cy="534987"/>
        </p:xfrm>
        <a:graphic>
          <a:graphicData uri="http://schemas.openxmlformats.org/presentationml/2006/ole">
            <p:oleObj spid="_x0000_s58384" name="方程式" r:id="rId13" imgW="368280" imgH="203040" progId="Equation.3">
              <p:embed/>
            </p:oleObj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6156176" y="3947344"/>
          <a:ext cx="969962" cy="534988"/>
        </p:xfrm>
        <a:graphic>
          <a:graphicData uri="http://schemas.openxmlformats.org/presentationml/2006/ole">
            <p:oleObj spid="_x0000_s58385" name="方程式" r:id="rId14" imgW="368280" imgH="203040" progId="Equation.3">
              <p:embed/>
            </p:oleObj>
          </a:graphicData>
        </a:graphic>
      </p:graphicFrame>
      <p:grpSp>
        <p:nvGrpSpPr>
          <p:cNvPr id="41" name="群組 40"/>
          <p:cNvGrpSpPr/>
          <p:nvPr/>
        </p:nvGrpSpPr>
        <p:grpSpPr>
          <a:xfrm>
            <a:off x="2339752" y="4666991"/>
            <a:ext cx="4968552" cy="600164"/>
            <a:chOff x="1187624" y="5445224"/>
            <a:chExt cx="4968552" cy="600164"/>
          </a:xfrm>
        </p:grpSpPr>
        <p:sp>
          <p:nvSpPr>
            <p:cNvPr id="42" name="矩形 41"/>
            <p:cNvSpPr/>
            <p:nvPr/>
          </p:nvSpPr>
          <p:spPr>
            <a:xfrm>
              <a:off x="1187624" y="5445224"/>
              <a:ext cx="4968552" cy="6001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200" dirty="0" smtClean="0">
                  <a:sym typeface="Symbol"/>
                </a:rPr>
                <a:t></a:t>
              </a:r>
              <a:r>
                <a:rPr lang="en-US" altLang="zh-TW" sz="2200" dirty="0" smtClean="0"/>
                <a:t>	</a:t>
              </a:r>
              <a:r>
                <a:rPr lang="en-US" altLang="zh-TW" sz="2200" i="1" dirty="0" smtClean="0"/>
                <a:t>B</a:t>
              </a:r>
              <a:r>
                <a:rPr lang="en-US" altLang="zh-TW" sz="2200" i="1" baseline="-25000" dirty="0" smtClean="0"/>
                <a:t>3</a:t>
              </a:r>
              <a:r>
                <a:rPr lang="en-US" altLang="zh-TW" sz="2200" i="1" dirty="0" smtClean="0"/>
                <a:t>    </a:t>
              </a:r>
              <a:r>
                <a:rPr lang="en-US" altLang="zh-TW" sz="2200" dirty="0" smtClean="0"/>
                <a:t>= </a:t>
              </a:r>
              <a:r>
                <a:rPr lang="en-US" altLang="zh-TW" sz="2200" i="1" dirty="0" smtClean="0">
                  <a:sym typeface="Symbol"/>
                </a:rPr>
                <a:t></a:t>
              </a:r>
              <a:r>
                <a:rPr lang="en-US" altLang="zh-TW" sz="2200" baseline="-25000" dirty="0" smtClean="0">
                  <a:sym typeface="Symbol"/>
                </a:rPr>
                <a:t>1</a:t>
              </a:r>
              <a:r>
                <a:rPr lang="en-US" altLang="zh-TW" sz="2200" dirty="0" smtClean="0">
                  <a:sym typeface="Symbol"/>
                </a:rPr>
                <a:t>               + </a:t>
              </a:r>
              <a:r>
                <a:rPr lang="en-US" altLang="zh-TW" sz="2200" i="1" dirty="0" smtClean="0">
                  <a:sym typeface="Symbol"/>
                </a:rPr>
                <a:t></a:t>
              </a:r>
              <a:r>
                <a:rPr lang="en-US" altLang="zh-TW" sz="2200" baseline="-25000" dirty="0" smtClean="0">
                  <a:sym typeface="Symbol"/>
                </a:rPr>
                <a:t>2</a:t>
              </a:r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3635772" y="5464533"/>
            <a:ext cx="434975" cy="533400"/>
          </p:xfrm>
          <a:graphic>
            <a:graphicData uri="http://schemas.openxmlformats.org/presentationml/2006/ole">
              <p:oleObj spid="_x0000_s58386" name="方程式" r:id="rId15" imgW="164880" imgH="203040" progId="Equation.3">
                <p:embed/>
              </p:oleObj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5382022" y="5464533"/>
            <a:ext cx="468313" cy="533400"/>
          </p:xfrm>
          <a:graphic>
            <a:graphicData uri="http://schemas.openxmlformats.org/presentationml/2006/ole">
              <p:oleObj spid="_x0000_s58387" name="方程式" r:id="rId16" imgW="177480" imgH="203040" progId="Equation.3">
                <p:embed/>
              </p:oleObj>
            </a:graphicData>
          </a:graphic>
        </p:graphicFrame>
      </p:grpSp>
      <p:sp>
        <p:nvSpPr>
          <p:cNvPr id="45" name="爆炸 1 44"/>
          <p:cNvSpPr/>
          <p:nvPr/>
        </p:nvSpPr>
        <p:spPr>
          <a:xfrm>
            <a:off x="-252536" y="4005064"/>
            <a:ext cx="2808312" cy="144016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Necessary Condition! </a:t>
            </a:r>
            <a:endParaRPr lang="zh-TW" altLang="en-US" dirty="0"/>
          </a:p>
        </p:txBody>
      </p:sp>
      <p:grpSp>
        <p:nvGrpSpPr>
          <p:cNvPr id="37" name="群組 36"/>
          <p:cNvGrpSpPr/>
          <p:nvPr/>
        </p:nvGrpSpPr>
        <p:grpSpPr>
          <a:xfrm>
            <a:off x="395536" y="5479277"/>
            <a:ext cx="4104456" cy="1121851"/>
            <a:chOff x="395536" y="5479277"/>
            <a:chExt cx="4104456" cy="1121851"/>
          </a:xfrm>
        </p:grpSpPr>
        <p:grpSp>
          <p:nvGrpSpPr>
            <p:cNvPr id="46" name="群組 45"/>
            <p:cNvGrpSpPr/>
            <p:nvPr/>
          </p:nvGrpSpPr>
          <p:grpSpPr>
            <a:xfrm>
              <a:off x="395536" y="5479277"/>
              <a:ext cx="4104456" cy="1121851"/>
              <a:chOff x="1187624" y="5431369"/>
              <a:chExt cx="4104456" cy="1121851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187624" y="5445224"/>
                <a:ext cx="4104456" cy="11079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Hence, if     </a:t>
                </a:r>
                <a:r>
                  <a:rPr lang="en-US" altLang="zh-TW" sz="2200" i="1" dirty="0" smtClean="0"/>
                  <a:t>A</a:t>
                </a:r>
                <a:r>
                  <a:rPr lang="en-US" altLang="zh-TW" sz="2200" i="1" baseline="-25000" dirty="0" smtClean="0"/>
                  <a:t>3</a:t>
                </a:r>
                <a:r>
                  <a:rPr lang="en-US" altLang="zh-TW" sz="2200" i="1" dirty="0" smtClean="0"/>
                  <a:t> </a:t>
                </a:r>
                <a:r>
                  <a:rPr lang="en-US" altLang="zh-TW" sz="2200" b="1" dirty="0" smtClean="0"/>
                  <a:t>=</a:t>
                </a:r>
                <a:r>
                  <a:rPr lang="en-US" altLang="zh-TW" sz="2200" dirty="0" smtClean="0"/>
                  <a:t> </a:t>
                </a:r>
                <a:r>
                  <a:rPr lang="en-US" altLang="zh-TW" sz="2200" i="1" dirty="0" smtClean="0">
                    <a:sym typeface="Symbol"/>
                  </a:rPr>
                  <a:t></a:t>
                </a:r>
                <a:r>
                  <a:rPr lang="en-US" altLang="zh-TW" sz="2200" baseline="-25000" dirty="0" smtClean="0">
                    <a:sym typeface="Symbol"/>
                  </a:rPr>
                  <a:t>1</a:t>
                </a:r>
                <a:r>
                  <a:rPr lang="en-US" altLang="zh-TW" sz="2200" dirty="0" smtClean="0">
                    <a:sym typeface="Symbol"/>
                  </a:rPr>
                  <a:t>      + </a:t>
                </a:r>
                <a:r>
                  <a:rPr lang="en-US" altLang="zh-TW" sz="2200" i="1" dirty="0" smtClean="0">
                    <a:sym typeface="Symbol"/>
                  </a:rPr>
                  <a:t></a:t>
                </a:r>
                <a:r>
                  <a:rPr lang="en-US" altLang="zh-TW" sz="2200" baseline="-25000" dirty="0" smtClean="0">
                    <a:sym typeface="Symbol"/>
                  </a:rPr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>
                    <a:sym typeface="Symbol"/>
                  </a:rPr>
                  <a:t>	But  </a:t>
                </a:r>
                <a:r>
                  <a:rPr lang="en-US" altLang="zh-TW" sz="2200" i="1" dirty="0" smtClean="0"/>
                  <a:t>B</a:t>
                </a:r>
                <a:r>
                  <a:rPr lang="en-US" altLang="zh-TW" sz="2200" i="1" baseline="-25000" dirty="0" smtClean="0"/>
                  <a:t>3</a:t>
                </a:r>
                <a:r>
                  <a:rPr lang="en-US" altLang="zh-TW" sz="2200" i="1" dirty="0" smtClean="0"/>
                  <a:t> </a:t>
                </a:r>
                <a:r>
                  <a:rPr lang="en-US" altLang="zh-TW" sz="2200" b="1" dirty="0" smtClean="0"/>
                  <a:t>≠</a:t>
                </a:r>
                <a:r>
                  <a:rPr lang="en-US" altLang="zh-TW" sz="2200" dirty="0" smtClean="0"/>
                  <a:t> </a:t>
                </a:r>
                <a:r>
                  <a:rPr lang="en-US" altLang="zh-TW" sz="2200" i="1" dirty="0" smtClean="0">
                    <a:sym typeface="Symbol"/>
                  </a:rPr>
                  <a:t></a:t>
                </a:r>
                <a:r>
                  <a:rPr lang="en-US" altLang="zh-TW" sz="2200" baseline="-25000" dirty="0" smtClean="0">
                    <a:sym typeface="Symbol"/>
                  </a:rPr>
                  <a:t>1</a:t>
                </a:r>
                <a:r>
                  <a:rPr lang="en-US" altLang="zh-TW" sz="2200" dirty="0" smtClean="0">
                    <a:sym typeface="Symbol"/>
                  </a:rPr>
                  <a:t>      + </a:t>
                </a:r>
                <a:r>
                  <a:rPr lang="en-US" altLang="zh-TW" sz="2200" i="1" dirty="0" smtClean="0">
                    <a:sym typeface="Symbol"/>
                  </a:rPr>
                  <a:t></a:t>
                </a:r>
                <a:r>
                  <a:rPr lang="en-US" altLang="zh-TW" sz="2200" baseline="-25000" dirty="0" smtClean="0">
                    <a:sym typeface="Symbol"/>
                  </a:rPr>
                  <a:t>2</a:t>
                </a:r>
              </a:p>
            </p:txBody>
          </p:sp>
          <p:graphicFrame>
            <p:nvGraphicFramePr>
              <p:cNvPr id="48" name="Object 3"/>
              <p:cNvGraphicFramePr>
                <a:graphicFrameLocks noChangeAspect="1"/>
              </p:cNvGraphicFramePr>
              <p:nvPr/>
            </p:nvGraphicFramePr>
            <p:xfrm>
              <a:off x="3635896" y="5431369"/>
              <a:ext cx="434975" cy="600075"/>
            </p:xfrm>
            <a:graphic>
              <a:graphicData uri="http://schemas.openxmlformats.org/presentationml/2006/ole">
                <p:oleObj spid="_x0000_s58388" name="方程式" r:id="rId17" imgW="164880" imgH="228600" progId="Equation.3">
                  <p:embed/>
                </p:oleObj>
              </a:graphicData>
            </a:graphic>
          </p:graphicFrame>
          <p:graphicFrame>
            <p:nvGraphicFramePr>
              <p:cNvPr id="49" name="Object 4"/>
              <p:cNvGraphicFramePr>
                <a:graphicFrameLocks noChangeAspect="1"/>
              </p:cNvGraphicFramePr>
              <p:nvPr/>
            </p:nvGraphicFramePr>
            <p:xfrm>
              <a:off x="4718422" y="5431369"/>
              <a:ext cx="501650" cy="600075"/>
            </p:xfrm>
            <a:graphic>
              <a:graphicData uri="http://schemas.openxmlformats.org/presentationml/2006/ole">
                <p:oleObj spid="_x0000_s58389" name="方程式" r:id="rId18" imgW="190440" imgH="228600" progId="Equation.3">
                  <p:embed/>
                </p:oleObj>
              </a:graphicData>
            </a:graphic>
          </p:graphicFrame>
        </p:grpSp>
        <p:graphicFrame>
          <p:nvGraphicFramePr>
            <p:cNvPr id="50" name="Object 3"/>
            <p:cNvGraphicFramePr>
              <a:graphicFrameLocks noChangeAspect="1"/>
            </p:cNvGraphicFramePr>
            <p:nvPr/>
          </p:nvGraphicFramePr>
          <p:xfrm>
            <a:off x="2861493" y="6063952"/>
            <a:ext cx="434975" cy="533400"/>
          </p:xfrm>
          <a:graphic>
            <a:graphicData uri="http://schemas.openxmlformats.org/presentationml/2006/ole">
              <p:oleObj spid="_x0000_s58390" name="方程式" r:id="rId19" imgW="164880" imgH="203040" progId="Equation.3">
                <p:embed/>
              </p:oleObj>
            </a:graphicData>
          </a:graphic>
        </p:graphicFrame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3923928" y="6063952"/>
            <a:ext cx="468313" cy="533400"/>
          </p:xfrm>
          <a:graphic>
            <a:graphicData uri="http://schemas.openxmlformats.org/presentationml/2006/ole">
              <p:oleObj spid="_x0000_s58391" name="方程式" r:id="rId20" imgW="177480" imgH="203040" progId="Equation.3">
                <p:embed/>
              </p:oleObj>
            </a:graphicData>
          </a:graphic>
        </p:graphicFrame>
      </p:grpSp>
      <p:sp>
        <p:nvSpPr>
          <p:cNvPr id="52" name="向右箭號 51"/>
          <p:cNvSpPr/>
          <p:nvPr/>
        </p:nvSpPr>
        <p:spPr>
          <a:xfrm>
            <a:off x="4572000" y="5733256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220072" y="5459078"/>
            <a:ext cx="3672408" cy="11382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TW" sz="2200" dirty="0" smtClean="0"/>
              <a:t>Then linear map for </a:t>
            </a:r>
          </a:p>
          <a:p>
            <a:pPr algn="ctr">
              <a:lnSpc>
                <a:spcPct val="150000"/>
              </a:lnSpc>
            </a:pPr>
            <a:r>
              <a:rPr lang="en-US" altLang="zh-TW" sz="2200" i="1" dirty="0" smtClean="0"/>
              <a:t>T</a:t>
            </a:r>
            <a:r>
              <a:rPr lang="en-US" altLang="zh-TW" sz="2200" dirty="0" smtClean="0"/>
              <a:t>(</a:t>
            </a:r>
            <a:r>
              <a:rPr lang="en-US" altLang="zh-TW" sz="2200" i="1" dirty="0" smtClean="0"/>
              <a:t>A</a:t>
            </a:r>
            <a:r>
              <a:rPr lang="en-US" altLang="zh-TW" sz="2200" i="1" baseline="-25000" dirty="0" smtClean="0"/>
              <a:t>i</a:t>
            </a:r>
            <a:r>
              <a:rPr lang="en-US" altLang="zh-TW" sz="2200" dirty="0" smtClean="0"/>
              <a:t>) = </a:t>
            </a:r>
            <a:r>
              <a:rPr lang="en-US" altLang="zh-TW" sz="2200" i="1" dirty="0" smtClean="0"/>
              <a:t>B</a:t>
            </a:r>
            <a:r>
              <a:rPr lang="en-US" altLang="zh-TW" sz="2200" i="1" baseline="-25000" dirty="0" smtClean="0"/>
              <a:t>i</a:t>
            </a:r>
            <a:r>
              <a:rPr lang="en-US" altLang="zh-TW" sz="2200" dirty="0" smtClean="0"/>
              <a:t> must not exist!</a:t>
            </a:r>
            <a:endParaRPr lang="zh-TW" altLang="en-US" sz="2200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5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66562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724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Let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be the number of linearly independent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’s</a:t>
            </a:r>
            <a:endParaRPr lang="en-US" altLang="zh-TW" sz="2400" i="1" dirty="0" smtClean="0"/>
          </a:p>
        </p:txBody>
      </p:sp>
      <p:sp>
        <p:nvSpPr>
          <p:cNvPr id="10" name="矩形 9"/>
          <p:cNvSpPr/>
          <p:nvPr/>
        </p:nvSpPr>
        <p:spPr>
          <a:xfrm>
            <a:off x="780246" y="2420888"/>
            <a:ext cx="3760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i="1" dirty="0" smtClean="0"/>
              <a:t> 	</a:t>
            </a:r>
            <a:r>
              <a:rPr lang="en-US" altLang="zh-TW" sz="2400" i="1" dirty="0" smtClean="0">
                <a:sym typeface="Symbol"/>
              </a:rPr>
              <a:t></a:t>
            </a:r>
            <a:r>
              <a:rPr lang="en-US" altLang="zh-TW" sz="2400" dirty="0" smtClean="0">
                <a:sym typeface="Symbol"/>
              </a:rPr>
              <a:t>Since are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>
                <a:sym typeface="Symbol"/>
              </a:rPr>
              <a:t></a:t>
            </a:r>
            <a:r>
              <a:rPr lang="en-US" altLang="zh-TW" sz="2400" i="1" dirty="0" smtClean="0"/>
              <a:t> H</a:t>
            </a:r>
            <a:r>
              <a:rPr lang="en-US" altLang="zh-TW" sz="2400" i="1" baseline="-25000" dirty="0" smtClean="0"/>
              <a:t>2x2</a:t>
            </a:r>
            <a:endParaRPr lang="en-US" altLang="zh-TW" sz="2400" i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1819146" y="3975447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k </a:t>
            </a:r>
            <a:r>
              <a:rPr lang="en-US" altLang="zh-TW" sz="2400" dirty="0" smtClean="0"/>
              <a:t>can be at most 4</a:t>
            </a:r>
            <a:endParaRPr lang="en-US" altLang="zh-TW" sz="2400" i="1" dirty="0" smtClean="0"/>
          </a:p>
        </p:txBody>
      </p:sp>
      <p:sp>
        <p:nvSpPr>
          <p:cNvPr id="14" name="矩形 13"/>
          <p:cNvSpPr/>
          <p:nvPr/>
        </p:nvSpPr>
        <p:spPr>
          <a:xfrm>
            <a:off x="1835696" y="318335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where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  <a:r>
              <a:rPr lang="en-US" altLang="zh-TW" sz="2400" dirty="0" smtClean="0"/>
              <a:t> is a vector space with dimensions 4</a:t>
            </a:r>
            <a:endParaRPr lang="en-US" altLang="zh-TW" sz="2400" i="1" dirty="0" smtClean="0"/>
          </a:p>
        </p:txBody>
      </p:sp>
      <p:sp>
        <p:nvSpPr>
          <p:cNvPr id="15" name="矩形 14"/>
          <p:cNvSpPr/>
          <p:nvPr/>
        </p:nvSpPr>
        <p:spPr>
          <a:xfrm>
            <a:off x="539552" y="4581128"/>
            <a:ext cx="3399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Divide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into 4 cases</a:t>
            </a:r>
            <a:endParaRPr lang="en-US" altLang="zh-TW" sz="2400" i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780246" y="5013176"/>
            <a:ext cx="8835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1</a:t>
            </a:r>
            <a:endParaRPr lang="en-US" altLang="zh-TW" sz="2400" i="1" dirty="0" smtClean="0"/>
          </a:p>
        </p:txBody>
      </p:sp>
      <p:sp>
        <p:nvSpPr>
          <p:cNvPr id="17" name="矩形 16"/>
          <p:cNvSpPr/>
          <p:nvPr/>
        </p:nvSpPr>
        <p:spPr>
          <a:xfrm>
            <a:off x="2699792" y="5013176"/>
            <a:ext cx="8835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2</a:t>
            </a:r>
            <a:endParaRPr lang="en-US" altLang="zh-TW" sz="2400" i="1" dirty="0" smtClean="0"/>
          </a:p>
        </p:txBody>
      </p:sp>
      <p:sp>
        <p:nvSpPr>
          <p:cNvPr id="18" name="矩形 17"/>
          <p:cNvSpPr/>
          <p:nvPr/>
        </p:nvSpPr>
        <p:spPr>
          <a:xfrm>
            <a:off x="4788024" y="5013176"/>
            <a:ext cx="8835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3</a:t>
            </a:r>
            <a:endParaRPr lang="en-US" altLang="zh-TW" sz="2400" i="1" dirty="0" smtClean="0"/>
          </a:p>
        </p:txBody>
      </p:sp>
      <p:sp>
        <p:nvSpPr>
          <p:cNvPr id="19" name="矩形 18"/>
          <p:cNvSpPr/>
          <p:nvPr/>
        </p:nvSpPr>
        <p:spPr>
          <a:xfrm>
            <a:off x="7236296" y="5013176"/>
            <a:ext cx="8835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4</a:t>
            </a:r>
            <a:endParaRPr lang="en-US" altLang="zh-TW" sz="2400" i="1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74754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1: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1</a:t>
            </a:r>
            <a:endParaRPr lang="en-US" altLang="zh-TW" sz="2400" i="1" dirty="0" smtClean="0"/>
          </a:p>
        </p:txBody>
      </p:sp>
      <p:sp>
        <p:nvSpPr>
          <p:cNvPr id="10" name="矩形 9"/>
          <p:cNvSpPr/>
          <p:nvPr/>
        </p:nvSpPr>
        <p:spPr>
          <a:xfrm>
            <a:off x="3491880" y="1556792"/>
            <a:ext cx="298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Given </a:t>
            </a:r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B</a:t>
            </a:r>
            <a:r>
              <a:rPr lang="en-US" altLang="zh-TW" sz="2400" baseline="-25000" dirty="0" smtClean="0"/>
              <a:t>1 </a:t>
            </a:r>
            <a:r>
              <a:rPr lang="en-US" altLang="zh-TW" sz="2400" dirty="0" smtClean="0">
                <a:sym typeface="Symbol"/>
              </a:rPr>
              <a:t></a:t>
            </a:r>
            <a:r>
              <a:rPr lang="en-US" altLang="zh-TW" sz="2400" i="1" dirty="0" smtClean="0"/>
              <a:t> H</a:t>
            </a:r>
            <a:r>
              <a:rPr lang="en-US" altLang="zh-TW" sz="2400" i="1" baseline="-25000" dirty="0" smtClean="0"/>
              <a:t>2x2</a:t>
            </a:r>
            <a:endParaRPr lang="en-US" altLang="zh-TW" sz="2400" i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755576" y="3212976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TPCP map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 : H</a:t>
            </a:r>
            <a:r>
              <a:rPr lang="en-US" altLang="zh-TW" sz="2400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i="1" dirty="0" smtClean="0">
                <a:sym typeface="Symbol"/>
              </a:rPr>
              <a:t>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  <a:endParaRPr lang="en-US" altLang="zh-TW" sz="2400" i="1" dirty="0" smtClean="0"/>
          </a:p>
        </p:txBody>
      </p:sp>
      <p:sp>
        <p:nvSpPr>
          <p:cNvPr id="14" name="矩形 13"/>
          <p:cNvSpPr/>
          <p:nvPr/>
        </p:nvSpPr>
        <p:spPr>
          <a:xfrm>
            <a:off x="3563888" y="2132856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Find a TPCP map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 : H</a:t>
            </a:r>
            <a:r>
              <a:rPr lang="en-US" altLang="zh-TW" sz="2400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i="1" dirty="0" smtClean="0">
                <a:sym typeface="Symbol"/>
              </a:rPr>
              <a:t>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</a:p>
          <a:p>
            <a:r>
              <a:rPr lang="en-US" altLang="zh-TW" sz="2400" i="1" dirty="0" smtClean="0"/>
              <a:t> </a:t>
            </a:r>
            <a:r>
              <a:rPr lang="en-US" altLang="zh-TW" sz="2400" dirty="0" err="1" smtClean="0"/>
              <a:t>s.t</a:t>
            </a:r>
            <a:r>
              <a:rPr lang="en-US" altLang="zh-TW" sz="2400" dirty="0" smtClean="0"/>
              <a:t>.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) = </a:t>
            </a:r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1</a:t>
            </a:r>
            <a:endParaRPr lang="en-US" altLang="zh-TW" sz="2400" dirty="0" smtClean="0"/>
          </a:p>
        </p:txBody>
      </p:sp>
      <p:sp>
        <p:nvSpPr>
          <p:cNvPr id="16" name="矩形 15"/>
          <p:cNvSpPr/>
          <p:nvPr/>
        </p:nvSpPr>
        <p:spPr>
          <a:xfrm>
            <a:off x="2483768" y="4078299"/>
            <a:ext cx="2951068" cy="5748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) = trace(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) </a:t>
            </a:r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1</a:t>
            </a:r>
            <a:endParaRPr lang="en-US" altLang="zh-TW" sz="24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78850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2: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2</a:t>
            </a:r>
            <a:endParaRPr lang="en-US" altLang="zh-TW" sz="2400" i="1" dirty="0" smtClean="0"/>
          </a:p>
        </p:txBody>
      </p:sp>
      <p:sp>
        <p:nvSpPr>
          <p:cNvPr id="10" name="矩形 9"/>
          <p:cNvSpPr/>
          <p:nvPr/>
        </p:nvSpPr>
        <p:spPr>
          <a:xfrm>
            <a:off x="3491880" y="1556792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Given </a:t>
            </a:r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A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B</a:t>
            </a:r>
            <a:r>
              <a:rPr lang="en-US" altLang="zh-TW" sz="2400" baseline="-25000" dirty="0" smtClean="0"/>
              <a:t>1</a:t>
            </a:r>
            <a:r>
              <a:rPr lang="en-US" altLang="zh-TW" sz="2400" i="1" dirty="0" smtClean="0"/>
              <a:t> , B</a:t>
            </a:r>
            <a:r>
              <a:rPr lang="en-US" altLang="zh-TW" sz="2400" baseline="-25000" dirty="0" smtClean="0"/>
              <a:t>2 </a:t>
            </a:r>
            <a:r>
              <a:rPr lang="en-US" altLang="zh-TW" sz="2400" dirty="0" smtClean="0">
                <a:sym typeface="Symbol"/>
              </a:rPr>
              <a:t></a:t>
            </a:r>
            <a:r>
              <a:rPr lang="en-US" altLang="zh-TW" sz="2400" i="1" dirty="0" smtClean="0"/>
              <a:t> H</a:t>
            </a:r>
            <a:r>
              <a:rPr lang="en-US" altLang="zh-TW" sz="2400" i="1" baseline="-25000" dirty="0" smtClean="0"/>
              <a:t>2x2</a:t>
            </a:r>
            <a:endParaRPr lang="en-US" altLang="zh-TW" sz="2400" i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755576" y="3212976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=</a:t>
            </a:r>
            <a:endParaRPr lang="en-US" altLang="zh-TW" sz="2400" i="1" dirty="0" smtClean="0"/>
          </a:p>
        </p:txBody>
      </p:sp>
      <p:sp>
        <p:nvSpPr>
          <p:cNvPr id="14" name="矩形 13"/>
          <p:cNvSpPr/>
          <p:nvPr/>
        </p:nvSpPr>
        <p:spPr>
          <a:xfrm>
            <a:off x="3563888" y="2132856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Find a TPCP map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 : H</a:t>
            </a:r>
            <a:r>
              <a:rPr lang="en-US" altLang="zh-TW" sz="2400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i="1" dirty="0" smtClean="0">
                <a:sym typeface="Symbol"/>
              </a:rPr>
              <a:t>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</a:p>
          <a:p>
            <a:r>
              <a:rPr lang="en-US" altLang="zh-TW" sz="2400" i="1" dirty="0" smtClean="0"/>
              <a:t> </a:t>
            </a:r>
            <a:r>
              <a:rPr lang="en-US" altLang="zh-TW" sz="2400" dirty="0" err="1" smtClean="0"/>
              <a:t>s.t</a:t>
            </a:r>
            <a:r>
              <a:rPr lang="en-US" altLang="zh-TW" sz="2400" dirty="0" smtClean="0"/>
              <a:t>.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) =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for </a:t>
            </a:r>
            <a:r>
              <a:rPr lang="en-US" altLang="zh-TW" sz="2400" i="1" dirty="0" err="1" smtClean="0"/>
              <a:t>i</a:t>
            </a:r>
            <a:r>
              <a:rPr lang="en-US" altLang="zh-TW" sz="2400" dirty="0" smtClean="0"/>
              <a:t> = 1, 2</a:t>
            </a:r>
            <a:endParaRPr lang="en-US" altLang="zh-TW" sz="2400" baseline="-25000" dirty="0" smtClean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503139" y="3115370"/>
          <a:ext cx="836613" cy="601662"/>
        </p:xfrm>
        <a:graphic>
          <a:graphicData uri="http://schemas.openxmlformats.org/presentationml/2006/ole">
            <p:oleObj spid="_x0000_s78851" name="方程式" r:id="rId6" imgW="317160" imgH="228600" progId="Equation.3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2490063" y="3212976"/>
            <a:ext cx="621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where </a:t>
            </a:r>
            <a:r>
              <a:rPr lang="en-US" altLang="zh-TW" sz="2400" i="1" dirty="0" smtClean="0"/>
              <a:t>x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 2x1 column vector with norm 1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755576" y="3573463"/>
            <a:ext cx="7951253" cy="601662"/>
            <a:chOff x="755576" y="3573463"/>
            <a:chExt cx="7951253" cy="601662"/>
          </a:xfrm>
        </p:grpSpPr>
        <p:sp>
          <p:nvSpPr>
            <p:cNvPr id="13" name="矩形 12"/>
            <p:cNvSpPr/>
            <p:nvPr/>
          </p:nvSpPr>
          <p:spPr>
            <a:xfrm>
              <a:off x="755576" y="3670622"/>
              <a:ext cx="785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 smtClean="0"/>
                <a:t>A</a:t>
              </a:r>
              <a:r>
                <a:rPr lang="en-US" altLang="zh-TW" sz="2400" baseline="-25000" dirty="0" smtClean="0"/>
                <a:t>2</a:t>
              </a:r>
              <a:r>
                <a:rPr lang="en-US" altLang="zh-TW" sz="2400" dirty="0" smtClean="0"/>
                <a:t> =</a:t>
              </a:r>
              <a:endParaRPr lang="en-US" altLang="zh-TW" sz="2400" i="1" dirty="0" smtClean="0"/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1454150" y="3573463"/>
            <a:ext cx="936625" cy="601662"/>
          </p:xfrm>
          <a:graphic>
            <a:graphicData uri="http://schemas.openxmlformats.org/presentationml/2006/ole">
              <p:oleObj spid="_x0000_s78852" name="方程式" r:id="rId7" imgW="355320" imgH="228600" progId="Equation.3">
                <p:embed/>
              </p:oleObj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2490063" y="3670622"/>
              <a:ext cx="62167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/>
                <a:t>where </a:t>
              </a:r>
              <a:r>
                <a:rPr lang="en-US" altLang="zh-TW" sz="2400" i="1" dirty="0" smtClean="0"/>
                <a:t>x</a:t>
              </a:r>
              <a:r>
                <a:rPr lang="en-US" altLang="zh-TW" sz="2400" baseline="-25000" dirty="0" smtClean="0"/>
                <a:t>2</a:t>
              </a:r>
              <a:r>
                <a:rPr lang="en-US" altLang="zh-TW" sz="2400" dirty="0" smtClean="0"/>
                <a:t> is 2x1 column vector with norm 1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83568" y="4191298"/>
            <a:ext cx="2160240" cy="635000"/>
            <a:chOff x="755576" y="3556844"/>
            <a:chExt cx="2160240" cy="635000"/>
          </a:xfrm>
        </p:grpSpPr>
        <p:sp>
          <p:nvSpPr>
            <p:cNvPr id="21" name="矩形 20"/>
            <p:cNvSpPr/>
            <p:nvPr/>
          </p:nvSpPr>
          <p:spPr>
            <a:xfrm>
              <a:off x="755576" y="3670622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 smtClean="0"/>
                <a:t>B</a:t>
              </a:r>
              <a:r>
                <a:rPr lang="en-US" altLang="zh-TW" sz="2400" baseline="-25000" dirty="0" smtClean="0"/>
                <a:t>1</a:t>
              </a:r>
              <a:r>
                <a:rPr lang="en-US" altLang="zh-TW" sz="2400" dirty="0" smtClean="0"/>
                <a:t> =</a:t>
              </a:r>
              <a:endParaRPr lang="en-US" altLang="zh-TW" sz="2400" i="1" dirty="0" smtClean="0"/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1477541" y="3556844"/>
            <a:ext cx="1438275" cy="635000"/>
          </p:xfrm>
          <a:graphic>
            <a:graphicData uri="http://schemas.openxmlformats.org/presentationml/2006/ole">
              <p:oleObj spid="_x0000_s78853" name="方程式" r:id="rId8" imgW="545760" imgH="241200" progId="Equation.3">
                <p:embed/>
              </p:oleObj>
            </a:graphicData>
          </a:graphic>
        </p:graphicFrame>
      </p:grp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2933154" y="4233863"/>
          <a:ext cx="4375150" cy="635000"/>
        </p:xfrm>
        <a:graphic>
          <a:graphicData uri="http://schemas.openxmlformats.org/presentationml/2006/ole">
            <p:oleObj spid="_x0000_s78854" name="方程式" r:id="rId9" imgW="1663560" imgH="241200" progId="Equation.3">
              <p:embed/>
            </p:oleObj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686768" y="4839369"/>
            <a:ext cx="2210420" cy="635000"/>
            <a:chOff x="755576" y="3556100"/>
            <a:chExt cx="2210420" cy="635000"/>
          </a:xfrm>
        </p:grpSpPr>
        <p:sp>
          <p:nvSpPr>
            <p:cNvPr id="26" name="矩形 25"/>
            <p:cNvSpPr/>
            <p:nvPr/>
          </p:nvSpPr>
          <p:spPr>
            <a:xfrm>
              <a:off x="755576" y="3670622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 smtClean="0"/>
                <a:t>B</a:t>
              </a:r>
              <a:r>
                <a:rPr lang="en-US" altLang="zh-TW" sz="2400" baseline="-25000" dirty="0" smtClean="0"/>
                <a:t>2</a:t>
              </a:r>
              <a:r>
                <a:rPr lang="en-US" altLang="zh-TW" sz="2400" dirty="0" smtClean="0"/>
                <a:t> =</a:t>
              </a:r>
              <a:endParaRPr lang="en-US" altLang="zh-TW" sz="2400" i="1" dirty="0" smtClean="0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1427708" y="3556100"/>
            <a:ext cx="1538288" cy="635000"/>
          </p:xfrm>
          <a:graphic>
            <a:graphicData uri="http://schemas.openxmlformats.org/presentationml/2006/ole">
              <p:oleObj spid="_x0000_s78855" name="方程式" r:id="rId10" imgW="583920" imgH="241200" progId="Equation.3">
                <p:embed/>
              </p:oleObj>
            </a:graphicData>
          </a:graphic>
        </p:graphicFrame>
      </p:grp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2957686" y="4881563"/>
          <a:ext cx="2838450" cy="635000"/>
        </p:xfrm>
        <a:graphic>
          <a:graphicData uri="http://schemas.openxmlformats.org/presentationml/2006/ole">
            <p:oleObj spid="_x0000_s78856" name="方程式" r:id="rId11" imgW="1079280" imgH="241200" progId="Equation.3">
              <p:embed/>
            </p:oleObj>
          </a:graphicData>
        </a:graphic>
      </p:graphicFrame>
      <p:grpSp>
        <p:nvGrpSpPr>
          <p:cNvPr id="31" name="群組 30"/>
          <p:cNvGrpSpPr/>
          <p:nvPr/>
        </p:nvGrpSpPr>
        <p:grpSpPr>
          <a:xfrm>
            <a:off x="1259632" y="5517232"/>
            <a:ext cx="6912768" cy="1080120"/>
            <a:chOff x="1259632" y="5517232"/>
            <a:chExt cx="6912768" cy="1080120"/>
          </a:xfrm>
        </p:grpSpPr>
        <p:graphicFrame>
          <p:nvGraphicFramePr>
            <p:cNvPr id="78858" name="Object 10"/>
            <p:cNvGraphicFramePr>
              <a:graphicFrameLocks noChangeAspect="1"/>
            </p:cNvGraphicFramePr>
            <p:nvPr/>
          </p:nvGraphicFramePr>
          <p:xfrm>
            <a:off x="1516063" y="5589588"/>
            <a:ext cx="6478587" cy="822325"/>
          </p:xfrm>
          <a:graphic>
            <a:graphicData uri="http://schemas.openxmlformats.org/presentationml/2006/ole">
              <p:oleObj spid="_x0000_s78858" name="方程式" r:id="rId12" imgW="3403440" imgH="431640" progId="Equation.3">
                <p:embed/>
              </p:oleObj>
            </a:graphicData>
          </a:graphic>
        </p:graphicFrame>
        <p:sp>
          <p:nvSpPr>
            <p:cNvPr id="30" name="圓角矩形 29"/>
            <p:cNvSpPr/>
            <p:nvPr/>
          </p:nvSpPr>
          <p:spPr>
            <a:xfrm>
              <a:off x="1259632" y="5517232"/>
              <a:ext cx="6912768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84994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2: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2</a:t>
            </a:r>
            <a:endParaRPr lang="en-US" altLang="zh-TW" sz="2400" i="1" dirty="0" smtClean="0"/>
          </a:p>
        </p:txBody>
      </p: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1666989" y="4437112"/>
          <a:ext cx="2688987" cy="599512"/>
        </p:xfrm>
        <a:graphic>
          <a:graphicData uri="http://schemas.openxmlformats.org/presentationml/2006/ole">
            <p:oleObj spid="_x0000_s85003" name="方程式" r:id="rId6" imgW="1041120" imgH="228600" progId="Equation.3">
              <p:embed/>
            </p:oleObj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1979712" y="3284587"/>
          <a:ext cx="4486275" cy="719138"/>
        </p:xfrm>
        <a:graphic>
          <a:graphicData uri="http://schemas.openxmlformats.org/presentationml/2006/ole">
            <p:oleObj spid="_x0000_s85004" name="方程式" r:id="rId7" imgW="1447560" imgH="228600" progId="Equation.3">
              <p:embed/>
            </p:oleObj>
          </a:graphicData>
        </a:graphic>
      </p:graphicFrame>
      <p:sp>
        <p:nvSpPr>
          <p:cNvPr id="37" name="向右箭號 36"/>
          <p:cNvSpPr/>
          <p:nvPr/>
        </p:nvSpPr>
        <p:spPr>
          <a:xfrm rot="16389112">
            <a:off x="3360780" y="3941811"/>
            <a:ext cx="360040" cy="511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5006" name="Object 14"/>
          <p:cNvGraphicFramePr>
            <a:graphicFrameLocks noChangeAspect="1"/>
          </p:cNvGraphicFramePr>
          <p:nvPr/>
        </p:nvGraphicFramePr>
        <p:xfrm>
          <a:off x="2843808" y="1700808"/>
          <a:ext cx="2252905" cy="1031428"/>
        </p:xfrm>
        <a:graphic>
          <a:graphicData uri="http://schemas.openxmlformats.org/presentationml/2006/ole">
            <p:oleObj spid="_x0000_s85006" name="方程式" r:id="rId8" imgW="1041120" imgH="469800" progId="Equation.3">
              <p:embed/>
            </p:oleObj>
          </a:graphicData>
        </a:graphic>
      </p:graphicFrame>
      <p:sp>
        <p:nvSpPr>
          <p:cNvPr id="38" name="向右箭號 37"/>
          <p:cNvSpPr/>
          <p:nvPr/>
        </p:nvSpPr>
        <p:spPr>
          <a:xfrm rot="5400000">
            <a:off x="4015047" y="2842787"/>
            <a:ext cx="491082" cy="511380"/>
          </a:xfrm>
          <a:prstGeom prst="rightArrow">
            <a:avLst>
              <a:gd name="adj1" fmla="val 38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5170488" y="4437063"/>
          <a:ext cx="2787650" cy="600075"/>
        </p:xfrm>
        <a:graphic>
          <a:graphicData uri="http://schemas.openxmlformats.org/presentationml/2006/ole">
            <p:oleObj spid="_x0000_s85008" name="方程式" r:id="rId9" imgW="1079280" imgH="228600" progId="Equation.3">
              <p:embed/>
            </p:oleObj>
          </a:graphicData>
        </a:graphic>
      </p:graphicFrame>
      <p:sp>
        <p:nvSpPr>
          <p:cNvPr id="40" name="向右箭號 39"/>
          <p:cNvSpPr/>
          <p:nvPr/>
        </p:nvSpPr>
        <p:spPr>
          <a:xfrm rot="16020767">
            <a:off x="5160760" y="3942475"/>
            <a:ext cx="360040" cy="511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6127750" y="1989138"/>
          <a:ext cx="2468563" cy="1103312"/>
        </p:xfrm>
        <a:graphic>
          <a:graphicData uri="http://schemas.openxmlformats.org/presentationml/2006/ole">
            <p:oleObj spid="_x0000_s85009" name="方程式" r:id="rId10" imgW="1066680" imgH="469800" progId="Equation.3">
              <p:embed/>
            </p:oleObj>
          </a:graphicData>
        </a:graphic>
      </p:graphicFrame>
      <p:sp>
        <p:nvSpPr>
          <p:cNvPr id="42" name="向右箭號 41"/>
          <p:cNvSpPr/>
          <p:nvPr/>
        </p:nvSpPr>
        <p:spPr>
          <a:xfrm rot="7048469">
            <a:off x="5955676" y="2857211"/>
            <a:ext cx="697845" cy="511380"/>
          </a:xfrm>
          <a:prstGeom prst="rightArrow">
            <a:avLst>
              <a:gd name="adj1" fmla="val 38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4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86018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2: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2</a:t>
            </a:r>
            <a:endParaRPr lang="en-US" altLang="zh-TW" sz="2400" i="1" dirty="0" smtClean="0"/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182563" y="2400300"/>
          <a:ext cx="8767762" cy="884238"/>
        </p:xfrm>
        <a:graphic>
          <a:graphicData uri="http://schemas.openxmlformats.org/presentationml/2006/ole">
            <p:oleObj spid="_x0000_s86025" name="方程式" r:id="rId6" imgW="4711680" imgH="469800" progId="Equation.3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5724128" y="3068960"/>
            <a:ext cx="244827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043608" y="3068960"/>
            <a:ext cx="244827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1619672" y="3140968"/>
            <a:ext cx="864096" cy="1152128"/>
            <a:chOff x="1763688" y="4650040"/>
            <a:chExt cx="722312" cy="1033587"/>
          </a:xfrm>
        </p:grpSpPr>
        <p:cxnSp>
          <p:nvCxnSpPr>
            <p:cNvPr id="24" name="直線接點 23"/>
            <p:cNvCxnSpPr/>
            <p:nvPr/>
          </p:nvCxnSpPr>
          <p:spPr>
            <a:xfrm flipH="1">
              <a:off x="2158574" y="4650040"/>
              <a:ext cx="1158" cy="2811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1763688" y="4866064"/>
            <a:ext cx="722312" cy="817563"/>
          </p:xfrm>
          <a:graphic>
            <a:graphicData uri="http://schemas.openxmlformats.org/presentationml/2006/ole">
              <p:oleObj spid="_x0000_s86027" name="方程式" r:id="rId7" imgW="444240" imgH="431640" progId="Equation.3">
                <p:embed/>
              </p:oleObj>
            </a:graphicData>
          </a:graphic>
        </p:graphicFrame>
      </p:grpSp>
      <p:sp>
        <p:nvSpPr>
          <p:cNvPr id="28" name="矩形 27"/>
          <p:cNvSpPr/>
          <p:nvPr/>
        </p:nvSpPr>
        <p:spPr>
          <a:xfrm>
            <a:off x="3586007" y="1605219"/>
            <a:ext cx="29793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Put </a:t>
            </a:r>
            <a:r>
              <a:rPr lang="en-US" altLang="zh-TW" sz="2400" i="1" dirty="0" smtClean="0"/>
              <a:t>X = A</a:t>
            </a:r>
            <a:r>
              <a:rPr lang="en-US" altLang="zh-TW" sz="2400" baseline="-25000" dirty="0" smtClean="0"/>
              <a:t>1</a:t>
            </a:r>
            <a:r>
              <a:rPr lang="en-US" altLang="zh-TW" sz="2400" i="1" dirty="0" smtClean="0"/>
              <a:t> = x</a:t>
            </a:r>
            <a:r>
              <a:rPr lang="en-US" altLang="zh-TW" sz="2400" baseline="-25000" dirty="0" smtClean="0"/>
              <a:t>1</a:t>
            </a:r>
            <a:r>
              <a:rPr lang="en-US" altLang="zh-TW" sz="2400" i="1" dirty="0" smtClean="0"/>
              <a:t> </a:t>
            </a:r>
            <a:r>
              <a:rPr lang="en-US" altLang="zh-TW" sz="2400" i="1" dirty="0" err="1" smtClean="0"/>
              <a:t>x</a:t>
            </a:r>
            <a:r>
              <a:rPr lang="en-US" altLang="zh-TW" sz="2400" baseline="-25000" dirty="0" err="1" smtClean="0"/>
              <a:t>1</a:t>
            </a:r>
            <a:r>
              <a:rPr lang="en-US" altLang="zh-TW" sz="2400" baseline="30000" dirty="0" smtClean="0"/>
              <a:t>*</a:t>
            </a:r>
            <a:endParaRPr lang="en-US" altLang="zh-TW" sz="2400" baseline="-25000" dirty="0" smtClean="0"/>
          </a:p>
        </p:txBody>
      </p:sp>
      <p:grpSp>
        <p:nvGrpSpPr>
          <p:cNvPr id="30" name="群組 29"/>
          <p:cNvGrpSpPr/>
          <p:nvPr/>
        </p:nvGrpSpPr>
        <p:grpSpPr>
          <a:xfrm>
            <a:off x="6372200" y="3140968"/>
            <a:ext cx="864096" cy="1224136"/>
            <a:chOff x="1763688" y="4650040"/>
            <a:chExt cx="722312" cy="1033587"/>
          </a:xfrm>
        </p:grpSpPr>
        <p:cxnSp>
          <p:nvCxnSpPr>
            <p:cNvPr id="31" name="直線接點 30"/>
            <p:cNvCxnSpPr/>
            <p:nvPr/>
          </p:nvCxnSpPr>
          <p:spPr>
            <a:xfrm flipH="1">
              <a:off x="2158574" y="4650040"/>
              <a:ext cx="1158" cy="2811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8"/>
            <p:cNvGraphicFramePr>
              <a:graphicFrameLocks noChangeAspect="1"/>
            </p:cNvGraphicFramePr>
            <p:nvPr/>
          </p:nvGraphicFramePr>
          <p:xfrm>
            <a:off x="1763688" y="4866064"/>
            <a:ext cx="722312" cy="817563"/>
          </p:xfrm>
          <a:graphic>
            <a:graphicData uri="http://schemas.openxmlformats.org/presentationml/2006/ole">
              <p:oleObj spid="_x0000_s86028" name="方程式" r:id="rId8" imgW="444240" imgH="431640" progId="Equation.3">
                <p:embed/>
              </p:oleObj>
            </a:graphicData>
          </a:graphic>
        </p:graphicFrame>
      </p:grpSp>
      <p:grpSp>
        <p:nvGrpSpPr>
          <p:cNvPr id="34" name="群組 33"/>
          <p:cNvGrpSpPr/>
          <p:nvPr/>
        </p:nvGrpSpPr>
        <p:grpSpPr>
          <a:xfrm>
            <a:off x="2035646" y="4437105"/>
            <a:ext cx="592138" cy="770636"/>
            <a:chOff x="1930831" y="4585440"/>
            <a:chExt cx="494978" cy="691347"/>
          </a:xfrm>
        </p:grpSpPr>
        <p:cxnSp>
          <p:nvCxnSpPr>
            <p:cNvPr id="43" name="直線接點 42"/>
            <p:cNvCxnSpPr/>
            <p:nvPr/>
          </p:nvCxnSpPr>
          <p:spPr>
            <a:xfrm flipH="1">
              <a:off x="2123686" y="4585440"/>
              <a:ext cx="1158" cy="28110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8"/>
            <p:cNvGraphicFramePr>
              <a:graphicFrameLocks noChangeAspect="1"/>
            </p:cNvGraphicFramePr>
            <p:nvPr/>
          </p:nvGraphicFramePr>
          <p:xfrm>
            <a:off x="1930831" y="4843841"/>
            <a:ext cx="494978" cy="432946"/>
          </p:xfrm>
          <a:graphic>
            <a:graphicData uri="http://schemas.openxmlformats.org/presentationml/2006/ole">
              <p:oleObj spid="_x0000_s86029" name="方程式" r:id="rId9" imgW="304560" imgH="228600" progId="Equation.3">
                <p:embed/>
              </p:oleObj>
            </a:graphicData>
          </a:graphic>
        </p:graphicFrame>
      </p:grpSp>
      <p:sp>
        <p:nvSpPr>
          <p:cNvPr id="45" name="圓角矩形 44"/>
          <p:cNvSpPr/>
          <p:nvPr/>
        </p:nvSpPr>
        <p:spPr>
          <a:xfrm>
            <a:off x="107504" y="2204864"/>
            <a:ext cx="4176464" cy="22322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6492429" y="4428118"/>
            <a:ext cx="641350" cy="770941"/>
            <a:chOff x="1910517" y="4585440"/>
            <a:chExt cx="536115" cy="691621"/>
          </a:xfrm>
        </p:grpSpPr>
        <p:cxnSp>
          <p:nvCxnSpPr>
            <p:cNvPr id="47" name="直線接點 46"/>
            <p:cNvCxnSpPr/>
            <p:nvPr/>
          </p:nvCxnSpPr>
          <p:spPr>
            <a:xfrm flipH="1">
              <a:off x="2123686" y="4585440"/>
              <a:ext cx="1158" cy="28110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1910517" y="4844115"/>
            <a:ext cx="536115" cy="432946"/>
          </p:xfrm>
          <a:graphic>
            <a:graphicData uri="http://schemas.openxmlformats.org/presentationml/2006/ole">
              <p:oleObj spid="_x0000_s86030" name="方程式" r:id="rId10" imgW="330120" imgH="228600" progId="Equation.3">
                <p:embed/>
              </p:oleObj>
            </a:graphicData>
          </a:graphic>
        </p:graphicFrame>
      </p:grpSp>
      <p:sp>
        <p:nvSpPr>
          <p:cNvPr id="49" name="圓角矩形 48"/>
          <p:cNvSpPr/>
          <p:nvPr/>
        </p:nvSpPr>
        <p:spPr>
          <a:xfrm>
            <a:off x="4788024" y="2195880"/>
            <a:ext cx="4176464" cy="22322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391888" y="48598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+</a:t>
            </a:r>
            <a:endParaRPr lang="zh-TW" altLang="en-US" dirty="0"/>
          </a:p>
        </p:txBody>
      </p:sp>
      <p:sp>
        <p:nvSpPr>
          <p:cNvPr id="51" name="右大括弧 50"/>
          <p:cNvSpPr/>
          <p:nvPr/>
        </p:nvSpPr>
        <p:spPr>
          <a:xfrm rot="5400000">
            <a:off x="4055368" y="2937520"/>
            <a:ext cx="889248" cy="5328592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4211960" y="6093296"/>
            <a:ext cx="5760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1</a:t>
            </a:r>
            <a:endParaRPr lang="en-US" altLang="zh-TW" sz="24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8" grpId="0" animBg="1"/>
      <p:bldP spid="45" grpId="0" animBg="1"/>
      <p:bldP spid="49" grpId="0" animBg="1"/>
      <p:bldP spid="50" grpId="0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95234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2: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2</a:t>
            </a:r>
            <a:endParaRPr lang="en-US" altLang="zh-TW" sz="2400" i="1" dirty="0" smtClean="0"/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182563" y="2400300"/>
          <a:ext cx="8767762" cy="884238"/>
        </p:xfrm>
        <a:graphic>
          <a:graphicData uri="http://schemas.openxmlformats.org/presentationml/2006/ole">
            <p:oleObj spid="_x0000_s95235" name="方程式" r:id="rId6" imgW="4711680" imgH="469800" progId="Equation.3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5724128" y="3068960"/>
            <a:ext cx="244827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043608" y="3068960"/>
            <a:ext cx="244827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2"/>
          <p:cNvGrpSpPr/>
          <p:nvPr/>
        </p:nvGrpSpPr>
        <p:grpSpPr>
          <a:xfrm>
            <a:off x="1619672" y="3140968"/>
            <a:ext cx="864096" cy="1152128"/>
            <a:chOff x="1763688" y="4650040"/>
            <a:chExt cx="722312" cy="1033587"/>
          </a:xfrm>
        </p:grpSpPr>
        <p:cxnSp>
          <p:nvCxnSpPr>
            <p:cNvPr id="24" name="直線接點 23"/>
            <p:cNvCxnSpPr/>
            <p:nvPr/>
          </p:nvCxnSpPr>
          <p:spPr>
            <a:xfrm flipH="1">
              <a:off x="2158574" y="4650040"/>
              <a:ext cx="1158" cy="2811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1763688" y="4866064"/>
            <a:ext cx="722312" cy="817563"/>
          </p:xfrm>
          <a:graphic>
            <a:graphicData uri="http://schemas.openxmlformats.org/presentationml/2006/ole">
              <p:oleObj spid="_x0000_s95236" name="方程式" r:id="rId7" imgW="444240" imgH="431640" progId="Equation.3">
                <p:embed/>
              </p:oleObj>
            </a:graphicData>
          </a:graphic>
        </p:graphicFrame>
      </p:grpSp>
      <p:sp>
        <p:nvSpPr>
          <p:cNvPr id="28" name="矩形 27"/>
          <p:cNvSpPr/>
          <p:nvPr/>
        </p:nvSpPr>
        <p:spPr>
          <a:xfrm>
            <a:off x="3586007" y="1605219"/>
            <a:ext cx="29793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Put </a:t>
            </a:r>
            <a:r>
              <a:rPr lang="en-US" altLang="zh-TW" sz="2400" i="1" dirty="0" smtClean="0"/>
              <a:t>X = A</a:t>
            </a:r>
            <a:r>
              <a:rPr lang="en-US" altLang="zh-TW" sz="2400" baseline="-25000" dirty="0" smtClean="0"/>
              <a:t>2</a:t>
            </a:r>
            <a:r>
              <a:rPr lang="en-US" altLang="zh-TW" sz="2400" i="1" dirty="0" smtClean="0"/>
              <a:t> = x</a:t>
            </a:r>
            <a:r>
              <a:rPr lang="en-US" altLang="zh-TW" sz="2400" baseline="-25000" dirty="0" smtClean="0"/>
              <a:t>2</a:t>
            </a:r>
            <a:r>
              <a:rPr lang="en-US" altLang="zh-TW" sz="2400" i="1" dirty="0" smtClean="0"/>
              <a:t> </a:t>
            </a:r>
            <a:r>
              <a:rPr lang="en-US" altLang="zh-TW" sz="2400" i="1" dirty="0" err="1" smtClean="0"/>
              <a:t>x</a:t>
            </a:r>
            <a:r>
              <a:rPr lang="en-US" altLang="zh-TW" sz="2400" baseline="-25000" dirty="0" err="1" smtClean="0"/>
              <a:t>2</a:t>
            </a:r>
            <a:r>
              <a:rPr lang="en-US" altLang="zh-TW" sz="2400" baseline="30000" dirty="0" smtClean="0"/>
              <a:t>*</a:t>
            </a:r>
            <a:endParaRPr lang="en-US" altLang="zh-TW" sz="2400" baseline="-25000" dirty="0" smtClean="0"/>
          </a:p>
        </p:txBody>
      </p:sp>
      <p:grpSp>
        <p:nvGrpSpPr>
          <p:cNvPr id="5" name="群組 29"/>
          <p:cNvGrpSpPr/>
          <p:nvPr/>
        </p:nvGrpSpPr>
        <p:grpSpPr>
          <a:xfrm>
            <a:off x="6372200" y="3140968"/>
            <a:ext cx="864096" cy="1224136"/>
            <a:chOff x="1763688" y="4650040"/>
            <a:chExt cx="722312" cy="1033587"/>
          </a:xfrm>
        </p:grpSpPr>
        <p:cxnSp>
          <p:nvCxnSpPr>
            <p:cNvPr id="31" name="直線接點 30"/>
            <p:cNvCxnSpPr/>
            <p:nvPr/>
          </p:nvCxnSpPr>
          <p:spPr>
            <a:xfrm flipH="1">
              <a:off x="2158574" y="4650040"/>
              <a:ext cx="1158" cy="2811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8"/>
            <p:cNvGraphicFramePr>
              <a:graphicFrameLocks noChangeAspect="1"/>
            </p:cNvGraphicFramePr>
            <p:nvPr/>
          </p:nvGraphicFramePr>
          <p:xfrm>
            <a:off x="1763688" y="4866064"/>
            <a:ext cx="722312" cy="817563"/>
          </p:xfrm>
          <a:graphic>
            <a:graphicData uri="http://schemas.openxmlformats.org/presentationml/2006/ole">
              <p:oleObj spid="_x0000_s95237" name="方程式" r:id="rId8" imgW="444240" imgH="431640" progId="Equation.3">
                <p:embed/>
              </p:oleObj>
            </a:graphicData>
          </a:graphic>
        </p:graphicFrame>
      </p:grpSp>
      <p:grpSp>
        <p:nvGrpSpPr>
          <p:cNvPr id="7" name="群組 33"/>
          <p:cNvGrpSpPr/>
          <p:nvPr/>
        </p:nvGrpSpPr>
        <p:grpSpPr>
          <a:xfrm>
            <a:off x="1979712" y="4437112"/>
            <a:ext cx="592138" cy="770636"/>
            <a:chOff x="1930831" y="4585440"/>
            <a:chExt cx="494978" cy="691347"/>
          </a:xfrm>
        </p:grpSpPr>
        <p:cxnSp>
          <p:nvCxnSpPr>
            <p:cNvPr id="43" name="直線接點 42"/>
            <p:cNvCxnSpPr/>
            <p:nvPr/>
          </p:nvCxnSpPr>
          <p:spPr>
            <a:xfrm flipH="1">
              <a:off x="2123686" y="4585440"/>
              <a:ext cx="1158" cy="28110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8"/>
            <p:cNvGraphicFramePr>
              <a:graphicFrameLocks noChangeAspect="1"/>
            </p:cNvGraphicFramePr>
            <p:nvPr/>
          </p:nvGraphicFramePr>
          <p:xfrm>
            <a:off x="1930831" y="4843841"/>
            <a:ext cx="494978" cy="432946"/>
          </p:xfrm>
          <a:graphic>
            <a:graphicData uri="http://schemas.openxmlformats.org/presentationml/2006/ole">
              <p:oleObj spid="_x0000_s95238" name="方程式" r:id="rId9" imgW="304560" imgH="228600" progId="Equation.3">
                <p:embed/>
              </p:oleObj>
            </a:graphicData>
          </a:graphic>
        </p:graphicFrame>
      </p:grpSp>
      <p:sp>
        <p:nvSpPr>
          <p:cNvPr id="45" name="圓角矩形 44"/>
          <p:cNvSpPr/>
          <p:nvPr/>
        </p:nvSpPr>
        <p:spPr>
          <a:xfrm>
            <a:off x="107504" y="2204864"/>
            <a:ext cx="4176464" cy="22322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45"/>
          <p:cNvGrpSpPr/>
          <p:nvPr/>
        </p:nvGrpSpPr>
        <p:grpSpPr>
          <a:xfrm>
            <a:off x="6492429" y="4428118"/>
            <a:ext cx="641350" cy="770941"/>
            <a:chOff x="1910517" y="4585440"/>
            <a:chExt cx="536115" cy="691621"/>
          </a:xfrm>
        </p:grpSpPr>
        <p:cxnSp>
          <p:nvCxnSpPr>
            <p:cNvPr id="47" name="直線接點 46"/>
            <p:cNvCxnSpPr/>
            <p:nvPr/>
          </p:nvCxnSpPr>
          <p:spPr>
            <a:xfrm flipH="1">
              <a:off x="2123686" y="4585440"/>
              <a:ext cx="1158" cy="28110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1910517" y="4844115"/>
            <a:ext cx="536115" cy="432946"/>
          </p:xfrm>
          <a:graphic>
            <a:graphicData uri="http://schemas.openxmlformats.org/presentationml/2006/ole">
              <p:oleObj spid="_x0000_s95239" name="方程式" r:id="rId10" imgW="330120" imgH="228600" progId="Equation.3">
                <p:embed/>
              </p:oleObj>
            </a:graphicData>
          </a:graphic>
        </p:graphicFrame>
      </p:grpSp>
      <p:sp>
        <p:nvSpPr>
          <p:cNvPr id="49" name="圓角矩形 48"/>
          <p:cNvSpPr/>
          <p:nvPr/>
        </p:nvSpPr>
        <p:spPr>
          <a:xfrm>
            <a:off x="4788024" y="2195880"/>
            <a:ext cx="4176464" cy="22322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右大括弧 50"/>
          <p:cNvSpPr/>
          <p:nvPr/>
        </p:nvSpPr>
        <p:spPr>
          <a:xfrm rot="5400000">
            <a:off x="4055368" y="2937520"/>
            <a:ext cx="889248" cy="5328592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555776" y="6093296"/>
            <a:ext cx="38164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400" dirty="0" smtClean="0"/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3348038" y="6211888"/>
          <a:ext cx="700087" cy="430212"/>
        </p:xfrm>
        <a:graphic>
          <a:graphicData uri="http://schemas.openxmlformats.org/presentationml/2006/ole">
            <p:oleObj spid="_x0000_s95240" name="方程式" r:id="rId11" imgW="393480" imgH="241200" progId="Equation.3">
              <p:embed/>
            </p:oleObj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4037013" y="6143625"/>
          <a:ext cx="927100" cy="498475"/>
        </p:xfrm>
        <a:graphic>
          <a:graphicData uri="http://schemas.openxmlformats.org/presentationml/2006/ole">
            <p:oleObj spid="_x0000_s95241" name="方程式" r:id="rId12" imgW="520560" imgH="279360" progId="Equation.3">
              <p:embed/>
            </p:oleObj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5002213" y="6192838"/>
          <a:ext cx="649287" cy="476250"/>
        </p:xfrm>
        <a:graphic>
          <a:graphicData uri="http://schemas.openxmlformats.org/presentationml/2006/ole">
            <p:oleObj spid="_x0000_s95242" name="方程式" r:id="rId13" imgW="291960" imgH="203040" progId="Equation.3">
              <p:embed/>
            </p:oleObj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4355976" y="48598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+</a:t>
            </a:r>
            <a:endParaRPr lang="zh-TW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8" grpId="0" animBg="1"/>
      <p:bldP spid="45" grpId="0" animBg="1"/>
      <p:bldP spid="49" grpId="0" animBg="1"/>
      <p:bldP spid="51" grpId="0" animBg="1"/>
      <p:bldP spid="29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81922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3: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3</a:t>
            </a:r>
            <a:endParaRPr lang="en-US" altLang="zh-TW" sz="2400" i="1" dirty="0" smtClean="0"/>
          </a:p>
        </p:txBody>
      </p:sp>
      <p:sp>
        <p:nvSpPr>
          <p:cNvPr id="10" name="矩形 9"/>
          <p:cNvSpPr/>
          <p:nvPr/>
        </p:nvSpPr>
        <p:spPr>
          <a:xfrm>
            <a:off x="3491880" y="1556792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Given </a:t>
            </a:r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A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A</a:t>
            </a:r>
            <a:r>
              <a:rPr lang="en-US" altLang="zh-TW" sz="2400" baseline="-25000" dirty="0" smtClean="0"/>
              <a:t>3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B</a:t>
            </a:r>
            <a:r>
              <a:rPr lang="en-US" altLang="zh-TW" sz="2400" baseline="-25000" dirty="0" smtClean="0"/>
              <a:t>1</a:t>
            </a:r>
            <a:r>
              <a:rPr lang="en-US" altLang="zh-TW" sz="2400" i="1" dirty="0" smtClean="0"/>
              <a:t> , B</a:t>
            </a:r>
            <a:r>
              <a:rPr lang="en-US" altLang="zh-TW" sz="2400" baseline="-25000" dirty="0" smtClean="0"/>
              <a:t>2</a:t>
            </a:r>
            <a:r>
              <a:rPr lang="en-US" altLang="zh-TW" sz="2400" i="1" dirty="0" smtClean="0"/>
              <a:t> , B</a:t>
            </a:r>
            <a:r>
              <a:rPr lang="en-US" altLang="zh-TW" sz="2400" baseline="-25000" dirty="0" smtClean="0"/>
              <a:t>3 </a:t>
            </a:r>
            <a:r>
              <a:rPr lang="en-US" altLang="zh-TW" sz="2400" dirty="0" smtClean="0">
                <a:sym typeface="Symbol"/>
              </a:rPr>
              <a:t></a:t>
            </a:r>
            <a:r>
              <a:rPr lang="en-US" altLang="zh-TW" sz="2400" i="1" dirty="0" smtClean="0"/>
              <a:t> H</a:t>
            </a:r>
            <a:r>
              <a:rPr lang="en-US" altLang="zh-TW" sz="2400" i="1" baseline="-25000" dirty="0" smtClean="0"/>
              <a:t>2x2</a:t>
            </a:r>
            <a:endParaRPr lang="en-US" altLang="zh-TW" sz="2400" i="1" dirty="0" smtClean="0"/>
          </a:p>
        </p:txBody>
      </p:sp>
      <p:sp>
        <p:nvSpPr>
          <p:cNvPr id="14" name="矩形 13"/>
          <p:cNvSpPr/>
          <p:nvPr/>
        </p:nvSpPr>
        <p:spPr>
          <a:xfrm>
            <a:off x="3563888" y="2132856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Find a TPCP map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 : H</a:t>
            </a:r>
            <a:r>
              <a:rPr lang="en-US" altLang="zh-TW" sz="2400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i="1" dirty="0" smtClean="0">
                <a:sym typeface="Symbol"/>
              </a:rPr>
              <a:t>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</a:p>
          <a:p>
            <a:r>
              <a:rPr lang="en-US" altLang="zh-TW" sz="2400" i="1" dirty="0" smtClean="0"/>
              <a:t> </a:t>
            </a:r>
            <a:r>
              <a:rPr lang="en-US" altLang="zh-TW" sz="2400" dirty="0" err="1" smtClean="0"/>
              <a:t>s.t</a:t>
            </a:r>
            <a:r>
              <a:rPr lang="en-US" altLang="zh-TW" sz="2400" dirty="0" smtClean="0"/>
              <a:t>.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) =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for </a:t>
            </a:r>
            <a:r>
              <a:rPr lang="en-US" altLang="zh-TW" sz="2400" i="1" dirty="0" err="1" smtClean="0"/>
              <a:t>i</a:t>
            </a:r>
            <a:r>
              <a:rPr lang="en-US" altLang="zh-TW" sz="2400" dirty="0" smtClean="0"/>
              <a:t> = 1, 2, 3</a:t>
            </a:r>
            <a:endParaRPr lang="en-US" altLang="zh-TW" sz="2400" baseline="-25000" dirty="0" smtClean="0"/>
          </a:p>
        </p:txBody>
      </p:sp>
      <p:sp>
        <p:nvSpPr>
          <p:cNvPr id="9" name="矩形 8"/>
          <p:cNvSpPr/>
          <p:nvPr/>
        </p:nvSpPr>
        <p:spPr>
          <a:xfrm>
            <a:off x="323528" y="2926685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=</a:t>
            </a:r>
            <a:endParaRPr lang="en-US" altLang="zh-TW" sz="2400" i="1" dirty="0" smtClean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71091" y="2829079"/>
          <a:ext cx="836613" cy="601662"/>
        </p:xfrm>
        <a:graphic>
          <a:graphicData uri="http://schemas.openxmlformats.org/presentationml/2006/ole">
            <p:oleObj spid="_x0000_s81923" name="方程式" r:id="rId6" imgW="317160" imgH="22860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2058015" y="2926685"/>
            <a:ext cx="621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where </a:t>
            </a:r>
            <a:r>
              <a:rPr lang="en-US" altLang="zh-TW" sz="2400" i="1" dirty="0" smtClean="0"/>
              <a:t>x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 2x1 column vector with norm 1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323528" y="3287172"/>
            <a:ext cx="7951253" cy="601662"/>
            <a:chOff x="755576" y="3573463"/>
            <a:chExt cx="7951253" cy="601662"/>
          </a:xfrm>
        </p:grpSpPr>
        <p:sp>
          <p:nvSpPr>
            <p:cNvPr id="17" name="矩形 16"/>
            <p:cNvSpPr/>
            <p:nvPr/>
          </p:nvSpPr>
          <p:spPr>
            <a:xfrm>
              <a:off x="755576" y="3670622"/>
              <a:ext cx="785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 smtClean="0"/>
                <a:t>A</a:t>
              </a:r>
              <a:r>
                <a:rPr lang="en-US" altLang="zh-TW" sz="2400" baseline="-25000" dirty="0" smtClean="0"/>
                <a:t>2</a:t>
              </a:r>
              <a:r>
                <a:rPr lang="en-US" altLang="zh-TW" sz="2400" dirty="0" smtClean="0"/>
                <a:t> =</a:t>
              </a:r>
              <a:endParaRPr lang="en-US" altLang="zh-TW" sz="2400" i="1" dirty="0" smtClean="0"/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1454150" y="3573463"/>
            <a:ext cx="936625" cy="601662"/>
          </p:xfrm>
          <a:graphic>
            <a:graphicData uri="http://schemas.openxmlformats.org/presentationml/2006/ole">
              <p:oleObj spid="_x0000_s81924" name="方程式" r:id="rId7" imgW="355320" imgH="228600" progId="Equation.3">
                <p:embed/>
              </p:oleObj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2490063" y="3670622"/>
              <a:ext cx="62167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/>
                <a:t>where </a:t>
              </a:r>
              <a:r>
                <a:rPr lang="en-US" altLang="zh-TW" sz="2400" i="1" dirty="0" smtClean="0"/>
                <a:t>x</a:t>
              </a:r>
              <a:r>
                <a:rPr lang="en-US" altLang="zh-TW" sz="2400" baseline="-25000" dirty="0" smtClean="0"/>
                <a:t>2</a:t>
              </a:r>
              <a:r>
                <a:rPr lang="en-US" altLang="zh-TW" sz="2400" dirty="0" smtClean="0"/>
                <a:t> is 2x1 column vector with norm 1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23528" y="3718972"/>
            <a:ext cx="7951253" cy="601662"/>
            <a:chOff x="755576" y="3573662"/>
            <a:chExt cx="7951253" cy="601662"/>
          </a:xfrm>
        </p:grpSpPr>
        <p:sp>
          <p:nvSpPr>
            <p:cNvPr id="21" name="矩形 20"/>
            <p:cNvSpPr/>
            <p:nvPr/>
          </p:nvSpPr>
          <p:spPr>
            <a:xfrm>
              <a:off x="755576" y="3670622"/>
              <a:ext cx="785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 smtClean="0"/>
                <a:t>A</a:t>
              </a:r>
              <a:r>
                <a:rPr lang="en-US" altLang="zh-TW" sz="2400" baseline="-25000" dirty="0" smtClean="0"/>
                <a:t>3</a:t>
              </a:r>
              <a:r>
                <a:rPr lang="en-US" altLang="zh-TW" sz="2400" dirty="0" smtClean="0"/>
                <a:t> =</a:t>
              </a:r>
              <a:endParaRPr lang="en-US" altLang="zh-TW" sz="2400" i="1" dirty="0" smtClean="0"/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1470025" y="3573662"/>
            <a:ext cx="903288" cy="601662"/>
          </p:xfrm>
          <a:graphic>
            <a:graphicData uri="http://schemas.openxmlformats.org/presentationml/2006/ole">
              <p:oleObj spid="_x0000_s81925" name="方程式" r:id="rId8" imgW="342720" imgH="228600" progId="Equation.3">
                <p:embed/>
              </p:oleObj>
            </a:graphicData>
          </a:graphic>
        </p:graphicFrame>
        <p:sp>
          <p:nvSpPr>
            <p:cNvPr id="23" name="矩形 22"/>
            <p:cNvSpPr/>
            <p:nvPr/>
          </p:nvSpPr>
          <p:spPr>
            <a:xfrm>
              <a:off x="2490063" y="3670622"/>
              <a:ext cx="62167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/>
                <a:t>where </a:t>
              </a:r>
              <a:r>
                <a:rPr lang="en-US" altLang="zh-TW" sz="2400" i="1" dirty="0" smtClean="0"/>
                <a:t>x</a:t>
              </a:r>
              <a:r>
                <a:rPr lang="en-US" altLang="zh-TW" sz="2400" baseline="-25000" dirty="0" smtClean="0"/>
                <a:t>3</a:t>
              </a:r>
              <a:r>
                <a:rPr lang="en-US" altLang="zh-TW" sz="2400" dirty="0" smtClean="0"/>
                <a:t> is 2x1 column vector with norm 1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979712" y="4411513"/>
            <a:ext cx="53285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i="1" dirty="0" smtClean="0"/>
              <a:t>             x</a:t>
            </a:r>
            <a:r>
              <a:rPr lang="en-US" altLang="zh-TW" sz="2400" baseline="-25000" dirty="0" smtClean="0"/>
              <a:t>3</a:t>
            </a:r>
            <a:r>
              <a:rPr lang="en-US" altLang="zh-TW" sz="2400" i="1" dirty="0" smtClean="0"/>
              <a:t> </a:t>
            </a:r>
            <a:endParaRPr lang="en-US" altLang="zh-TW" sz="2400" dirty="0" smtClean="0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3491880" y="4483521"/>
          <a:ext cx="3078162" cy="601663"/>
        </p:xfrm>
        <a:graphic>
          <a:graphicData uri="http://schemas.openxmlformats.org/presentationml/2006/ole">
            <p:oleObj spid="_x0000_s81928" name="方程式" r:id="rId9" imgW="1168200" imgH="228600" progId="Equation.3">
              <p:embed/>
            </p:oleObj>
          </a:graphicData>
        </a:graphic>
      </p:graphicFrame>
      <p:sp>
        <p:nvSpPr>
          <p:cNvPr id="35" name="矩形 34"/>
          <p:cNvSpPr/>
          <p:nvPr/>
        </p:nvSpPr>
        <p:spPr>
          <a:xfrm>
            <a:off x="1979712" y="5301208"/>
            <a:ext cx="532859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400" i="1" dirty="0" smtClean="0"/>
          </a:p>
          <a:p>
            <a:pPr>
              <a:lnSpc>
                <a:spcPct val="150000"/>
              </a:lnSpc>
            </a:pPr>
            <a:r>
              <a:rPr lang="en-US" altLang="zh-TW" sz="2400" i="1" dirty="0" smtClean="0"/>
              <a:t>      </a:t>
            </a:r>
            <a:endParaRPr lang="en-US" altLang="zh-TW" sz="2400" dirty="0" smtClean="0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2118196" y="5373216"/>
          <a:ext cx="5118100" cy="1069975"/>
        </p:xfrm>
        <a:graphic>
          <a:graphicData uri="http://schemas.openxmlformats.org/presentationml/2006/ole">
            <p:oleObj spid="_x0000_s81930" name="方程式" r:id="rId10" imgW="1942920" imgH="406080" progId="Equation.3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/>
      <p:bldP spid="9" grpId="0"/>
      <p:bldP spid="13" grpId="0"/>
      <p:bldP spid="28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96258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3: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3</a:t>
            </a:r>
            <a:endParaRPr lang="en-US" altLang="zh-TW" sz="2400" i="1" dirty="0" smtClean="0"/>
          </a:p>
        </p:txBody>
      </p:sp>
      <p:sp>
        <p:nvSpPr>
          <p:cNvPr id="31" name="矩形 30"/>
          <p:cNvSpPr/>
          <p:nvPr/>
        </p:nvSpPr>
        <p:spPr>
          <a:xfrm>
            <a:off x="288032" y="2204864"/>
            <a:ext cx="543609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If there exists a 2x2 matrix C </a:t>
            </a:r>
            <a:r>
              <a:rPr lang="en-US" altLang="zh-TW" sz="2400" dirty="0" err="1" smtClean="0"/>
              <a:t>s.t</a:t>
            </a:r>
            <a:r>
              <a:rPr lang="en-US" altLang="zh-TW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i="1" dirty="0" smtClean="0"/>
          </a:p>
          <a:p>
            <a:pPr>
              <a:lnSpc>
                <a:spcPct val="150000"/>
              </a:lnSpc>
            </a:pPr>
            <a:r>
              <a:rPr lang="en-US" altLang="zh-TW" sz="2400" i="1" dirty="0" smtClean="0"/>
              <a:t> </a:t>
            </a:r>
            <a:endParaRPr lang="en-US" altLang="zh-TW" sz="2400" dirty="0" smtClean="0"/>
          </a:p>
        </p:txBody>
      </p:sp>
      <p:sp>
        <p:nvSpPr>
          <p:cNvPr id="32" name="文字方塊 31"/>
          <p:cNvSpPr txBox="1"/>
          <p:nvPr/>
        </p:nvSpPr>
        <p:spPr>
          <a:xfrm>
            <a:off x="360040" y="2852936"/>
            <a:ext cx="52628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	trace(</a:t>
            </a:r>
            <a:r>
              <a:rPr lang="en-US" altLang="zh-TW" sz="2400" i="1" dirty="0" smtClean="0"/>
              <a:t>CC*</a:t>
            </a:r>
            <a:r>
              <a:rPr lang="en-US" altLang="zh-TW" sz="2400" dirty="0" smtClean="0"/>
              <a:t>) = 1+|</a:t>
            </a:r>
            <a:r>
              <a:rPr lang="en-US" altLang="zh-TW" sz="2400" dirty="0" err="1" smtClean="0"/>
              <a:t>det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C</a:t>
            </a:r>
            <a:r>
              <a:rPr lang="en-US" altLang="zh-TW" sz="2400" dirty="0" smtClean="0"/>
              <a:t>)|</a:t>
            </a:r>
            <a:r>
              <a:rPr lang="en-US" altLang="zh-TW" sz="2400" baseline="30000" dirty="0" smtClean="0"/>
              <a:t>2 </a:t>
            </a:r>
            <a:r>
              <a:rPr lang="en-US" altLang="zh-TW" sz="2400" dirty="0" smtClean="0">
                <a:sym typeface="Symbol"/>
              </a:rPr>
              <a:t> 2</a:t>
            </a:r>
            <a:r>
              <a:rPr lang="en-US" altLang="zh-TW" sz="2400" baseline="30000" dirty="0" smtClean="0"/>
              <a:t> 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60040" y="3429000"/>
            <a:ext cx="52628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2.			</a:t>
            </a:r>
            <a:endParaRPr lang="zh-TW" altLang="en-US" sz="2400" dirty="0"/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1331640" y="3429000"/>
          <a:ext cx="3206750" cy="430212"/>
        </p:xfrm>
        <a:graphic>
          <a:graphicData uri="http://schemas.openxmlformats.org/presentationml/2006/ole">
            <p:oleObj spid="_x0000_s96263" name="方程式" r:id="rId6" imgW="1803240" imgH="241200" progId="Equation.3">
              <p:embed/>
            </p:oleObj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366298" y="4005064"/>
            <a:ext cx="526284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3.</a:t>
            </a:r>
          </a:p>
          <a:p>
            <a:r>
              <a:rPr lang="en-US" altLang="zh-TW" sz="2400" dirty="0" smtClean="0"/>
              <a:t>	</a:t>
            </a:r>
            <a:endParaRPr lang="zh-TW" altLang="en-US" sz="2400" dirty="0"/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1224136" y="4106689"/>
          <a:ext cx="3078163" cy="635000"/>
        </p:xfrm>
        <a:graphic>
          <a:graphicData uri="http://schemas.openxmlformats.org/presentationml/2006/ole">
            <p:oleObj spid="_x0000_s96264" name="方程式" r:id="rId7" imgW="1168200" imgH="241200" progId="Equation.3">
              <p:embed/>
            </p:oleObj>
          </a:graphicData>
        </a:graphic>
      </p:graphicFrame>
      <p:sp>
        <p:nvSpPr>
          <p:cNvPr id="26" name="圓角矩形 25"/>
          <p:cNvSpPr/>
          <p:nvPr/>
        </p:nvSpPr>
        <p:spPr>
          <a:xfrm>
            <a:off x="5796136" y="1484784"/>
            <a:ext cx="3347864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5759450" y="1485900"/>
          <a:ext cx="3275013" cy="2591172"/>
        </p:xfrm>
        <a:graphic>
          <a:graphicData uri="http://schemas.openxmlformats.org/presentationml/2006/ole">
            <p:oleObj spid="_x0000_s96266" name="方程式" r:id="rId8" imgW="1841400" imgH="1028520" progId="Equation.3">
              <p:embed/>
            </p:oleObj>
          </a:graphicData>
        </a:graphic>
      </p:graphicFrame>
      <p:sp>
        <p:nvSpPr>
          <p:cNvPr id="30" name="圓角矩形 29"/>
          <p:cNvSpPr/>
          <p:nvPr/>
        </p:nvSpPr>
        <p:spPr>
          <a:xfrm>
            <a:off x="0" y="5157192"/>
            <a:ext cx="9144000" cy="16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442913" y="5165725"/>
          <a:ext cx="8150225" cy="1692275"/>
        </p:xfrm>
        <a:graphic>
          <a:graphicData uri="http://schemas.openxmlformats.org/presentationml/2006/ole">
            <p:oleObj spid="_x0000_s96267" name="方程式" r:id="rId9" imgW="3771720" imgH="672840" progId="Equation.3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26" grpId="1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Abstracts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Quantum system of Mixed Quantum States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Program of Constructing TPCP Map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Special Techniques in Program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Acknowledgements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Reference</a:t>
            </a:r>
            <a:endParaRPr lang="zh-TW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How to Construct TPCP Map?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2300" dirty="0" smtClean="0"/>
              <a:t>Procedure 3: TPCP Map for Linearly Independent </a:t>
            </a:r>
            <a:endParaRPr lang="zh-TW" altLang="en-US" sz="23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028384" y="908050"/>
          <a:ext cx="768350" cy="533400"/>
        </p:xfrm>
        <a:graphic>
          <a:graphicData uri="http://schemas.openxmlformats.org/presentationml/2006/ole">
            <p:oleObj spid="_x0000_s82946" name="方程式" r:id="rId4" imgW="291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556792"/>
            <a:ext cx="221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sz="2400" dirty="0" smtClean="0"/>
              <a:t>Case 4: 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= 4</a:t>
            </a:r>
            <a:endParaRPr lang="en-US" altLang="zh-TW" sz="2400" i="1" dirty="0" smtClean="0"/>
          </a:p>
        </p:txBody>
      </p:sp>
      <p:sp>
        <p:nvSpPr>
          <p:cNvPr id="10" name="矩形 9"/>
          <p:cNvSpPr/>
          <p:nvPr/>
        </p:nvSpPr>
        <p:spPr>
          <a:xfrm>
            <a:off x="3491880" y="1556792"/>
            <a:ext cx="513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Given 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 ,</a:t>
            </a:r>
            <a:r>
              <a:rPr lang="en-US" altLang="zh-TW" sz="2400" i="1" dirty="0" smtClean="0"/>
              <a:t> B</a:t>
            </a:r>
            <a:r>
              <a:rPr lang="en-US" altLang="zh-TW" sz="2400" i="1" baseline="-25000" dirty="0" smtClean="0"/>
              <a:t>i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>
                <a:sym typeface="Symbol"/>
              </a:rPr>
              <a:t></a:t>
            </a:r>
            <a:r>
              <a:rPr lang="en-US" altLang="zh-TW" sz="2400" i="1" dirty="0" smtClean="0"/>
              <a:t> H</a:t>
            </a:r>
            <a:r>
              <a:rPr lang="en-US" altLang="zh-TW" sz="2400" i="1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for </a:t>
            </a:r>
            <a:r>
              <a:rPr lang="en-US" altLang="zh-TW" sz="2400" i="1" dirty="0" err="1" smtClean="0"/>
              <a:t>i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= 1, 2, 3, 4</a:t>
            </a:r>
          </a:p>
        </p:txBody>
      </p:sp>
      <p:sp>
        <p:nvSpPr>
          <p:cNvPr id="12" name="矩形 11"/>
          <p:cNvSpPr/>
          <p:nvPr/>
        </p:nvSpPr>
        <p:spPr>
          <a:xfrm>
            <a:off x="755576" y="3212976"/>
            <a:ext cx="697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There is one </a:t>
            </a:r>
            <a:r>
              <a:rPr lang="en-US" altLang="zh-TW" sz="2400" b="1" u="sng" dirty="0" smtClean="0"/>
              <a:t>unique</a:t>
            </a:r>
            <a:r>
              <a:rPr lang="en-US" altLang="zh-TW" sz="2400" dirty="0" smtClean="0"/>
              <a:t> linear map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 : H</a:t>
            </a:r>
            <a:r>
              <a:rPr lang="en-US" altLang="zh-TW" sz="2400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i="1" dirty="0" smtClean="0">
                <a:sym typeface="Symbol"/>
              </a:rPr>
              <a:t>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  <a:endParaRPr lang="en-US" altLang="zh-TW" sz="2400" i="1" dirty="0" smtClean="0"/>
          </a:p>
        </p:txBody>
      </p:sp>
      <p:sp>
        <p:nvSpPr>
          <p:cNvPr id="14" name="矩形 13"/>
          <p:cNvSpPr/>
          <p:nvPr/>
        </p:nvSpPr>
        <p:spPr>
          <a:xfrm>
            <a:off x="3563888" y="2132856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Find a TPCP map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 : H</a:t>
            </a:r>
            <a:r>
              <a:rPr lang="en-US" altLang="zh-TW" sz="2400" baseline="-25000" dirty="0" smtClean="0"/>
              <a:t>2x2</a:t>
            </a:r>
            <a:r>
              <a:rPr lang="en-US" altLang="zh-TW" sz="2400" i="1" dirty="0" smtClean="0"/>
              <a:t> </a:t>
            </a:r>
            <a:r>
              <a:rPr lang="en-US" altLang="zh-TW" sz="2400" i="1" dirty="0" smtClean="0">
                <a:sym typeface="Symbol"/>
              </a:rPr>
              <a:t> </a:t>
            </a:r>
            <a:r>
              <a:rPr lang="en-US" altLang="zh-TW" sz="2400" i="1" dirty="0" smtClean="0"/>
              <a:t>H</a:t>
            </a:r>
            <a:r>
              <a:rPr lang="en-US" altLang="zh-TW" sz="2400" i="1" baseline="-25000" dirty="0" smtClean="0"/>
              <a:t>2x2</a:t>
            </a:r>
          </a:p>
          <a:p>
            <a:r>
              <a:rPr lang="en-US" altLang="zh-TW" sz="2400" i="1" dirty="0" smtClean="0"/>
              <a:t> </a:t>
            </a:r>
            <a:r>
              <a:rPr lang="en-US" altLang="zh-TW" sz="2400" dirty="0" err="1" smtClean="0"/>
              <a:t>s.t</a:t>
            </a:r>
            <a:r>
              <a:rPr lang="en-US" altLang="zh-TW" sz="2400" dirty="0" smtClean="0"/>
              <a:t>.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A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) =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for </a:t>
            </a:r>
            <a:r>
              <a:rPr lang="en-US" altLang="zh-TW" sz="2400" i="1" dirty="0" err="1" smtClean="0"/>
              <a:t>i</a:t>
            </a:r>
            <a:r>
              <a:rPr lang="en-US" altLang="zh-TW" sz="2400" dirty="0" smtClean="0"/>
              <a:t> = 1, 2, 3, 4</a:t>
            </a:r>
            <a:endParaRPr lang="en-US" altLang="zh-TW" sz="2400" baseline="-25000" dirty="0" smtClean="0"/>
          </a:p>
        </p:txBody>
      </p:sp>
      <p:sp>
        <p:nvSpPr>
          <p:cNvPr id="16" name="矩形 15"/>
          <p:cNvSpPr/>
          <p:nvPr/>
        </p:nvSpPr>
        <p:spPr>
          <a:xfrm>
            <a:off x="1331640" y="3717032"/>
            <a:ext cx="5400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If the unique linear map satisfy</a:t>
            </a:r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1479564" y="4551511"/>
            <a:ext cx="355578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 smtClean="0"/>
              <a:t>1.	Trace-Preserving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79564" y="5055567"/>
            <a:ext cx="39565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 smtClean="0"/>
              <a:t>2.	Completely-Positive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75656" y="5877272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It is the required TPCP map!</a:t>
            </a:r>
            <a:endParaRPr lang="zh-TW" altLang="en-US" sz="2400" dirty="0"/>
          </a:p>
        </p:txBody>
      </p:sp>
      <p:sp>
        <p:nvSpPr>
          <p:cNvPr id="15" name="向左箭號 14"/>
          <p:cNvSpPr/>
          <p:nvPr/>
        </p:nvSpPr>
        <p:spPr>
          <a:xfrm>
            <a:off x="5292080" y="3212976"/>
            <a:ext cx="4464496" cy="4176464"/>
          </a:xfrm>
          <a:prstGeom prst="lef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588224" y="4293096"/>
          <a:ext cx="2281237" cy="1539875"/>
        </p:xfrm>
        <a:graphic>
          <a:graphicData uri="http://schemas.openxmlformats.org/presentationml/2006/ole">
            <p:oleObj spid="_x0000_s82948" name="方程式" r:id="rId6" imgW="1282680" imgH="863280" progId="Equation.3">
              <p:embed/>
            </p:oleObj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228184" y="5877272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is positive semi-definite or not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  <p:bldP spid="16" grpId="0" animBg="1"/>
      <p:bldP spid="9" grpId="0" animBg="1"/>
      <p:bldP spid="11" grpId="1" animBg="1"/>
      <p:bldP spid="13" grpId="0"/>
      <p:bldP spid="15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628800"/>
            <a:ext cx="532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Thank all for coming this seminar!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39552" y="2132856"/>
            <a:ext cx="5204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Thank all for your kind attention!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39552" y="3068960"/>
            <a:ext cx="2189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Besides,……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1560" y="3861048"/>
            <a:ext cx="74254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TW" sz="2400" dirty="0" smtClean="0"/>
              <a:t>Thank 	Prof. Li, </a:t>
            </a:r>
          </a:p>
          <a:p>
            <a:pPr lvl="2"/>
            <a:r>
              <a:rPr lang="en-US" altLang="zh-TW" sz="2400" dirty="0" smtClean="0"/>
              <a:t> 	Prof. </a:t>
            </a:r>
            <a:r>
              <a:rPr lang="en-US" altLang="zh-TW" sz="2400" dirty="0" err="1" smtClean="0"/>
              <a:t>Poon</a:t>
            </a:r>
            <a:r>
              <a:rPr lang="en-US" altLang="zh-TW" sz="2400" dirty="0" smtClean="0"/>
              <a:t>, </a:t>
            </a:r>
          </a:p>
          <a:p>
            <a:pPr lvl="2"/>
            <a:r>
              <a:rPr lang="en-US" altLang="zh-TW" sz="2400" dirty="0" smtClean="0"/>
              <a:t> 	Dr Chan and </a:t>
            </a:r>
          </a:p>
          <a:p>
            <a:pPr lvl="2"/>
            <a:r>
              <a:rPr lang="en-US" altLang="zh-TW" sz="2400" dirty="0" smtClean="0"/>
              <a:t> 	Dr  Cheung 	</a:t>
            </a:r>
          </a:p>
          <a:p>
            <a:pPr lvl="2"/>
            <a:r>
              <a:rPr lang="en-US" altLang="zh-TW" sz="2400" dirty="0" smtClean="0"/>
              <a:t>				for their support!!!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Timeline of computer chronicle</a:t>
            </a:r>
          </a:p>
          <a:p>
            <a:r>
              <a:rPr lang="en-US" altLang="zh-TW" dirty="0" smtClean="0">
                <a:hlinkClick r:id="rId2"/>
              </a:rPr>
              <a:t>http://www.engineerspark.com/2012/01/timeline-of-computer-chronicle/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IBM makes significant breakthrough towards scalable quantum computers</a:t>
            </a:r>
          </a:p>
          <a:p>
            <a:r>
              <a:rPr lang="en-US" altLang="zh-TW" dirty="0" smtClean="0">
                <a:hlinkClick r:id="rId3"/>
              </a:rPr>
              <a:t>http://www.zmescience.com/research/ibm-quantum-computer-28022012/</a:t>
            </a:r>
            <a:endParaRPr lang="en-US" altLang="zh-TW" dirty="0" smtClean="0"/>
          </a:p>
          <a:p>
            <a:endParaRPr lang="en-US" altLang="zh-TW" u="sng" dirty="0" smtClean="0"/>
          </a:p>
          <a:p>
            <a:r>
              <a:rPr lang="en-US" altLang="zh-TW" dirty="0" smtClean="0"/>
              <a:t>The atomic structure of individual </a:t>
            </a:r>
            <a:r>
              <a:rPr lang="en-US" altLang="zh-TW" dirty="0" err="1" smtClean="0"/>
              <a:t>nanoparticles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http://nycgrp.wordpress.com/2011/05/18/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Environment</a:t>
            </a:r>
          </a:p>
          <a:p>
            <a:r>
              <a:rPr lang="en-US" altLang="zh-TW" dirty="0" smtClean="0">
                <a:hlinkClick r:id="rId2"/>
              </a:rPr>
              <a:t>http://informedfarmers.com/nrm/environment/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File:Military laser experiment.jpg</a:t>
            </a:r>
          </a:p>
          <a:p>
            <a:r>
              <a:rPr lang="en-US" altLang="zh-TW" dirty="0" smtClean="0">
                <a:hlinkClick r:id="rId3"/>
              </a:rPr>
              <a:t>http://en.wikipedia.org/wiki/File:Military_laser_experiment.jpg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483768" y="2060848"/>
            <a:ext cx="3600400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/>
              <a:t>THE END!</a:t>
            </a:r>
            <a:endParaRPr lang="zh-TW" altLang="en-US" sz="3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Background: History &amp; New Hope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030" name="Picture 6" descr="http://fahmirahman.files.wordpress.com/2011/01/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232248" cy="2844596"/>
          </a:xfrm>
          <a:prstGeom prst="rect">
            <a:avLst/>
          </a:prstGeom>
          <a:noFill/>
        </p:spPr>
      </p:pic>
      <p:pic>
        <p:nvPicPr>
          <p:cNvPr id="1032" name="Picture 8" descr="integrated circu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059429" cy="2160240"/>
          </a:xfrm>
          <a:prstGeom prst="rect">
            <a:avLst/>
          </a:prstGeom>
          <a:noFill/>
        </p:spPr>
      </p:pic>
      <p:pic>
        <p:nvPicPr>
          <p:cNvPr id="1034" name="Picture 10" descr="compu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365104"/>
            <a:ext cx="2301282" cy="1541860"/>
          </a:xfrm>
          <a:prstGeom prst="rect">
            <a:avLst/>
          </a:prstGeom>
          <a:noFill/>
        </p:spPr>
      </p:pic>
      <p:pic>
        <p:nvPicPr>
          <p:cNvPr id="1036" name="Picture 12" descr="http://engineerspark.com/wp-content/uploads/2012/01/Third-generation-computers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00808"/>
            <a:ext cx="2857500" cy="2143125"/>
          </a:xfrm>
          <a:prstGeom prst="rect">
            <a:avLst/>
          </a:prstGeom>
          <a:noFill/>
        </p:spPr>
      </p:pic>
      <p:sp>
        <p:nvSpPr>
          <p:cNvPr id="10" name="向右箭號 9"/>
          <p:cNvSpPr/>
          <p:nvPr/>
        </p:nvSpPr>
        <p:spPr>
          <a:xfrm>
            <a:off x="2411760" y="270892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5220072" y="263691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3611404">
            <a:off x="7249845" y="3962054"/>
            <a:ext cx="364060" cy="32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0800000">
            <a:off x="5724128" y="537321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8" name="Picture 14" descr="gesture interfac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2347894" cy="1299170"/>
          </a:xfrm>
          <a:prstGeom prst="rect">
            <a:avLst/>
          </a:prstGeom>
          <a:noFill/>
        </p:spPr>
      </p:pic>
      <p:sp>
        <p:nvSpPr>
          <p:cNvPr id="16" name="向右箭號 15"/>
          <p:cNvSpPr/>
          <p:nvPr/>
        </p:nvSpPr>
        <p:spPr>
          <a:xfrm rot="10800000">
            <a:off x="2915816" y="537321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39552" y="5229200"/>
            <a:ext cx="2289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Computer</a:t>
            </a:r>
          </a:p>
          <a:p>
            <a:r>
              <a:rPr lang="en-US" altLang="zh-TW" sz="2200" b="1" dirty="0" smtClean="0"/>
              <a:t>in the future?</a:t>
            </a:r>
            <a:endParaRPr lang="zh-TW" altLang="en-US" sz="22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5536" y="90872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1st Generation</a:t>
            </a:r>
          </a:p>
          <a:p>
            <a:r>
              <a:rPr lang="en-US" altLang="zh-TW" dirty="0" smtClean="0"/>
              <a:t>Vacuum Tubes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347864" y="1052736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2nd Generation</a:t>
            </a:r>
          </a:p>
          <a:p>
            <a:r>
              <a:rPr lang="en-US" altLang="zh-TW" dirty="0" smtClean="0"/>
              <a:t>Transistor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156176" y="9087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3rd Generation</a:t>
            </a:r>
          </a:p>
          <a:p>
            <a:r>
              <a:rPr lang="en-US" altLang="zh-TW" dirty="0" smtClean="0"/>
              <a:t>Integrated Circuits (IC)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00192" y="60212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4th Generation</a:t>
            </a:r>
          </a:p>
          <a:p>
            <a:r>
              <a:rPr lang="en-US" altLang="zh-TW" dirty="0" smtClean="0"/>
              <a:t>Microprocessor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059832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5th Generation</a:t>
            </a:r>
          </a:p>
          <a:p>
            <a:r>
              <a:rPr lang="en-US" altLang="zh-TW" dirty="0" smtClean="0"/>
              <a:t>Artificial Intelligence (AI)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95536" y="5229200"/>
            <a:ext cx="226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Quantum Computer!!!</a:t>
            </a:r>
            <a:endParaRPr lang="zh-TW" altLang="en-US" sz="2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1" animBg="1"/>
      <p:bldP spid="16" grpId="0" animBg="1"/>
      <p:bldP spid="17" grpId="0"/>
      <p:bldP spid="17" grpId="1"/>
      <p:bldP spid="18" grpId="1"/>
      <p:bldP spid="19" grpId="0"/>
      <p:bldP spid="20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Background: </a:t>
            </a:r>
            <a:br>
              <a:rPr lang="en-US" altLang="zh-TW" dirty="0" smtClean="0"/>
            </a:br>
            <a:r>
              <a:rPr lang="en-US" altLang="zh-TW" b="1" dirty="0" smtClean="0"/>
              <a:t>Quantum Computer</a:t>
            </a:r>
            <a:r>
              <a:rPr lang="en-US" altLang="zh-TW" dirty="0" smtClean="0"/>
              <a:t> VS </a:t>
            </a:r>
            <a:r>
              <a:rPr lang="en-US" altLang="zh-TW" b="1" dirty="0" smtClean="0"/>
              <a:t>Classical Computer</a:t>
            </a:r>
            <a:endParaRPr lang="zh-TW" altLang="en-US" b="1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"/>
          </p:nvPr>
        </p:nvGraphicFramePr>
        <p:xfrm>
          <a:off x="529208" y="1268760"/>
          <a:ext cx="764319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217272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16518">
                <a:tc>
                  <a:txBody>
                    <a:bodyPr/>
                    <a:lstStyle/>
                    <a:p>
                      <a:endParaRPr lang="en-US" altLang="zh-TW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" descr="compu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021" y="1340768"/>
            <a:ext cx="2516231" cy="1685876"/>
          </a:xfrm>
          <a:prstGeom prst="rect">
            <a:avLst/>
          </a:prstGeom>
          <a:noFill/>
        </p:spPr>
      </p:pic>
      <p:pic>
        <p:nvPicPr>
          <p:cNvPr id="8" name="Picture 2" descr="http://www.zmescience.com/wp-content/uploads/2012/02/quantum-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340768"/>
            <a:ext cx="2304256" cy="1693628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538640" y="37797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n-US" altLang="zh-TW" dirty="0" smtClean="0"/>
              <a:t>Represent “1”   or   “0”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427072" y="3779748"/>
            <a:ext cx="32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5"/>
              </a:buBlip>
              <a:defRPr/>
            </a:pPr>
            <a:r>
              <a:rPr lang="en-US" altLang="zh-TW" dirty="0" smtClean="0"/>
              <a:t>Represent “1” or “0” </a:t>
            </a:r>
            <a:r>
              <a:rPr lang="en-US" altLang="zh-TW" b="1" u="sng" dirty="0" smtClean="0"/>
              <a:t>ONLY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06792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/>
              <a:t>Qubit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939240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Bit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449262" y="3059668"/>
            <a:ext cx="57150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Comparisons between </a:t>
            </a:r>
            <a:r>
              <a:rPr lang="en-US" altLang="zh-TW" b="1" u="sng" dirty="0" smtClean="0"/>
              <a:t>UNIT</a:t>
            </a:r>
            <a:r>
              <a:rPr lang="en-US" altLang="zh-TW" u="sng" dirty="0" smtClean="0"/>
              <a:t> for storing information</a:t>
            </a:r>
            <a:endParaRPr lang="zh-TW" altLang="en-US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571088" y="44371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e.g.	Circuit Signals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7412" name="Picture 4" descr="http://www.switchfootmedia.com/images/lightBulb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797152"/>
            <a:ext cx="504056" cy="756084"/>
          </a:xfrm>
          <a:prstGeom prst="rect">
            <a:avLst/>
          </a:prstGeom>
          <a:noFill/>
        </p:spPr>
      </p:pic>
      <p:sp>
        <p:nvSpPr>
          <p:cNvPr id="22" name="文字方塊 21"/>
          <p:cNvSpPr txBox="1"/>
          <p:nvPr/>
        </p:nvSpPr>
        <p:spPr>
          <a:xfrm>
            <a:off x="4644008" y="5589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076056" y="5589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236296" y="5579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25" name="Picture 4" descr="http://www.switchfootmedia.com/images/lightBulb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97152"/>
            <a:ext cx="504056" cy="756084"/>
          </a:xfrm>
          <a:prstGeom prst="rect">
            <a:avLst/>
          </a:prstGeom>
          <a:noFill/>
        </p:spPr>
      </p:pic>
      <p:sp>
        <p:nvSpPr>
          <p:cNvPr id="26" name="文字方塊 25"/>
          <p:cNvSpPr txBox="1"/>
          <p:nvPr/>
        </p:nvSpPr>
        <p:spPr>
          <a:xfrm>
            <a:off x="7740352" y="5579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38640" y="5147900"/>
            <a:ext cx="32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TW" dirty="0" smtClean="0"/>
              <a:t>Superposition of “1” and “0”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114704" y="47971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e.g.  Spin of electrons</a:t>
            </a:r>
            <a:endParaRPr lang="zh-TW" altLang="en-US" dirty="0"/>
          </a:p>
        </p:txBody>
      </p:sp>
      <p:pic>
        <p:nvPicPr>
          <p:cNvPr id="17416" name="Picture 8" descr="http://nycgrp.files.wordpress.com/2011/05/electron_spin_and_graphene.jpg"/>
          <p:cNvPicPr>
            <a:picLocks noChangeAspect="1" noChangeArrowheads="1"/>
          </p:cNvPicPr>
          <p:nvPr/>
        </p:nvPicPr>
        <p:blipFill>
          <a:blip r:embed="rId7" cstate="print"/>
          <a:srcRect l="10822" t="22950" r="13425" b="48701"/>
          <a:stretch>
            <a:fillRect/>
          </a:stretch>
        </p:blipFill>
        <p:spPr bwMode="auto">
          <a:xfrm>
            <a:off x="1762776" y="4149080"/>
            <a:ext cx="1512168" cy="709792"/>
          </a:xfrm>
          <a:prstGeom prst="rect">
            <a:avLst/>
          </a:prstGeom>
          <a:noFill/>
        </p:spPr>
      </p:pic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920409" y="4149031"/>
          <a:ext cx="812800" cy="688975"/>
        </p:xfrm>
        <a:graphic>
          <a:graphicData uri="http://schemas.openxmlformats.org/presentationml/2006/ole">
            <p:oleObj spid="_x0000_s17418" name="方程式" r:id="rId8" imgW="507960" imgH="431640" progId="Equation.3">
              <p:embed/>
            </p:oleObj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254232" y="4149031"/>
          <a:ext cx="812800" cy="688975"/>
        </p:xfrm>
        <a:graphic>
          <a:graphicData uri="http://schemas.openxmlformats.org/presentationml/2006/ole">
            <p:oleObj spid="_x0000_s17420" name="方程式" r:id="rId9" imgW="507960" imgH="431640" progId="Equation.3">
              <p:embed/>
            </p:oleObj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39552" y="5517232"/>
          <a:ext cx="3759200" cy="688975"/>
        </p:xfrm>
        <a:graphic>
          <a:graphicData uri="http://schemas.openxmlformats.org/presentationml/2006/ole">
            <p:oleObj spid="_x0000_s17421" name="方程式" r:id="rId10" imgW="2349360" imgH="431640" progId="Equation.3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611560" y="6169025"/>
          <a:ext cx="5567363" cy="688975"/>
        </p:xfrm>
        <a:graphic>
          <a:graphicData uri="http://schemas.openxmlformats.org/presentationml/2006/ole">
            <p:oleObj spid="_x0000_s17422" name="方程式" r:id="rId11" imgW="3479760" imgH="431640" progId="Equation.3">
              <p:embed/>
            </p:oleObj>
          </a:graphicData>
        </a:graphic>
      </p:graphicFrame>
      <p:pic>
        <p:nvPicPr>
          <p:cNvPr id="17414" name="Picture 6" descr="http://splinedoctors.com/blog/wp-content/uploads/2010/02/300px-incandescent_light_bul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869160"/>
            <a:ext cx="432048" cy="717200"/>
          </a:xfrm>
          <a:prstGeom prst="rect">
            <a:avLst/>
          </a:prstGeom>
          <a:noFill/>
        </p:spPr>
      </p:pic>
      <p:pic>
        <p:nvPicPr>
          <p:cNvPr id="42" name="Picture 6" descr="http://splinedoctors.com/blog/wp-content/uploads/2010/02/300px-incandescent_light_bul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869160"/>
            <a:ext cx="432048" cy="717200"/>
          </a:xfrm>
          <a:prstGeom prst="rect">
            <a:avLst/>
          </a:prstGeom>
          <a:noFill/>
        </p:spPr>
      </p:pic>
      <p:pic>
        <p:nvPicPr>
          <p:cNvPr id="29" name="Picture 6" descr="http://splinedoctors.com/blog/wp-content/uploads/2010/02/300px-incandescent_light_bul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869160"/>
            <a:ext cx="432048" cy="717200"/>
          </a:xfrm>
          <a:prstGeom prst="rect">
            <a:avLst/>
          </a:prstGeom>
          <a:noFill/>
        </p:spPr>
      </p:pic>
      <p:pic>
        <p:nvPicPr>
          <p:cNvPr id="30" name="Picture 4" descr="http://www.switchfootmedia.com/images/lightBulb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833156"/>
            <a:ext cx="504056" cy="756084"/>
          </a:xfrm>
          <a:prstGeom prst="rect">
            <a:avLst/>
          </a:prstGeom>
          <a:noFill/>
        </p:spPr>
      </p:pic>
      <p:sp>
        <p:nvSpPr>
          <p:cNvPr id="31" name="文字方塊 30"/>
          <p:cNvSpPr txBox="1"/>
          <p:nvPr/>
        </p:nvSpPr>
        <p:spPr>
          <a:xfrm>
            <a:off x="5868144" y="5589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300192" y="5589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1"/>
      <p:bldP spid="22" grpId="0"/>
      <p:bldP spid="23" grpId="0"/>
      <p:bldP spid="24" grpId="0"/>
      <p:bldP spid="26" grpId="0"/>
      <p:bldP spid="27" grpId="0"/>
      <p:bldP spid="27" grpId="1"/>
      <p:bldP spid="28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Background: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/>
              <a:t>Quantum Computer</a:t>
            </a:r>
          </a:p>
        </p:txBody>
      </p:sp>
      <p:pic>
        <p:nvPicPr>
          <p:cNvPr id="4" name="Picture 2" descr="http://www.zmescience.com/wp-content/uploads/2012/02/quantum-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2304256" cy="169362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827584" y="21328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zh-TW" dirty="0" err="1" smtClean="0"/>
              <a:t>Qubit</a:t>
            </a:r>
            <a:r>
              <a:rPr lang="en-US" altLang="zh-TW" dirty="0" smtClean="0"/>
              <a:t>: the unit of storing information</a:t>
            </a:r>
            <a:endParaRPr lang="zh-TW" altLang="en-US" dirty="0"/>
          </a:p>
        </p:txBody>
      </p:sp>
      <p:pic>
        <p:nvPicPr>
          <p:cNvPr id="18434" name="Picture 2" descr="http://www.zmescience.com/wp-content/uploads/2012/02/qub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052736"/>
            <a:ext cx="2088232" cy="1294705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6156176" y="2204864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Three superconducting</a:t>
            </a:r>
          </a:p>
          <a:p>
            <a:r>
              <a:rPr lang="en-US" altLang="zh-TW" dirty="0" smtClean="0"/>
              <a:t> </a:t>
            </a:r>
            <a:r>
              <a:rPr lang="en-US" altLang="zh-TW" dirty="0" err="1" smtClean="0"/>
              <a:t>qubits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Credits: IBM research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4328" y="2636912"/>
            <a:ext cx="26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zh-TW" dirty="0" smtClean="0"/>
              <a:t>Quantum Operations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35410" y="3070701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altLang="zh-TW" dirty="0" smtClean="0"/>
              <a:t>Unitary Transformation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251434" y="3576498"/>
            <a:ext cx="5333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Blip>
                <a:blip r:embed="rId7"/>
              </a:buBlip>
            </a:pPr>
            <a:r>
              <a:rPr lang="en-US" altLang="zh-TW" dirty="0" smtClean="0"/>
              <a:t>Unitary Linear Mapping :C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/>
              </a:rPr>
              <a:t></a:t>
            </a:r>
            <a:r>
              <a:rPr lang="en-US" altLang="zh-TW" dirty="0" smtClean="0"/>
              <a:t> C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vector space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35410" y="407881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altLang="zh-TW" dirty="0" smtClean="0"/>
              <a:t>e.g.	</a:t>
            </a:r>
          </a:p>
          <a:p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847800" y="4549453"/>
          <a:ext cx="1716088" cy="747713"/>
        </p:xfrm>
        <a:graphic>
          <a:graphicData uri="http://schemas.openxmlformats.org/presentationml/2006/ole">
            <p:oleObj spid="_x0000_s18435" name="方程式" r:id="rId8" imgW="990360" imgH="431640" progId="Equation.3">
              <p:embed/>
            </p:oleObj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755490" y="4150821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 unitary transformation Pauli-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 Operation</a:t>
            </a:r>
            <a:endParaRPr lang="zh-TW" altLang="en-US" i="1" dirty="0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63888" y="4507776"/>
          <a:ext cx="432048" cy="771642"/>
        </p:xfrm>
        <a:graphic>
          <a:graphicData uri="http://schemas.openxmlformats.org/presentationml/2006/ole">
            <p:oleObj spid="_x0000_s18438" name="方程式" r:id="rId9" imgW="241200" imgH="43164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195736" y="4549304"/>
          <a:ext cx="431800" cy="771525"/>
        </p:xfrm>
        <a:graphic>
          <a:graphicData uri="http://schemas.openxmlformats.org/presentationml/2006/ole">
            <p:oleObj spid="_x0000_s18440" name="方程式" r:id="rId10" imgW="241200" imgH="43164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151436" y="4497859"/>
          <a:ext cx="636588" cy="771525"/>
        </p:xfrm>
        <a:graphic>
          <a:graphicData uri="http://schemas.openxmlformats.org/presentationml/2006/ole">
            <p:oleObj spid="_x0000_s18441" name="方程式" r:id="rId11" imgW="355320" imgH="431640" progId="Equation.3">
              <p:embed/>
            </p:oleObj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5148064" y="4715852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i.e. </a:t>
            </a:r>
            <a:r>
              <a:rPr lang="en-US" altLang="zh-TW" i="1" dirty="0" smtClean="0">
                <a:sym typeface="Symbol"/>
              </a:rPr>
              <a:t></a:t>
            </a:r>
            <a:r>
              <a:rPr lang="en-US" altLang="zh-TW" i="1" baseline="-25000" dirty="0" smtClean="0"/>
              <a:t>x</a:t>
            </a:r>
            <a:r>
              <a:rPr lang="en-US" altLang="zh-TW" dirty="0" smtClean="0"/>
              <a:t> transforms “1” to “0”</a:t>
            </a:r>
            <a:endParaRPr lang="zh-TW" altLang="en-US" dirty="0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835696" y="5321771"/>
          <a:ext cx="1716088" cy="747713"/>
        </p:xfrm>
        <a:graphic>
          <a:graphicData uri="http://schemas.openxmlformats.org/presentationml/2006/ole">
            <p:oleObj spid="_x0000_s18442" name="方程式" r:id="rId12" imgW="990360" imgH="431640" progId="Equation.3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551784" y="5280496"/>
          <a:ext cx="431800" cy="771525"/>
        </p:xfrm>
        <a:graphic>
          <a:graphicData uri="http://schemas.openxmlformats.org/presentationml/2006/ole">
            <p:oleObj spid="_x0000_s18443" name="方程式" r:id="rId13" imgW="241200" imgH="431640" progId="Equation.3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2183359" y="5321771"/>
          <a:ext cx="431800" cy="771525"/>
        </p:xfrm>
        <a:graphic>
          <a:graphicData uri="http://schemas.openxmlformats.org/presentationml/2006/ole">
            <p:oleObj spid="_x0000_s18444" name="方程式" r:id="rId14" imgW="241200" imgH="431640" progId="Equation.3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4139159" y="5269384"/>
          <a:ext cx="636587" cy="771525"/>
        </p:xfrm>
        <a:graphic>
          <a:graphicData uri="http://schemas.openxmlformats.org/presentationml/2006/ole">
            <p:oleObj spid="_x0000_s18445" name="方程式" r:id="rId15" imgW="355320" imgH="431640" progId="Equation.3">
              <p:embed/>
            </p:oleObj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5148064" y="5435932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i.e. </a:t>
            </a:r>
            <a:r>
              <a:rPr lang="en-US" altLang="zh-TW" i="1" dirty="0" smtClean="0">
                <a:sym typeface="Symbol"/>
              </a:rPr>
              <a:t></a:t>
            </a:r>
            <a:r>
              <a:rPr lang="en-US" altLang="zh-TW" i="1" baseline="-25000" dirty="0" smtClean="0"/>
              <a:t>x</a:t>
            </a:r>
            <a:r>
              <a:rPr lang="en-US" altLang="zh-TW" dirty="0" smtClean="0"/>
              <a:t> transforms “0” to “1”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763688" y="6165304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ym typeface="Symbol"/>
              </a:rPr>
              <a:t></a:t>
            </a:r>
            <a:r>
              <a:rPr lang="en-US" altLang="zh-TW" i="1" baseline="-25000" dirty="0" smtClean="0"/>
              <a:t>x</a:t>
            </a:r>
            <a:r>
              <a:rPr lang="en-US" altLang="zh-TW" dirty="0" smtClean="0"/>
              <a:t> : Quantum </a:t>
            </a:r>
            <a:r>
              <a:rPr lang="en-US" altLang="zh-TW" b="1" u="sng" dirty="0" smtClean="0"/>
              <a:t>NOT</a:t>
            </a:r>
            <a:r>
              <a:rPr lang="en-US" altLang="zh-TW" dirty="0" smtClean="0"/>
              <a:t> Gate</a:t>
            </a:r>
            <a:endParaRPr lang="zh-TW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5" grpId="0"/>
      <p:bldP spid="21" grpId="0"/>
      <p:bldP spid="34" grpId="0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Quantum system of Mixed Quantum States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Interesting Situations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899592" y="2420888"/>
            <a:ext cx="6912768" cy="1440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812360" y="226758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19672" y="206084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= 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206084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= t</a:t>
            </a:r>
            <a:endParaRPr lang="zh-TW" altLang="en-US" dirty="0"/>
          </a:p>
        </p:txBody>
      </p:sp>
      <p:sp>
        <p:nvSpPr>
          <p:cNvPr id="14" name="向右箭號 13"/>
          <p:cNvSpPr/>
          <p:nvPr/>
        </p:nvSpPr>
        <p:spPr>
          <a:xfrm rot="19125079">
            <a:off x="1394965" y="2731595"/>
            <a:ext cx="832007" cy="28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6200000">
            <a:off x="6379853" y="3493355"/>
            <a:ext cx="2237009" cy="380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79512" y="3212976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 know the state </a:t>
            </a:r>
            <a:endParaRPr lang="zh-TW" alt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12752" y="3033080"/>
          <a:ext cx="487040" cy="827968"/>
        </p:xfrm>
        <a:graphic>
          <a:graphicData uri="http://schemas.openxmlformats.org/presentationml/2006/ole">
            <p:oleObj spid="_x0000_s21506" name="方程式" r:id="rId3" imgW="253800" imgH="431640" progId="Equation.3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148064" y="4904581"/>
          <a:ext cx="2971800" cy="828675"/>
        </p:xfrm>
        <a:graphic>
          <a:graphicData uri="http://schemas.openxmlformats.org/presentationml/2006/ole">
            <p:oleObj spid="_x0000_s21508" name="方程式" r:id="rId4" imgW="1549080" imgH="431640" progId="Equation.3">
              <p:embed/>
            </p:oleObj>
          </a:graphicData>
        </a:graphic>
      </p:graphicFrame>
      <p:sp>
        <p:nvSpPr>
          <p:cNvPr id="25" name="圓角矩形 24"/>
          <p:cNvSpPr/>
          <p:nvPr/>
        </p:nvSpPr>
        <p:spPr>
          <a:xfrm>
            <a:off x="2771800" y="3212976"/>
            <a:ext cx="4032448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!!!Experimenter performs operations on the original state!!!</a:t>
            </a: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We (included the experimenter)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do </a:t>
            </a:r>
            <a:r>
              <a:rPr lang="en-US" altLang="zh-TW" b="1" u="sng" dirty="0" smtClean="0">
                <a:solidFill>
                  <a:schemeClr val="tx1"/>
                </a:solidFill>
              </a:rPr>
              <a:t>NOT</a:t>
            </a:r>
            <a:r>
              <a:rPr lang="en-US" altLang="zh-TW" dirty="0" smtClean="0">
                <a:solidFill>
                  <a:schemeClr val="tx1"/>
                </a:solidFill>
              </a:rPr>
              <a:t> know the operations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443328" y="5805264"/>
            <a:ext cx="551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u="sng" dirty="0" smtClean="0"/>
              <a:t>Answer:</a:t>
            </a:r>
          </a:p>
          <a:p>
            <a:r>
              <a:rPr lang="en-US" altLang="zh-TW" dirty="0" smtClean="0"/>
              <a:t>The new state can be describe by </a:t>
            </a:r>
            <a:r>
              <a:rPr lang="en-US" altLang="zh-TW" b="1" dirty="0" smtClean="0"/>
              <a:t>density matrix</a:t>
            </a:r>
            <a:endParaRPr lang="zh-TW" altLang="en-US" b="1" dirty="0"/>
          </a:p>
        </p:txBody>
      </p:sp>
      <p:grpSp>
        <p:nvGrpSpPr>
          <p:cNvPr id="17" name="群組 16"/>
          <p:cNvGrpSpPr/>
          <p:nvPr/>
        </p:nvGrpSpPr>
        <p:grpSpPr>
          <a:xfrm>
            <a:off x="4488247" y="1268761"/>
            <a:ext cx="1667929" cy="1944215"/>
            <a:chOff x="2915816" y="620688"/>
            <a:chExt cx="1667929" cy="1944215"/>
          </a:xfrm>
        </p:grpSpPr>
        <p:pic>
          <p:nvPicPr>
            <p:cNvPr id="18" name="Picture 15" descr="http://upload.wikimedia.org/wikipedia/commons/a/a0/Military_laser_experiment.jpg"/>
            <p:cNvPicPr>
              <a:picLocks noChangeAspect="1" noChangeArrowheads="1"/>
            </p:cNvPicPr>
            <p:nvPr/>
          </p:nvPicPr>
          <p:blipFill>
            <a:blip r:embed="rId5" cstate="print"/>
            <a:srcRect l="45741" t="17265" r="31137" b="41372"/>
            <a:stretch>
              <a:fillRect/>
            </a:stretch>
          </p:blipFill>
          <p:spPr bwMode="auto">
            <a:xfrm>
              <a:off x="2915816" y="620688"/>
              <a:ext cx="1667929" cy="1944215"/>
            </a:xfrm>
            <a:prstGeom prst="rect">
              <a:avLst/>
            </a:prstGeom>
            <a:noFill/>
          </p:spPr>
        </p:pic>
        <p:sp>
          <p:nvSpPr>
            <p:cNvPr id="19" name="文字方塊 18"/>
            <p:cNvSpPr txBox="1"/>
            <p:nvPr/>
          </p:nvSpPr>
          <p:spPr>
            <a:xfrm>
              <a:off x="2942613" y="694184"/>
              <a:ext cx="144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Experiment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059832" y="1979548"/>
            <a:ext cx="2160240" cy="1665476"/>
            <a:chOff x="2411760" y="476672"/>
            <a:chExt cx="2160240" cy="1665476"/>
          </a:xfrm>
        </p:grpSpPr>
        <p:pic>
          <p:nvPicPr>
            <p:cNvPr id="22" name="Picture 11" descr="http://informedfarmers.com/wp-content/uploads/2010/11/10518_126756759425_672954425_2459318_787212_n1.jpg"/>
            <p:cNvPicPr>
              <a:picLocks noChangeAspect="1" noChangeArrowheads="1"/>
            </p:cNvPicPr>
            <p:nvPr/>
          </p:nvPicPr>
          <p:blipFill>
            <a:blip r:embed="rId6" cstate="print"/>
            <a:srcRect l="8427" t="26967" r="41010" b="21347"/>
            <a:stretch>
              <a:fillRect/>
            </a:stretch>
          </p:blipFill>
          <p:spPr bwMode="auto">
            <a:xfrm>
              <a:off x="2411760" y="476672"/>
              <a:ext cx="2160240" cy="1656184"/>
            </a:xfrm>
            <a:prstGeom prst="rect">
              <a:avLst/>
            </a:prstGeom>
            <a:noFill/>
          </p:spPr>
        </p:pic>
        <p:sp>
          <p:nvSpPr>
            <p:cNvPr id="24" name="文字方塊 23"/>
            <p:cNvSpPr txBox="1"/>
            <p:nvPr/>
          </p:nvSpPr>
          <p:spPr>
            <a:xfrm>
              <a:off x="2685453" y="1772816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Environment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1475656" y="3212976"/>
            <a:ext cx="5544616" cy="3456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We know the probability of the state at time t: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e.g. 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627784" y="3717032"/>
          <a:ext cx="2308531" cy="827087"/>
        </p:xfrm>
        <a:graphic>
          <a:graphicData uri="http://schemas.openxmlformats.org/presentationml/2006/ole">
            <p:oleObj spid="_x0000_s22531" name="方程式" r:id="rId4" imgW="1015920" imgH="43164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627785" y="4653136"/>
          <a:ext cx="2304256" cy="835995"/>
        </p:xfrm>
        <a:graphic>
          <a:graphicData uri="http://schemas.openxmlformats.org/presentationml/2006/ole">
            <p:oleObj spid="_x0000_s22534" name="方程式" r:id="rId5" imgW="1041120" imgH="43164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627785" y="5270979"/>
          <a:ext cx="2304256" cy="1253993"/>
        </p:xfrm>
        <a:graphic>
          <a:graphicData uri="http://schemas.openxmlformats.org/presentationml/2006/ole">
            <p:oleObj spid="_x0000_s22535" name="方程式" r:id="rId6" imgW="1041120" imgH="647640" progId="Equation.3">
              <p:embed/>
            </p:oleObj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Quantum system of Mixed Quantum States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Interesting Situations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899592" y="2420888"/>
            <a:ext cx="6912768" cy="1440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812360" y="226758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19672" y="206084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= 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206084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= t</a:t>
            </a:r>
            <a:endParaRPr lang="zh-TW" altLang="en-US" dirty="0"/>
          </a:p>
        </p:txBody>
      </p:sp>
      <p:sp>
        <p:nvSpPr>
          <p:cNvPr id="14" name="向右箭號 13"/>
          <p:cNvSpPr/>
          <p:nvPr/>
        </p:nvSpPr>
        <p:spPr>
          <a:xfrm rot="20813991">
            <a:off x="1270045" y="2583453"/>
            <a:ext cx="832007" cy="28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4655559">
            <a:off x="7092715" y="2857793"/>
            <a:ext cx="1007244" cy="313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00584" y="2564904"/>
          <a:ext cx="487040" cy="827968"/>
        </p:xfrm>
        <a:graphic>
          <a:graphicData uri="http://schemas.openxmlformats.org/presentationml/2006/ole">
            <p:oleObj spid="_x0000_s22530" name="方程式" r:id="rId7" imgW="253800" imgH="431640" progId="Equation.3">
              <p:embed/>
            </p:oleObj>
          </a:graphicData>
        </a:graphic>
      </p:graphicFrame>
      <p:sp>
        <p:nvSpPr>
          <p:cNvPr id="13" name="左大括弧 12"/>
          <p:cNvSpPr/>
          <p:nvPr/>
        </p:nvSpPr>
        <p:spPr>
          <a:xfrm rot="16200000">
            <a:off x="4463988" y="296653"/>
            <a:ext cx="576064" cy="5112568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5436096" y="3573016"/>
            <a:ext cx="3456384" cy="32849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The New State (</a:t>
            </a:r>
            <a:r>
              <a:rPr lang="en-US" altLang="zh-TW" b="1" u="sng" dirty="0" smtClean="0">
                <a:solidFill>
                  <a:schemeClr val="tx1"/>
                </a:solidFill>
              </a:rPr>
              <a:t>MIXED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at time t: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(2x2 Density Matrix)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633789" y="4869160"/>
          <a:ext cx="3114675" cy="1008063"/>
        </p:xfrm>
        <a:graphic>
          <a:graphicData uri="http://schemas.openxmlformats.org/presentationml/2006/ole">
            <p:oleObj spid="_x0000_s22532" name="方程式" r:id="rId8" imgW="1244520" imgH="53316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633789" y="6021412"/>
          <a:ext cx="1736364" cy="719956"/>
        </p:xfrm>
        <a:graphic>
          <a:graphicData uri="http://schemas.openxmlformats.org/presentationml/2006/ole">
            <p:oleObj spid="_x0000_s22533" name="方程式" r:id="rId9" imgW="1041120" imgH="431640" progId="Equation.3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subSp spid="_x0000_s225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subSp spid="_x0000_s22531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subSp spid="_x0000_s22531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subSp spid="_x0000_s2253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4">
                                            <p:subSp spid="_x0000_s22534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>
                                            <p:subSp spid="_x0000_s22534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subSp spid="_x0000_s2253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>
                                            <p:subSp spid="_x0000_s2253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>
                                            <p:subSp spid="_x0000_s22535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subSp spid="_x0000_s225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subSp spid="_x0000_s22532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subSp spid="_x0000_s22532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subSp spid="_x0000_s2253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3">
                                            <p:subSp spid="_x0000_s22533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3">
                                            <p:subSp spid="_x0000_s22533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13" grpId="0" animBg="1"/>
      <p:bldP spid="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Quantum system of Mixed Quantum States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Interesting Situations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899592" y="2745475"/>
            <a:ext cx="6912768" cy="1440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812360" y="259216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19672" y="238543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= 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= t</a:t>
            </a:r>
            <a:endParaRPr lang="zh-TW" altLang="en-US" dirty="0"/>
          </a:p>
        </p:txBody>
      </p:sp>
      <p:sp>
        <p:nvSpPr>
          <p:cNvPr id="14" name="向右箭號 13"/>
          <p:cNvSpPr/>
          <p:nvPr/>
        </p:nvSpPr>
        <p:spPr>
          <a:xfrm rot="20813991">
            <a:off x="1270045" y="2908040"/>
            <a:ext cx="832007" cy="28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3445179">
            <a:off x="6839336" y="2849918"/>
            <a:ext cx="505887" cy="3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00584" y="2889491"/>
          <a:ext cx="487040" cy="827968"/>
        </p:xfrm>
        <a:graphic>
          <a:graphicData uri="http://schemas.openxmlformats.org/presentationml/2006/ole">
            <p:oleObj spid="_x0000_s51202" name="方程式" r:id="rId4" imgW="253800" imgH="431640" progId="Equation.3">
              <p:embed/>
            </p:oleObj>
          </a:graphicData>
        </a:graphic>
      </p:graphicFrame>
      <p:grpSp>
        <p:nvGrpSpPr>
          <p:cNvPr id="33" name="群組 32"/>
          <p:cNvGrpSpPr/>
          <p:nvPr/>
        </p:nvGrpSpPr>
        <p:grpSpPr>
          <a:xfrm>
            <a:off x="2843808" y="2060848"/>
            <a:ext cx="1667929" cy="1944215"/>
            <a:chOff x="2915816" y="620688"/>
            <a:chExt cx="1667929" cy="1944215"/>
          </a:xfrm>
        </p:grpSpPr>
        <p:pic>
          <p:nvPicPr>
            <p:cNvPr id="34" name="Picture 15" descr="http://upload.wikimedia.org/wikipedia/commons/a/a0/Military_laser_experiment.jpg"/>
            <p:cNvPicPr>
              <a:picLocks noChangeAspect="1" noChangeArrowheads="1"/>
            </p:cNvPicPr>
            <p:nvPr/>
          </p:nvPicPr>
          <p:blipFill>
            <a:blip r:embed="rId5" cstate="print"/>
            <a:srcRect l="45741" t="17265" r="31137" b="41372"/>
            <a:stretch>
              <a:fillRect/>
            </a:stretch>
          </p:blipFill>
          <p:spPr bwMode="auto">
            <a:xfrm>
              <a:off x="2915816" y="620688"/>
              <a:ext cx="1667929" cy="1944215"/>
            </a:xfrm>
            <a:prstGeom prst="rect">
              <a:avLst/>
            </a:prstGeom>
            <a:noFill/>
          </p:spPr>
        </p:pic>
        <p:sp>
          <p:nvSpPr>
            <p:cNvPr id="35" name="文字方塊 34"/>
            <p:cNvSpPr txBox="1"/>
            <p:nvPr/>
          </p:nvSpPr>
          <p:spPr>
            <a:xfrm>
              <a:off x="2942613" y="694184"/>
              <a:ext cx="144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Experiment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211960" y="2339588"/>
            <a:ext cx="2160240" cy="1665476"/>
            <a:chOff x="2411760" y="476672"/>
            <a:chExt cx="2160240" cy="1665476"/>
          </a:xfrm>
        </p:grpSpPr>
        <p:pic>
          <p:nvPicPr>
            <p:cNvPr id="38" name="Picture 11" descr="http://informedfarmers.com/wp-content/uploads/2010/11/10518_126756759425_672954425_2459318_787212_n1.jpg"/>
            <p:cNvPicPr>
              <a:picLocks noChangeAspect="1" noChangeArrowheads="1"/>
            </p:cNvPicPr>
            <p:nvPr/>
          </p:nvPicPr>
          <p:blipFill>
            <a:blip r:embed="rId6" cstate="print"/>
            <a:srcRect l="8427" t="26967" r="41010" b="21347"/>
            <a:stretch>
              <a:fillRect/>
            </a:stretch>
          </p:blipFill>
          <p:spPr bwMode="auto">
            <a:xfrm>
              <a:off x="2411760" y="476672"/>
              <a:ext cx="2160240" cy="1656184"/>
            </a:xfrm>
            <a:prstGeom prst="rect">
              <a:avLst/>
            </a:prstGeom>
            <a:noFill/>
          </p:spPr>
        </p:pic>
        <p:sp>
          <p:nvSpPr>
            <p:cNvPr id="40" name="文字方塊 39"/>
            <p:cNvSpPr txBox="1"/>
            <p:nvPr/>
          </p:nvSpPr>
          <p:spPr>
            <a:xfrm>
              <a:off x="2685453" y="1772816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Environment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雲朵形圖說文字 41"/>
          <p:cNvSpPr/>
          <p:nvPr/>
        </p:nvSpPr>
        <p:spPr>
          <a:xfrm>
            <a:off x="4355976" y="1340768"/>
            <a:ext cx="4788024" cy="108012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Can we describe the operations in mathematics? </a:t>
            </a:r>
            <a:endParaRPr lang="zh-TW" altLang="en-US" dirty="0"/>
          </a:p>
        </p:txBody>
      </p:sp>
      <p:sp>
        <p:nvSpPr>
          <p:cNvPr id="28" name="摺角紙張 27"/>
          <p:cNvSpPr/>
          <p:nvPr/>
        </p:nvSpPr>
        <p:spPr>
          <a:xfrm>
            <a:off x="251520" y="3933056"/>
            <a:ext cx="8640960" cy="29249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The operations on density matrices: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202266" y="4285545"/>
            <a:ext cx="218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Trace-Preserving</a:t>
            </a:r>
          </a:p>
          <a:p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074474" y="428133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-Completely-Positive linear map </a:t>
            </a:r>
          </a:p>
          <a:p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674874" y="429309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(TPCP map)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3347864" y="4653136"/>
            <a:ext cx="20882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4355976" y="4683616"/>
            <a:ext cx="4320480" cy="1769720"/>
            <a:chOff x="4355976" y="4683616"/>
            <a:chExt cx="4320480" cy="1769720"/>
          </a:xfrm>
        </p:grpSpPr>
        <p:cxnSp>
          <p:nvCxnSpPr>
            <p:cNvPr id="46" name="直線接點 45"/>
            <p:cNvCxnSpPr/>
            <p:nvPr/>
          </p:nvCxnSpPr>
          <p:spPr>
            <a:xfrm>
              <a:off x="4355976" y="4683616"/>
              <a:ext cx="468052" cy="2160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群組 48"/>
            <p:cNvGrpSpPr/>
            <p:nvPr/>
          </p:nvGrpSpPr>
          <p:grpSpPr>
            <a:xfrm>
              <a:off x="4716016" y="4824536"/>
              <a:ext cx="3960440" cy="1628800"/>
              <a:chOff x="3707904" y="4824536"/>
              <a:chExt cx="3960440" cy="1628800"/>
            </a:xfrm>
          </p:grpSpPr>
          <p:graphicFrame>
            <p:nvGraphicFramePr>
              <p:cNvPr id="22536" name="Object 8"/>
              <p:cNvGraphicFramePr>
                <a:graphicFrameLocks noChangeAspect="1"/>
              </p:cNvGraphicFramePr>
              <p:nvPr/>
            </p:nvGraphicFramePr>
            <p:xfrm>
              <a:off x="3779912" y="4967708"/>
              <a:ext cx="3756869" cy="1296988"/>
            </p:xfrm>
            <a:graphic>
              <a:graphicData uri="http://schemas.openxmlformats.org/presentationml/2006/ole">
                <p:oleObj spid="_x0000_s51208" name="方程式" r:id="rId7" imgW="2019240" imgH="685800" progId="Equation.3">
                  <p:embed/>
                </p:oleObj>
              </a:graphicData>
            </a:graphic>
          </p:graphicFrame>
          <p:sp>
            <p:nvSpPr>
              <p:cNvPr id="47" name="圓角矩形 46"/>
              <p:cNvSpPr/>
              <p:nvPr/>
            </p:nvSpPr>
            <p:spPr>
              <a:xfrm>
                <a:off x="3707904" y="4824536"/>
                <a:ext cx="3960440" cy="16288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1115616" y="4638992"/>
            <a:ext cx="20882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>
            <a:off x="467544" y="4680520"/>
            <a:ext cx="4032448" cy="1916832"/>
            <a:chOff x="467544" y="4650040"/>
            <a:chExt cx="4032448" cy="1916832"/>
          </a:xfrm>
        </p:grpSpPr>
        <p:cxnSp>
          <p:nvCxnSpPr>
            <p:cNvPr id="53" name="直線接點 52"/>
            <p:cNvCxnSpPr/>
            <p:nvPr/>
          </p:nvCxnSpPr>
          <p:spPr>
            <a:xfrm flipH="1">
              <a:off x="2123728" y="4650040"/>
              <a:ext cx="36004" cy="2606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群組 48"/>
            <p:cNvGrpSpPr/>
            <p:nvPr/>
          </p:nvGrpSpPr>
          <p:grpSpPr>
            <a:xfrm>
              <a:off x="467544" y="4938072"/>
              <a:ext cx="4032448" cy="1628800"/>
              <a:chOff x="3203848" y="5085184"/>
              <a:chExt cx="4620513" cy="1628800"/>
            </a:xfrm>
          </p:grpSpPr>
          <p:graphicFrame>
            <p:nvGraphicFramePr>
              <p:cNvPr id="55" name="Object 8"/>
              <p:cNvGraphicFramePr>
                <a:graphicFrameLocks noChangeAspect="1"/>
              </p:cNvGraphicFramePr>
              <p:nvPr/>
            </p:nvGraphicFramePr>
            <p:xfrm>
              <a:off x="4111449" y="5736352"/>
              <a:ext cx="2364713" cy="817563"/>
            </p:xfrm>
            <a:graphic>
              <a:graphicData uri="http://schemas.openxmlformats.org/presentationml/2006/ole">
                <p:oleObj spid="_x0000_s51209" name="方程式" r:id="rId8" imgW="1269720" imgH="431640" progId="Equation.3">
                  <p:embed/>
                </p:oleObj>
              </a:graphicData>
            </a:graphic>
          </p:graphicFrame>
          <p:sp>
            <p:nvSpPr>
              <p:cNvPr id="56" name="圓角矩形 55"/>
              <p:cNvSpPr/>
              <p:nvPr/>
            </p:nvSpPr>
            <p:spPr>
              <a:xfrm>
                <a:off x="3203848" y="5085184"/>
                <a:ext cx="4620513" cy="16288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A linearly </a:t>
                </a:r>
                <a:r>
                  <a:rPr lang="en-US" altLang="zh-TW" u="sng" dirty="0" smtClean="0">
                    <a:solidFill>
                      <a:schemeClr val="tx1"/>
                    </a:solidFill>
                  </a:rPr>
                  <a:t>completely positive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map is trace-preserving:</a:t>
                </a: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7253610" y="3068960"/>
          <a:ext cx="1566862" cy="720725"/>
        </p:xfrm>
        <a:graphic>
          <a:graphicData uri="http://schemas.openxmlformats.org/presentationml/2006/ole">
            <p:oleObj spid="_x0000_s51212" name="方程式" r:id="rId9" imgW="939600" imgH="431640" progId="Equation.3">
              <p:embed/>
            </p:oleObj>
          </a:graphicData>
        </a:graphic>
      </p:graphicFrame>
      <p:sp>
        <p:nvSpPr>
          <p:cNvPr id="27" name="雲朵形 26"/>
          <p:cNvSpPr/>
          <p:nvPr/>
        </p:nvSpPr>
        <p:spPr>
          <a:xfrm>
            <a:off x="-684584" y="188640"/>
            <a:ext cx="10441160" cy="244827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Given 2x2 density matrices </a:t>
            </a:r>
          </a:p>
          <a:p>
            <a:pPr algn="ctr"/>
            <a:r>
              <a:rPr lang="en-US" altLang="zh-TW" sz="2000" i="1" dirty="0" smtClean="0">
                <a:solidFill>
                  <a:schemeClr val="tx1"/>
                </a:solidFill>
              </a:rPr>
              <a:t>A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, A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2 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, A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, A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4 </a:t>
            </a:r>
            <a:r>
              <a:rPr lang="en-US" altLang="zh-TW" sz="20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H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2x2</a:t>
            </a:r>
            <a:endParaRPr lang="en-US" altLang="zh-TW" sz="2000" i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000" i="1" dirty="0" smtClean="0">
                <a:solidFill>
                  <a:schemeClr val="tx1"/>
                </a:solidFill>
              </a:rPr>
              <a:t>B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, B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, B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, B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sz="2000" dirty="0" smtClean="0">
                <a:solidFill>
                  <a:schemeClr val="tx1"/>
                </a:solidFill>
                <a:sym typeface="Symbol"/>
              </a:rPr>
              <a:t> 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H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2x2</a:t>
            </a:r>
          </a:p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Does a linear TPCP map 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T</a:t>
            </a:r>
            <a:r>
              <a:rPr lang="en-US" altLang="zh-TW" sz="2000" dirty="0" smtClean="0">
                <a:solidFill>
                  <a:schemeClr val="tx1"/>
                </a:solidFill>
              </a:rPr>
              <a:t>: H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2x2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</a:t>
            </a:r>
            <a:r>
              <a:rPr lang="en-US" altLang="zh-TW" sz="20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H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2x2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altLang="zh-TW" sz="2000" dirty="0" err="1" smtClean="0">
                <a:solidFill>
                  <a:schemeClr val="tx1"/>
                </a:solidFill>
              </a:rPr>
              <a:t>s.t</a:t>
            </a:r>
            <a:r>
              <a:rPr lang="en-US" altLang="zh-TW" sz="2000" dirty="0" smtClean="0">
                <a:solidFill>
                  <a:schemeClr val="tx1"/>
                </a:solidFill>
              </a:rPr>
              <a:t>.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 T(A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i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)=B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i </a:t>
            </a:r>
            <a:r>
              <a:rPr lang="en-US" altLang="zh-TW" sz="2000" dirty="0" smtClean="0">
                <a:solidFill>
                  <a:schemeClr val="tx1"/>
                </a:solidFill>
              </a:rPr>
              <a:t> always exists?</a:t>
            </a:r>
            <a:endParaRPr lang="zh-TW" alt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8" grpId="0" animBg="1" autoUpdateAnimBg="0"/>
      <p:bldP spid="29" grpId="0" autoUpdateAnimBg="0"/>
      <p:bldP spid="30" grpId="0" autoUpdateAnimBg="0"/>
      <p:bldP spid="31" grpId="0" autoUpdateAnimBg="0"/>
      <p:bldP spid="44" grpId="0" animBg="1"/>
      <p:bldP spid="51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Program of Constructing TPCP Map</a:t>
            </a:r>
            <a:endParaRPr lang="zh-TW" altLang="en-US" dirty="0"/>
          </a:p>
        </p:txBody>
      </p:sp>
      <p:pic>
        <p:nvPicPr>
          <p:cNvPr id="43010" name="Picture 2" descr="http://www.standrews.k12.nf.ca/Computerwebquest/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362325" cy="359092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39552" y="1556792"/>
            <a:ext cx="405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zh-TW" sz="2400" dirty="0" smtClean="0"/>
              <a:t>A program was developed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2206025"/>
            <a:ext cx="41315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zh-TW" sz="2200" dirty="0" smtClean="0"/>
              <a:t>G</a:t>
            </a:r>
            <a:r>
              <a:rPr lang="en-US" altLang="zh-TW" sz="2400" dirty="0" smtClean="0"/>
              <a:t>iven density matrices as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400" dirty="0" smtClean="0"/>
              <a:t>   domain elements and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400" dirty="0" smtClean="0"/>
              <a:t>   images</a:t>
            </a:r>
          </a:p>
          <a:p>
            <a:pPr>
              <a:buBlip>
                <a:blip r:embed="rId3"/>
              </a:buBlip>
            </a:pPr>
            <a:endParaRPr lang="en-US" altLang="zh-TW" sz="2200" dirty="0" smtClean="0"/>
          </a:p>
        </p:txBody>
      </p:sp>
      <p:sp>
        <p:nvSpPr>
          <p:cNvPr id="7" name="矩形 6"/>
          <p:cNvSpPr/>
          <p:nvPr/>
        </p:nvSpPr>
        <p:spPr>
          <a:xfrm>
            <a:off x="467544" y="3645025"/>
            <a:ext cx="46805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zh-TW" sz="2400" dirty="0" smtClean="0"/>
              <a:t>Construct a linear TPCP map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400" dirty="0" smtClean="0"/>
              <a:t>   if it exists</a:t>
            </a:r>
          </a:p>
          <a:p>
            <a:endParaRPr lang="en-US" altLang="zh-TW" sz="2200" dirty="0" smtClean="0"/>
          </a:p>
        </p:txBody>
      </p:sp>
      <p:sp>
        <p:nvSpPr>
          <p:cNvPr id="8" name="矩形 7"/>
          <p:cNvSpPr/>
          <p:nvPr/>
        </p:nvSpPr>
        <p:spPr>
          <a:xfrm>
            <a:off x="467544" y="4811087"/>
            <a:ext cx="4680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zh-TW" sz="2400" dirty="0" smtClean="0"/>
              <a:t>Show notice </a:t>
            </a:r>
          </a:p>
          <a:p>
            <a:r>
              <a:rPr lang="en-US" altLang="zh-TW" sz="2400" dirty="0" smtClean="0"/>
              <a:t>   if TPCP map does not exists</a:t>
            </a:r>
          </a:p>
          <a:p>
            <a:endParaRPr lang="en-US" altLang="zh-TW" sz="22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974</TotalTime>
  <Words>1016</Words>
  <Application>Microsoft Office PowerPoint</Application>
  <PresentationFormat>On-screen Show (4:3)</PresentationFormat>
  <Paragraphs>271</Paragraphs>
  <Slides>24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壁窗</vt:lpstr>
      <vt:lpstr>方程式</vt:lpstr>
      <vt:lpstr>MATH2999   Directed Studies in Mathematics  Quantum Process on One Qubit System</vt:lpstr>
      <vt:lpstr>Abstracts</vt:lpstr>
      <vt:lpstr>Background: History &amp; New Hope  </vt:lpstr>
      <vt:lpstr>Background:  Quantum Computer VS Classical Computer</vt:lpstr>
      <vt:lpstr>Background: </vt:lpstr>
      <vt:lpstr>Quantum system of Mixed Quantum States</vt:lpstr>
      <vt:lpstr>Quantum system of Mixed Quantum States</vt:lpstr>
      <vt:lpstr>Quantum system of Mixed Quantum States</vt:lpstr>
      <vt:lpstr>Program of Constructing TPCP Map</vt:lpstr>
      <vt:lpstr>How to Construct TPCP Map? </vt:lpstr>
      <vt:lpstr>How to Construct TPCP Map?  Procedure 2: Linear Coefficient Preserve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How to Construct TPCP Map?  Procedure 3: TPCP Map for Linearly Independent </vt:lpstr>
      <vt:lpstr>Acknowledgements</vt:lpstr>
      <vt:lpstr>Reference</vt:lpstr>
      <vt:lpstr>Reference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MATH2999 Directed Studies in Mathematics Quantum Process on One Quabit System</dc:title>
  <dc:creator>A</dc:creator>
  <cp:lastModifiedBy>cklixx</cp:lastModifiedBy>
  <cp:revision>189</cp:revision>
  <dcterms:created xsi:type="dcterms:W3CDTF">2012-04-28T05:22:38Z</dcterms:created>
  <dcterms:modified xsi:type="dcterms:W3CDTF">2012-05-23T12:04:25Z</dcterms:modified>
</cp:coreProperties>
</file>