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31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32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2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22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altLang="zh-TW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  <a:p>
            <a:pPr lvl="1" eaLnBrk="1" latinLnBrk="0" hangingPunct="1"/>
            <a:r>
              <a:rPr kumimoji="0" lang="en-US" altLang="zh-TW" smtClean="0"/>
              <a:t>Second level</a:t>
            </a:r>
          </a:p>
          <a:p>
            <a:pPr lvl="2" eaLnBrk="1" latinLnBrk="0" hangingPunct="1"/>
            <a:r>
              <a:rPr kumimoji="0" lang="en-US" altLang="zh-TW" smtClean="0"/>
              <a:t>Third level</a:t>
            </a:r>
          </a:p>
          <a:p>
            <a:pPr lvl="3" eaLnBrk="1" latinLnBrk="0" hangingPunct="1"/>
            <a:r>
              <a:rPr kumimoji="0" lang="en-US" altLang="zh-TW" smtClean="0"/>
              <a:t>Fourth level</a:t>
            </a:r>
          </a:p>
          <a:p>
            <a:pPr lvl="4" eaLnBrk="1" latinLnBrk="0" hangingPunct="1"/>
            <a:r>
              <a:rPr kumimoji="0" lang="en-US" altLang="zh-TW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18B0EDF-3D9B-4294-ABD8-C0B00FC5334F}" type="datetimeFigureOut">
              <a:rPr lang="zh-TW" altLang="en-US" smtClean="0"/>
              <a:pPr/>
              <a:t>2012/5/23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8619730-611E-47DF-9401-821F948D22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Edmond Kwok</a:t>
            </a:r>
            <a:endParaRPr lang="zh-TW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PageRank</a:t>
            </a:r>
            <a:r>
              <a:rPr lang="en-US" altLang="zh-TW" dirty="0" smtClean="0"/>
              <a:t> and Vote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Close Cycle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653" t="21656" r="22519" b="19283"/>
          <a:stretch>
            <a:fillRect/>
          </a:stretch>
        </p:blipFill>
        <p:spPr bwMode="auto">
          <a:xfrm>
            <a:off x="1655676" y="1556792"/>
            <a:ext cx="5832648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en-US" altLang="zh-TW" b="1" dirty="0" smtClean="0">
                <a:latin typeface="Cambria Math"/>
                <a:ea typeface="Cambria Math"/>
              </a:rPr>
              <a:t>α </a:t>
            </a:r>
            <a:r>
              <a:rPr lang="en-US" altLang="zh-TW" b="1" dirty="0" smtClean="0">
                <a:ea typeface="Cambria Math"/>
              </a:rPr>
              <a:t>: </a:t>
            </a:r>
            <a:r>
              <a:rPr lang="en-US" altLang="zh-TW" dirty="0" smtClean="0"/>
              <a:t>Damping Factor</a:t>
            </a:r>
          </a:p>
          <a:p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E</a:t>
            </a:r>
            <a:r>
              <a:rPr lang="en-US" altLang="zh-TW" b="1" dirty="0" smtClean="0">
                <a:ea typeface="Cambria Math" pitchFamily="18" charset="0"/>
              </a:rPr>
              <a:t> : </a:t>
            </a:r>
            <a:r>
              <a:rPr lang="en-US" altLang="zh-TW" dirty="0" smtClean="0">
                <a:ea typeface="Cambria Math" pitchFamily="18" charset="0"/>
              </a:rPr>
              <a:t>Teleportation Matrix</a:t>
            </a:r>
          </a:p>
          <a:p>
            <a:endParaRPr lang="en-US" altLang="zh-TW" dirty="0" smtClean="0">
              <a:ea typeface="Cambria Math" pitchFamily="18" charset="0"/>
            </a:endParaRPr>
          </a:p>
          <a:p>
            <a:endParaRPr lang="en-US" altLang="zh-TW" dirty="0" smtClean="0">
              <a:ea typeface="Cambria Math" pitchFamily="18" charset="0"/>
            </a:endParaRPr>
          </a:p>
          <a:p>
            <a:endParaRPr lang="en-US" altLang="zh-TW" dirty="0" smtClean="0">
              <a:ea typeface="Cambria Math" pitchFamily="18" charset="0"/>
            </a:endParaRPr>
          </a:p>
          <a:p>
            <a:endParaRPr lang="en-US" altLang="zh-TW" dirty="0" smtClean="0">
              <a:ea typeface="Cambria Math" pitchFamily="18" charset="0"/>
            </a:endParaRPr>
          </a:p>
          <a:p>
            <a:r>
              <a:rPr lang="en-US" altLang="zh-TW" dirty="0" smtClean="0"/>
              <a:t>Row stochastic and irreducible</a:t>
            </a:r>
          </a:p>
          <a:p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G</a:t>
            </a:r>
            <a:r>
              <a:rPr lang="en-US" altLang="zh-TW" dirty="0" smtClean="0"/>
              <a:t> depends more on </a:t>
            </a:r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E</a:t>
            </a:r>
            <a:r>
              <a:rPr lang="en-US" altLang="zh-TW" dirty="0" smtClean="0"/>
              <a:t> if </a:t>
            </a:r>
            <a:r>
              <a:rPr lang="el-GR" altLang="zh-TW" dirty="0" smtClean="0">
                <a:latin typeface="Cambria Math"/>
                <a:ea typeface="Cambria Math"/>
              </a:rPr>
              <a:t>α</a:t>
            </a:r>
            <a:r>
              <a:rPr lang="en-US" altLang="zh-TW" dirty="0" smtClean="0">
                <a:latin typeface="Cambria Math"/>
                <a:ea typeface="Cambria Math"/>
              </a:rPr>
              <a:t> decreases</a:t>
            </a:r>
            <a:endParaRPr lang="zh-TW" altLang="en-US" dirty="0" smtClean="0"/>
          </a:p>
          <a:p>
            <a:endParaRPr lang="en-US" altLang="zh-TW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/>
              <a:t>Google Matrix (Discrete Markov Chain) </a:t>
            </a:r>
            <a:endParaRPr lang="zh-TW" alt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672" t="39374" r="47977" b="52751"/>
          <a:stretch>
            <a:fillRect/>
          </a:stretch>
        </p:blipFill>
        <p:spPr bwMode="auto">
          <a:xfrm>
            <a:off x="683568" y="1700808"/>
            <a:ext cx="3168352" cy="57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259632" y="3456384"/>
            <a:ext cx="1872208" cy="1412776"/>
            <a:chOff x="1403648" y="3861048"/>
            <a:chExt cx="1872208" cy="1412776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55344" t="54140" r="30267" b="26547"/>
            <a:stretch>
              <a:fillRect/>
            </a:stretch>
          </p:blipFill>
          <p:spPr bwMode="auto">
            <a:xfrm>
              <a:off x="1403648" y="3861048"/>
              <a:ext cx="1872208" cy="14127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7080" t="41343" r="58492" b="40939"/>
            <a:stretch>
              <a:fillRect/>
            </a:stretch>
          </p:blipFill>
          <p:spPr bwMode="auto">
            <a:xfrm>
              <a:off x="1403648" y="3861048"/>
              <a:ext cx="5760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1296"/>
            <a:ext cx="8229600" cy="457200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Stationary distribution vector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Long term distribution of the pages that the ideal user will stay on.</a:t>
            </a:r>
          </a:p>
          <a:p>
            <a:r>
              <a:rPr lang="en-US" altLang="zh-TW" dirty="0" smtClean="0"/>
              <a:t>Calculated by power method</a:t>
            </a:r>
          </a:p>
          <a:p>
            <a:endParaRPr lang="en-US" altLang="zh-TW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PageRank</a:t>
            </a:r>
            <a:r>
              <a:rPr lang="en-US" altLang="zh-TW" dirty="0" smtClean="0"/>
              <a:t> vector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7004" t="25593" r="30267" b="66532"/>
          <a:stretch>
            <a:fillRect/>
          </a:stretch>
        </p:blipFill>
        <p:spPr bwMode="auto">
          <a:xfrm>
            <a:off x="683568" y="1700808"/>
            <a:ext cx="1656184" cy="57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2137" t="33468" r="49638" b="58657"/>
          <a:stretch>
            <a:fillRect/>
          </a:stretch>
        </p:blipFill>
        <p:spPr bwMode="auto">
          <a:xfrm>
            <a:off x="755576" y="3068960"/>
            <a:ext cx="3672408" cy="57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Summary of Symbols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1030" t="24609" r="13665" b="26173"/>
          <a:stretch>
            <a:fillRect/>
          </a:stretch>
        </p:blipFill>
        <p:spPr bwMode="auto">
          <a:xfrm>
            <a:off x="323528" y="1628800"/>
            <a:ext cx="849694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b="1" dirty="0" smtClean="0"/>
              <a:t>Effect of Adding A New Page to The Original System 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If </a:t>
            </a:r>
            <a:r>
              <a:rPr lang="el-GR" altLang="zh-TW" dirty="0" smtClean="0">
                <a:latin typeface="Cambria Math"/>
                <a:ea typeface="Cambria Math"/>
              </a:rPr>
              <a:t>α</a:t>
            </a:r>
            <a:r>
              <a:rPr lang="en-US" altLang="zh-TW" dirty="0" smtClean="0">
                <a:latin typeface="Cambria Math"/>
                <a:ea typeface="Cambria Math"/>
              </a:rPr>
              <a:t> = 1</a:t>
            </a:r>
            <a:r>
              <a:rPr lang="en-US" altLang="zh-TW" dirty="0" smtClean="0">
                <a:ea typeface="Cambria Math"/>
              </a:rPr>
              <a:t>, then </a:t>
            </a:r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G</a:t>
            </a:r>
            <a:r>
              <a:rPr lang="en-US" altLang="zh-TW" dirty="0" smtClean="0">
                <a:ea typeface="Cambria Math"/>
              </a:rPr>
              <a:t> will reduce to </a:t>
            </a:r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S</a:t>
            </a:r>
            <a:r>
              <a:rPr lang="en-US" altLang="zh-TW" dirty="0" smtClean="0">
                <a:ea typeface="Cambria Math"/>
              </a:rPr>
              <a:t> and it may not be irreducible.</a:t>
            </a:r>
          </a:p>
          <a:p>
            <a:r>
              <a:rPr lang="en-US" altLang="zh-TW" dirty="0" smtClean="0">
                <a:ea typeface="Cambria Math"/>
              </a:rPr>
              <a:t>If </a:t>
            </a:r>
            <a:r>
              <a:rPr lang="el-GR" altLang="zh-TW" dirty="0" smtClean="0">
                <a:latin typeface="Cambria Math"/>
                <a:ea typeface="Cambria Math"/>
              </a:rPr>
              <a:t>α</a:t>
            </a:r>
            <a:r>
              <a:rPr lang="en-US" altLang="zh-TW" dirty="0" smtClean="0">
                <a:latin typeface="Cambria Math"/>
                <a:ea typeface="Cambria Math"/>
              </a:rPr>
              <a:t> = 0</a:t>
            </a:r>
            <a:r>
              <a:rPr lang="en-US" altLang="zh-TW" dirty="0" smtClean="0">
                <a:ea typeface="Cambria Math"/>
              </a:rPr>
              <a:t>, then </a:t>
            </a:r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G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=</a:t>
            </a:r>
            <a:r>
              <a:rPr lang="en-US" altLang="zh-TW" b="1" dirty="0" smtClean="0">
                <a:latin typeface="Cambria Math" pitchFamily="18" charset="0"/>
                <a:ea typeface="Cambria Math" pitchFamily="18" charset="0"/>
              </a:rPr>
              <a:t>E</a:t>
            </a:r>
          </a:p>
          <a:p>
            <a:endParaRPr lang="en-US" altLang="zh-TW" b="1" dirty="0" smtClean="0">
              <a:latin typeface="Cambria Math" pitchFamily="18" charset="0"/>
              <a:ea typeface="Cambria Math" pitchFamily="18" charset="0"/>
            </a:endParaRPr>
          </a:p>
          <a:p>
            <a:endParaRPr lang="en-US" altLang="zh-TW" b="1" dirty="0" smtClean="0">
              <a:latin typeface="Cambria Math" pitchFamily="18" charset="0"/>
              <a:ea typeface="Cambria Math" pitchFamily="18" charset="0"/>
            </a:endParaRPr>
          </a:p>
          <a:p>
            <a:endParaRPr lang="en-US" altLang="zh-TW" b="1" dirty="0" smtClean="0">
              <a:latin typeface="Cambria Math" pitchFamily="18" charset="0"/>
              <a:ea typeface="Cambria Math" pitchFamily="18" charset="0"/>
            </a:endParaRPr>
          </a:p>
          <a:p>
            <a:endParaRPr lang="en-US" altLang="zh-TW" b="1" dirty="0" smtClean="0">
              <a:latin typeface="Cambria Math" pitchFamily="18" charset="0"/>
              <a:ea typeface="Cambria Math" pitchFamily="18" charset="0"/>
            </a:endParaRPr>
          </a:p>
          <a:p>
            <a:endParaRPr lang="en-US" altLang="zh-TW" b="1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en-US" altLang="zh-TW" dirty="0" smtClean="0">
                <a:latin typeface="+mj-lt"/>
                <a:ea typeface="Cambria Math" pitchFamily="18" charset="0"/>
              </a:rPr>
              <a:t>Assume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1&gt;</a:t>
            </a:r>
            <a:r>
              <a:rPr lang="el-GR" altLang="zh-TW" dirty="0" smtClean="0">
                <a:latin typeface="Cambria Math" pitchFamily="18" charset="0"/>
                <a:ea typeface="Cambria Math" pitchFamily="18" charset="0"/>
              </a:rPr>
              <a:t> α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&gt;0</a:t>
            </a:r>
            <a:endParaRPr lang="zh-TW" altLang="en-US" dirty="0">
              <a:latin typeface="Cambria Math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sz="4000" b="1" dirty="0" smtClean="0"/>
              <a:t>Effect of Adding A New Page to The Original System </a:t>
            </a:r>
            <a:endParaRPr lang="zh-TW" altLang="en-US" sz="4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9256" t="35437" r="30267" b="36017"/>
          <a:stretch>
            <a:fillRect/>
          </a:stretch>
        </p:blipFill>
        <p:spPr bwMode="auto">
          <a:xfrm>
            <a:off x="3239852" y="2924944"/>
            <a:ext cx="2664296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07976"/>
            <a:ext cx="8229600" cy="4209256"/>
          </a:xfrm>
        </p:spPr>
        <p:txBody>
          <a:bodyPr/>
          <a:lstStyle/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dirty="0" smtClean="0"/>
              <a:t>assuming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a</a:t>
            </a:r>
            <a:r>
              <a:rPr lang="en-US" altLang="zh-TW" dirty="0" smtClean="0"/>
              <a:t>,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b</a:t>
            </a:r>
            <a:r>
              <a:rPr lang="en-US" altLang="zh-TW" dirty="0" smtClean="0"/>
              <a:t> not both equal to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Low Dimension Case</a:t>
            </a:r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6998" t="65952" r="34777" b="19282"/>
          <a:stretch>
            <a:fillRect/>
          </a:stretch>
        </p:blipFill>
        <p:spPr bwMode="auto">
          <a:xfrm>
            <a:off x="2735796" y="1556792"/>
            <a:ext cx="3672408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8225" t="27562" r="31928" b="30110"/>
          <a:stretch>
            <a:fillRect/>
          </a:stretch>
        </p:blipFill>
        <p:spPr bwMode="auto">
          <a:xfrm>
            <a:off x="1979712" y="3284984"/>
            <a:ext cx="5184576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Proposition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1</a:t>
            </a:r>
            <a:endParaRPr lang="zh-TW" altLang="en-US" dirty="0">
              <a:latin typeface="Cambria Math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41507" t="51187" r="33588" b="38969"/>
          <a:stretch>
            <a:fillRect/>
          </a:stretch>
        </p:blipFill>
        <p:spPr bwMode="auto">
          <a:xfrm>
            <a:off x="2987824" y="3717032"/>
            <a:ext cx="3240360" cy="720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6998" t="65952" r="34777" b="19282"/>
          <a:stretch>
            <a:fillRect/>
          </a:stretch>
        </p:blipFill>
        <p:spPr bwMode="auto">
          <a:xfrm>
            <a:off x="2735796" y="2060848"/>
            <a:ext cx="3672408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</a:t>
            </a:r>
            <a:endParaRPr lang="zh-TW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2176" t="11812" r="23073" b="8454"/>
          <a:stretch>
            <a:fillRect/>
          </a:stretch>
        </p:blipFill>
        <p:spPr bwMode="auto">
          <a:xfrm>
            <a:off x="975601" y="1412776"/>
            <a:ext cx="7192799" cy="4979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From the second equation, we have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3759" t="28546" r="28054" b="58657"/>
          <a:stretch>
            <a:fillRect/>
          </a:stretch>
        </p:blipFill>
        <p:spPr bwMode="auto">
          <a:xfrm>
            <a:off x="2087724" y="2276872"/>
            <a:ext cx="4968552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Google as a searching engine</a:t>
            </a:r>
            <a:endParaRPr lang="zh-TW" altLang="en-US" dirty="0"/>
          </a:p>
        </p:txBody>
      </p:sp>
      <p:pic>
        <p:nvPicPr>
          <p:cNvPr id="1026" name="Picture 2" descr="http://www.rizwanashraf.com/wp-content/uploads/2009/11/google-search-new-ui-screenshot-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408712" cy="341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7156" t="16734" r="10897" b="6486"/>
          <a:stretch>
            <a:fillRect/>
          </a:stretch>
        </p:blipFill>
        <p:spPr bwMode="auto">
          <a:xfrm>
            <a:off x="491547" y="1484784"/>
            <a:ext cx="8160907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5420" t="28546" r="23073" b="32079"/>
          <a:stretch>
            <a:fillRect/>
          </a:stretch>
        </p:blipFill>
        <p:spPr bwMode="auto">
          <a:xfrm>
            <a:off x="1691680" y="2132856"/>
            <a:ext cx="5400600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Hence we can say page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1</a:t>
            </a:r>
            <a:r>
              <a:rPr lang="en-US" altLang="zh-TW" dirty="0" smtClean="0"/>
              <a:t> beat page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altLang="zh-TW" dirty="0" smtClean="0"/>
              <a:t>  if and only if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a&gt;b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0401" t="35437" r="26947" b="37001"/>
          <a:stretch>
            <a:fillRect/>
          </a:stretch>
        </p:blipFill>
        <p:spPr bwMode="auto">
          <a:xfrm>
            <a:off x="2447764" y="1772816"/>
            <a:ext cx="4248472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Now consider a new page is added to this WWW</a:t>
            </a:r>
          </a:p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Low Dimension Case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9847" t="38390" r="25287" b="45860"/>
          <a:stretch>
            <a:fillRect/>
          </a:stretch>
        </p:blipFill>
        <p:spPr bwMode="auto">
          <a:xfrm>
            <a:off x="2303748" y="2132856"/>
            <a:ext cx="4536504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2691" t="29531" r="25286" b="27157"/>
          <a:stretch>
            <a:fillRect/>
          </a:stretch>
        </p:blipFill>
        <p:spPr bwMode="auto">
          <a:xfrm>
            <a:off x="1295636" y="3356992"/>
            <a:ext cx="6552728" cy="306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Low Dimension Case</a:t>
            </a:r>
            <a:endParaRPr lang="zh-TW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58110" t="71858" r="17539" b="19283"/>
          <a:stretch>
            <a:fillRect/>
          </a:stretch>
        </p:blipFill>
        <p:spPr bwMode="auto">
          <a:xfrm>
            <a:off x="2987824" y="2276872"/>
            <a:ext cx="3168352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Proof: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Proposition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2</a:t>
            </a:r>
            <a:endParaRPr lang="zh-TW" altLang="en-US" dirty="0">
              <a:latin typeface="Cambria Math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6050" t="42328" r="36355" b="44875"/>
          <a:stretch>
            <a:fillRect/>
          </a:stretch>
        </p:blipFill>
        <p:spPr bwMode="auto">
          <a:xfrm>
            <a:off x="1727684" y="1556792"/>
            <a:ext cx="5688632" cy="859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729" t="34453" r="28607" b="24204"/>
          <a:stretch>
            <a:fillRect/>
          </a:stretch>
        </p:blipFill>
        <p:spPr bwMode="auto">
          <a:xfrm>
            <a:off x="755576" y="3068960"/>
            <a:ext cx="7632848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Proof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Proposition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3</a:t>
            </a:r>
            <a:endParaRPr lang="zh-TW" altLang="en-US" dirty="0">
              <a:latin typeface="Cambria Math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11903" t="39374" r="15878" b="44876"/>
          <a:stretch>
            <a:fillRect/>
          </a:stretch>
        </p:blipFill>
        <p:spPr bwMode="auto">
          <a:xfrm>
            <a:off x="251520" y="1628800"/>
            <a:ext cx="8640960" cy="1059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 l="14389" t="29531" r="22519" b="26173"/>
          <a:stretch>
            <a:fillRect/>
          </a:stretch>
        </p:blipFill>
        <p:spPr bwMode="auto">
          <a:xfrm>
            <a:off x="467544" y="3429000"/>
            <a:ext cx="8208912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3282" t="24609" r="13111" b="14360"/>
          <a:stretch>
            <a:fillRect/>
          </a:stretch>
        </p:blipFill>
        <p:spPr bwMode="auto">
          <a:xfrm>
            <a:off x="395536" y="1916832"/>
            <a:ext cx="8352928" cy="3893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3836" t="27562" r="13664" b="19283"/>
          <a:stretch>
            <a:fillRect/>
          </a:stretch>
        </p:blipFill>
        <p:spPr bwMode="auto">
          <a:xfrm>
            <a:off x="341784" y="1957718"/>
            <a:ext cx="8460432" cy="3487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4389" t="27562" r="19199" b="17313"/>
          <a:stretch>
            <a:fillRect/>
          </a:stretch>
        </p:blipFill>
        <p:spPr bwMode="auto">
          <a:xfrm>
            <a:off x="251520" y="1844824"/>
            <a:ext cx="8640960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PageRank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1 to 10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Google Algorithm</a:t>
            </a:r>
            <a:endParaRPr lang="zh-TW" altLang="en-US" dirty="0"/>
          </a:p>
        </p:txBody>
      </p:sp>
      <p:pic>
        <p:nvPicPr>
          <p:cNvPr id="91138" name="Picture 2" descr="http://www.infovis-wiki.net/images/5/57/Google_PageRank_Explain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619303"/>
            <a:ext cx="6358136" cy="4663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6603" t="28546" r="28607" b="53736"/>
          <a:stretch>
            <a:fillRect/>
          </a:stretch>
        </p:blipFill>
        <p:spPr bwMode="auto">
          <a:xfrm>
            <a:off x="1007604" y="1988840"/>
            <a:ext cx="7128792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1622" t="39374" r="12558" b="29157"/>
          <a:stretch>
            <a:fillRect/>
          </a:stretch>
        </p:blipFill>
        <p:spPr bwMode="auto">
          <a:xfrm>
            <a:off x="467544" y="3645024"/>
            <a:ext cx="8208912" cy="1915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2176" t="14765" r="15325" b="21251"/>
          <a:stretch>
            <a:fillRect/>
          </a:stretch>
        </p:blipFill>
        <p:spPr bwMode="auto">
          <a:xfrm>
            <a:off x="395536" y="1772816"/>
            <a:ext cx="8352928" cy="4144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20477" t="34453" r="13664" b="20267"/>
          <a:stretch>
            <a:fillRect/>
          </a:stretch>
        </p:blipFill>
        <p:spPr bwMode="auto">
          <a:xfrm>
            <a:off x="287524" y="2060848"/>
            <a:ext cx="8568952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Consider there are n pages in WWW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General Case</a:t>
            </a:r>
            <a:endParaRPr lang="zh-TW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4866" t="45281" r="31928" b="33063"/>
          <a:stretch>
            <a:fillRect/>
          </a:stretch>
        </p:blipFill>
        <p:spPr bwMode="auto">
          <a:xfrm>
            <a:off x="2411760" y="2204864"/>
            <a:ext cx="4320480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47595" t="46265" r="23073" b="22235"/>
          <a:stretch>
            <a:fillRect/>
          </a:stretch>
        </p:blipFill>
        <p:spPr bwMode="auto">
          <a:xfrm>
            <a:off x="2663788" y="4005064"/>
            <a:ext cx="3816424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Google Matrix G is given by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General Case</a:t>
            </a:r>
            <a:endParaRPr lang="zh-TW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2890" t="34452" r="6272" b="28143"/>
          <a:stretch>
            <a:fillRect/>
          </a:stretch>
        </p:blipFill>
        <p:spPr bwMode="auto">
          <a:xfrm>
            <a:off x="395536" y="2420888"/>
            <a:ext cx="8352928" cy="2479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Property</a:t>
            </a:r>
            <a:endParaRPr lang="zh-TW" alt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41780" t="20672" r="23907" b="66531"/>
          <a:stretch>
            <a:fillRect/>
          </a:stretch>
        </p:blipFill>
        <p:spPr bwMode="auto">
          <a:xfrm>
            <a:off x="2339752" y="1988840"/>
            <a:ext cx="4464496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 l="22137" t="45281" r="20859" b="22235"/>
          <a:stretch>
            <a:fillRect/>
          </a:stretch>
        </p:blipFill>
        <p:spPr bwMode="auto">
          <a:xfrm>
            <a:off x="863588" y="3212976"/>
            <a:ext cx="741682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If we add one new page to the system: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one new page</a:t>
            </a:r>
            <a:endParaRPr lang="zh-TW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1546" t="31500" r="15324" b="47829"/>
          <a:stretch>
            <a:fillRect/>
          </a:stretch>
        </p:blipFill>
        <p:spPr bwMode="auto">
          <a:xfrm>
            <a:off x="1115616" y="2132856"/>
            <a:ext cx="691276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40401" t="53156" r="23626" b="20267"/>
          <a:stretch>
            <a:fillRect/>
          </a:stretch>
        </p:blipFill>
        <p:spPr bwMode="auto">
          <a:xfrm>
            <a:off x="2231740" y="4005064"/>
            <a:ext cx="4680520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one new page</a:t>
            </a:r>
            <a:endParaRPr lang="zh-TW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8779" t="20672" r="12004" b="50782"/>
          <a:stretch>
            <a:fillRect/>
          </a:stretch>
        </p:blipFill>
        <p:spPr bwMode="auto">
          <a:xfrm>
            <a:off x="719572" y="1628800"/>
            <a:ext cx="7704856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 l="26838" t="54140" r="12285" b="18672"/>
          <a:stretch>
            <a:fillRect/>
          </a:stretch>
        </p:blipFill>
        <p:spPr bwMode="auto">
          <a:xfrm>
            <a:off x="611560" y="3933056"/>
            <a:ext cx="7920880" cy="1988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Solving the equation, we have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In particular,</a:t>
            </a:r>
          </a:p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one new page</a:t>
            </a:r>
            <a:endParaRPr lang="zh-TW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0992" t="28546" r="23073" b="49798"/>
          <a:stretch>
            <a:fillRect/>
          </a:stretch>
        </p:blipFill>
        <p:spPr bwMode="auto">
          <a:xfrm>
            <a:off x="1583668" y="2132856"/>
            <a:ext cx="5976664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38740" t="16734" r="33035" b="60626"/>
          <a:stretch>
            <a:fillRect/>
          </a:stretch>
        </p:blipFill>
        <p:spPr bwMode="auto">
          <a:xfrm>
            <a:off x="2735796" y="4437112"/>
            <a:ext cx="3672408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Compare two situations: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Consider the changes of the first n pages: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Comparison</a:t>
            </a:r>
            <a:endParaRPr lang="zh-TW" alt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l="24904" t="32484" r="26947" b="46844"/>
          <a:stretch>
            <a:fillRect/>
          </a:stretch>
        </p:blipFill>
        <p:spPr bwMode="auto">
          <a:xfrm>
            <a:off x="1439652" y="2060848"/>
            <a:ext cx="6264696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13555" t="62015" r="15605" b="25188"/>
          <a:stretch>
            <a:fillRect/>
          </a:stretch>
        </p:blipFill>
        <p:spPr bwMode="auto">
          <a:xfrm>
            <a:off x="251520" y="4509120"/>
            <a:ext cx="8640960" cy="877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Google Algorithm in Math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one new page</a:t>
            </a:r>
            <a:endParaRPr lang="zh-TW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4389" t="22640" r="15325" b="34048"/>
          <a:stretch>
            <a:fillRect/>
          </a:stretch>
        </p:blipFill>
        <p:spPr bwMode="auto">
          <a:xfrm>
            <a:off x="197514" y="1982036"/>
            <a:ext cx="8748972" cy="3031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More generally,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k new pages</a:t>
            </a:r>
            <a:endParaRPr lang="zh-TW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4389" t="18703" r="15325" b="37357"/>
          <a:stretch>
            <a:fillRect/>
          </a:stretch>
        </p:blipFill>
        <p:spPr bwMode="auto">
          <a:xfrm>
            <a:off x="251520" y="2132856"/>
            <a:ext cx="8604448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And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The difference will turns to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k new pages</a:t>
            </a:r>
            <a:endParaRPr lang="zh-TW" alt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9212" t="49218" r="32009" b="29126"/>
          <a:stretch>
            <a:fillRect/>
          </a:stretch>
        </p:blipFill>
        <p:spPr bwMode="auto">
          <a:xfrm>
            <a:off x="2699792" y="2060848"/>
            <a:ext cx="3744416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21584" t="45281" r="15325" b="44875"/>
          <a:stretch>
            <a:fillRect/>
          </a:stretch>
        </p:blipFill>
        <p:spPr bwMode="auto">
          <a:xfrm>
            <a:off x="467544" y="4581128"/>
            <a:ext cx="8208912" cy="720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We express it by matrix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And</a:t>
            </a:r>
          </a:p>
          <a:p>
            <a:pPr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Adding k new pages</a:t>
            </a:r>
            <a:endParaRPr lang="zh-TW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7672" t="34453" r="21412" b="47829"/>
          <a:stretch>
            <a:fillRect/>
          </a:stretch>
        </p:blipFill>
        <p:spPr bwMode="auto">
          <a:xfrm>
            <a:off x="1259632" y="2276872"/>
            <a:ext cx="6624736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 l="21030" t="59062" r="16432" b="33064"/>
          <a:stretch>
            <a:fillRect/>
          </a:stretch>
        </p:blipFill>
        <p:spPr bwMode="auto">
          <a:xfrm>
            <a:off x="503548" y="4437112"/>
            <a:ext cx="8136904" cy="57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Analysis</a:t>
            </a:r>
            <a:endParaRPr lang="zh-TW" alt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1030" t="53156" r="32481" b="26173"/>
          <a:stretch>
            <a:fillRect/>
          </a:stretch>
        </p:blipFill>
        <p:spPr bwMode="auto">
          <a:xfrm>
            <a:off x="1547664" y="3356992"/>
            <a:ext cx="6048672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1584" t="45281" r="15325" b="44875"/>
          <a:stretch>
            <a:fillRect/>
          </a:stretch>
        </p:blipFill>
        <p:spPr bwMode="auto">
          <a:xfrm>
            <a:off x="467544" y="1988840"/>
            <a:ext cx="8208912" cy="720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Direct Method and Indirect Method of voting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Direct Method and Indirect Method of voting</a:t>
            </a:r>
            <a:endParaRPr lang="zh-TW" alt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l="24351" t="12797" r="8130" b="13750"/>
          <a:stretch>
            <a:fillRect/>
          </a:stretch>
        </p:blipFill>
        <p:spPr bwMode="auto">
          <a:xfrm>
            <a:off x="719572" y="1556792"/>
            <a:ext cx="7704856" cy="4712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Direct Method and Indirect Method of voting</a:t>
            </a:r>
            <a:endParaRPr lang="zh-TW" alt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8225" t="15750" r="21966" b="13376"/>
          <a:stretch>
            <a:fillRect/>
          </a:stretch>
        </p:blipFill>
        <p:spPr bwMode="auto">
          <a:xfrm>
            <a:off x="1475656" y="1484784"/>
            <a:ext cx="6336704" cy="506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Consider the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2 </a:t>
            </a:r>
            <a:r>
              <a:rPr lang="en-US" altLang="zh-TW" dirty="0" smtClean="0">
                <a:latin typeface="+mn-lt"/>
                <a:ea typeface="Cambria Math" pitchFamily="18" charset="0"/>
              </a:rPr>
              <a:t>by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 2 case</a:t>
            </a:r>
            <a:endParaRPr lang="zh-TW" alt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32653" t="17719" r="25286" b="15719"/>
          <a:stretch>
            <a:fillRect/>
          </a:stretch>
        </p:blipFill>
        <p:spPr bwMode="auto">
          <a:xfrm>
            <a:off x="1835696" y="1484784"/>
            <a:ext cx="5472608" cy="4869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Under Method A</a:t>
            </a:r>
            <a:endParaRPr lang="zh-TW" alt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38659" t="29531" r="32009" b="59641"/>
          <a:stretch>
            <a:fillRect/>
          </a:stretch>
        </p:blipFill>
        <p:spPr bwMode="auto">
          <a:xfrm>
            <a:off x="2663788" y="1628800"/>
            <a:ext cx="3816424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19924" t="31500" r="15324" b="31094"/>
          <a:stretch>
            <a:fillRect/>
          </a:stretch>
        </p:blipFill>
        <p:spPr bwMode="auto">
          <a:xfrm>
            <a:off x="359532" y="2564904"/>
            <a:ext cx="842493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 dirty="0" smtClean="0"/>
              <a:t>5</a:t>
            </a:r>
            <a:r>
              <a:rPr lang="en-US" altLang="zh-TW" dirty="0" smtClean="0"/>
              <a:t>-Page  Situation</a:t>
            </a:r>
            <a:endParaRPr lang="zh-TW" altLang="en-US" dirty="0"/>
          </a:p>
        </p:txBody>
      </p:sp>
      <p:pic>
        <p:nvPicPr>
          <p:cNvPr id="92178" name="Picture 18"/>
          <p:cNvPicPr>
            <a:picLocks noChangeAspect="1" noChangeArrowheads="1"/>
          </p:cNvPicPr>
          <p:nvPr/>
        </p:nvPicPr>
        <p:blipFill>
          <a:blip r:embed="rId2" cstate="print"/>
          <a:srcRect l="28415" t="21453" r="21775" b="18501"/>
          <a:stretch>
            <a:fillRect/>
          </a:stretch>
        </p:blipFill>
        <p:spPr bwMode="auto">
          <a:xfrm>
            <a:off x="1331640" y="1700808"/>
            <a:ext cx="6480720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Under Method A</a:t>
            </a:r>
            <a:endParaRPr lang="zh-TW" alt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1584" t="15750" r="14771" b="7470"/>
          <a:stretch>
            <a:fillRect/>
          </a:stretch>
        </p:blipFill>
        <p:spPr bwMode="auto">
          <a:xfrm>
            <a:off x="1115616" y="1484784"/>
            <a:ext cx="6912768" cy="468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Under Method A</a:t>
            </a:r>
            <a:endParaRPr lang="zh-TW" alt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2137" t="25593" r="14771" b="36017"/>
          <a:stretch>
            <a:fillRect/>
          </a:stretch>
        </p:blipFill>
        <p:spPr bwMode="auto">
          <a:xfrm>
            <a:off x="467544" y="1628800"/>
            <a:ext cx="8208912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20477" t="43312" r="20859" b="30110"/>
          <a:stretch>
            <a:fillRect/>
          </a:stretch>
        </p:blipFill>
        <p:spPr bwMode="auto">
          <a:xfrm>
            <a:off x="755576" y="4581128"/>
            <a:ext cx="7632848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 l="21031" t="62015" r="41336" b="28142"/>
          <a:stretch>
            <a:fillRect/>
          </a:stretch>
        </p:blipFill>
        <p:spPr bwMode="auto">
          <a:xfrm>
            <a:off x="2699792" y="5589240"/>
            <a:ext cx="48965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Similar to method A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Under Method B</a:t>
            </a:r>
            <a:endParaRPr lang="zh-TW" alt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3206" t="28546" r="25840" b="51767"/>
          <a:stretch>
            <a:fillRect/>
          </a:stretch>
        </p:blipFill>
        <p:spPr bwMode="auto">
          <a:xfrm>
            <a:off x="1907704" y="1772816"/>
            <a:ext cx="532859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35420" t="53156" r="28607" b="29126"/>
          <a:stretch>
            <a:fillRect/>
          </a:stretch>
        </p:blipFill>
        <p:spPr bwMode="auto">
          <a:xfrm>
            <a:off x="2231740" y="3429000"/>
            <a:ext cx="4680520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 l="40954" t="11812" r="33035" b="73423"/>
          <a:stretch>
            <a:fillRect/>
          </a:stretch>
        </p:blipFill>
        <p:spPr bwMode="auto">
          <a:xfrm>
            <a:off x="2879812" y="5373216"/>
            <a:ext cx="3384376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Under Method B</a:t>
            </a:r>
            <a:endParaRPr lang="zh-TW" alt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0477" t="22640" r="13664" b="24204"/>
          <a:stretch>
            <a:fillRect/>
          </a:stretch>
        </p:blipFill>
        <p:spPr bwMode="auto">
          <a:xfrm>
            <a:off x="287524" y="1844824"/>
            <a:ext cx="8568952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Under Method B</a:t>
            </a:r>
            <a:endParaRPr lang="zh-TW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Compare with </a:t>
            </a:r>
            <a:endParaRPr lang="zh-TW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19572" y="1772816"/>
            <a:ext cx="7704856" cy="1625324"/>
            <a:chOff x="755576" y="1916832"/>
            <a:chExt cx="7704856" cy="1625324"/>
          </a:xfrm>
        </p:grpSpPr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1030" t="23624" r="5818" b="48929"/>
            <a:stretch>
              <a:fillRect/>
            </a:stretch>
          </p:blipFill>
          <p:spPr bwMode="auto">
            <a:xfrm>
              <a:off x="755576" y="1916832"/>
              <a:ext cx="7704856" cy="1625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0477" t="32484" r="21413" b="42907"/>
            <a:stretch>
              <a:fillRect/>
            </a:stretch>
          </p:blipFill>
          <p:spPr bwMode="auto">
            <a:xfrm>
              <a:off x="2267744" y="1916832"/>
              <a:ext cx="6120680" cy="1457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20477" t="57093" r="20859" b="31094"/>
          <a:stretch>
            <a:fillRect/>
          </a:stretch>
        </p:blipFill>
        <p:spPr bwMode="auto">
          <a:xfrm>
            <a:off x="755576" y="4509120"/>
            <a:ext cx="7632848" cy="86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21031" t="62015" r="41336" b="28142"/>
          <a:stretch>
            <a:fillRect/>
          </a:stretch>
        </p:blipFill>
        <p:spPr bwMode="auto">
          <a:xfrm>
            <a:off x="2627784" y="4509120"/>
            <a:ext cx="48965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Proof: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Proposition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4</a:t>
            </a:r>
            <a:endParaRPr lang="zh-TW" altLang="en-US" dirty="0">
              <a:latin typeface="Cambria Math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1030" t="34453" r="14218" b="46844"/>
          <a:stretch>
            <a:fillRect/>
          </a:stretch>
        </p:blipFill>
        <p:spPr bwMode="auto">
          <a:xfrm>
            <a:off x="359532" y="1628800"/>
            <a:ext cx="8424936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20477" t="28546" r="27500" b="47829"/>
          <a:stretch>
            <a:fillRect/>
          </a:stretch>
        </p:blipFill>
        <p:spPr bwMode="auto">
          <a:xfrm>
            <a:off x="1187624" y="4149080"/>
            <a:ext cx="676875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 l="21584" t="17719" r="14771" b="5501"/>
          <a:stretch>
            <a:fillRect/>
          </a:stretch>
        </p:blipFill>
        <p:spPr bwMode="auto">
          <a:xfrm>
            <a:off x="719572" y="1417784"/>
            <a:ext cx="7704856" cy="5225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Proof (cont’d)</a:t>
            </a:r>
            <a:endParaRPr lang="zh-TW" alt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1584" t="34453" r="14771" b="21251"/>
          <a:stretch>
            <a:fillRect/>
          </a:stretch>
        </p:blipFill>
        <p:spPr bwMode="auto">
          <a:xfrm>
            <a:off x="431540" y="2060848"/>
            <a:ext cx="828092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r>
              <a:rPr lang="en-US" altLang="zh-TW" sz="4000" b="1" dirty="0" smtClean="0"/>
              <a:t>Minimum of New Pages to Guarantee A Highest Rank Order </a:t>
            </a:r>
            <a:endParaRPr lang="zh-TW" alt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b="1" dirty="0" smtClean="0"/>
              <a:t>Minimum of New Pages to Guarantee A Highest Rank Order </a:t>
            </a:r>
            <a:endParaRPr lang="zh-TW" alt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 l="49809" t="65952" r="18092" b="11408"/>
          <a:stretch>
            <a:fillRect/>
          </a:stretch>
        </p:blipFill>
        <p:spPr bwMode="auto">
          <a:xfrm>
            <a:off x="2483768" y="1700808"/>
            <a:ext cx="417646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/>
          <a:srcRect l="15496" t="24609" r="12558" b="66532"/>
          <a:stretch>
            <a:fillRect/>
          </a:stretch>
        </p:blipFill>
        <p:spPr bwMode="auto">
          <a:xfrm>
            <a:off x="467544" y="3645024"/>
            <a:ext cx="8208912" cy="568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altLang="zh-TW" dirty="0" smtClean="0"/>
              <a:t>He will start with any random page by typing the URL directly in the browser.</a:t>
            </a:r>
            <a:endParaRPr lang="zh-TW" altLang="zh-TW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altLang="zh-TW" dirty="0" smtClean="0"/>
              <a:t>Whenever he reaches a particular page, he will randomly click the outboard links provided in the current page and login to that corresponding page.</a:t>
            </a:r>
            <a:endParaRPr lang="zh-TW" altLang="zh-TW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altLang="zh-TW" dirty="0" smtClean="0"/>
              <a:t>He will never get tired, which means he keeps repeating process in rule 2.</a:t>
            </a:r>
            <a:endParaRPr lang="zh-TW" altLang="zh-TW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altLang="zh-TW" dirty="0" smtClean="0"/>
              <a:t>If he reaches the dangling pages, he will close the browser and restart with process in rule 1.</a:t>
            </a:r>
            <a:endParaRPr lang="zh-TW" altLang="zh-TW" dirty="0" smtClean="0"/>
          </a:p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 Rules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b="1" dirty="0" smtClean="0"/>
              <a:t>Minimum of New Pages to Guarantee A Highest Rank Order </a:t>
            </a:r>
            <a:endParaRPr lang="zh-TW" alt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33206" t="36421" r="29714" b="25189"/>
          <a:stretch>
            <a:fillRect/>
          </a:stretch>
        </p:blipFill>
        <p:spPr bwMode="auto">
          <a:xfrm>
            <a:off x="2159732" y="2060848"/>
            <a:ext cx="4824536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b="1" dirty="0" smtClean="0"/>
              <a:t>Minimum of New Pages to Guarantee A Highest Rank Order </a:t>
            </a:r>
            <a:endParaRPr lang="zh-TW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4351" t="25593" r="20859" b="16330"/>
          <a:stretch>
            <a:fillRect/>
          </a:stretch>
        </p:blipFill>
        <p:spPr bwMode="auto">
          <a:xfrm>
            <a:off x="1007604" y="1700808"/>
            <a:ext cx="7128792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Proof: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Proposition </a:t>
            </a:r>
            <a:r>
              <a:rPr lang="en-US" altLang="zh-TW" dirty="0" smtClean="0">
                <a:latin typeface="Cambria Math" pitchFamily="18" charset="0"/>
                <a:ea typeface="Cambria Math" pitchFamily="18" charset="0"/>
              </a:rPr>
              <a:t>5</a:t>
            </a:r>
            <a:endParaRPr lang="zh-TW" altLang="en-US" dirty="0">
              <a:latin typeface="Cambria Math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6050" t="41657" r="11724" b="41923"/>
          <a:stretch>
            <a:fillRect/>
          </a:stretch>
        </p:blipFill>
        <p:spPr bwMode="auto">
          <a:xfrm>
            <a:off x="341276" y="1700808"/>
            <a:ext cx="8461448" cy="1081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979712" y="3212976"/>
            <a:ext cx="6732748" cy="3172045"/>
            <a:chOff x="539552" y="3031006"/>
            <a:chExt cx="7416824" cy="3494338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8817" t="25593" r="15879" b="19682"/>
            <a:stretch>
              <a:fillRect/>
            </a:stretch>
          </p:blipFill>
          <p:spPr bwMode="auto">
            <a:xfrm>
              <a:off x="539552" y="3031006"/>
              <a:ext cx="7416824" cy="34943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3994" t="27937" r="31102" b="61610"/>
            <a:stretch>
              <a:fillRect/>
            </a:stretch>
          </p:blipFill>
          <p:spPr bwMode="auto">
            <a:xfrm>
              <a:off x="3419872" y="5785840"/>
              <a:ext cx="2828450" cy="66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 l="13282" t="21656" r="13665" b="38970"/>
          <a:stretch>
            <a:fillRect/>
          </a:stretch>
        </p:blipFill>
        <p:spPr bwMode="auto">
          <a:xfrm>
            <a:off x="305780" y="1772816"/>
            <a:ext cx="8532440" cy="25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29336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Hyperlink Matrix</a:t>
            </a:r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/>
            <a:endParaRPr lang="en-US" altLang="zh-TW" b="1" dirty="0" smtClean="0"/>
          </a:p>
          <a:p>
            <a:pPr algn="ctr">
              <a:buNone/>
            </a:pPr>
            <a:r>
              <a:rPr lang="en-US" altLang="zh-TW" b="1" dirty="0" smtClean="0"/>
              <a:t>L(</a:t>
            </a:r>
            <a:r>
              <a:rPr lang="en-US" altLang="zh-TW" b="1" dirty="0" err="1" smtClean="0"/>
              <a:t>i</a:t>
            </a:r>
            <a:r>
              <a:rPr lang="en-US" altLang="zh-TW" b="1" dirty="0" smtClean="0"/>
              <a:t>) </a:t>
            </a:r>
            <a:r>
              <a:rPr lang="en-US" altLang="zh-TW" dirty="0" smtClean="0"/>
              <a:t>is the total number of outboard link from page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.</a:t>
            </a:r>
            <a:endParaRPr lang="en-US" altLang="zh-TW" b="1" dirty="0" smtClean="0"/>
          </a:p>
          <a:p>
            <a:pPr algn="ctr"/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b="1" dirty="0" smtClean="0"/>
              <a:t>Background of Google </a:t>
            </a:r>
            <a:r>
              <a:rPr lang="en-US" altLang="zh-TW" sz="3200" b="1" dirty="0" err="1" smtClean="0"/>
              <a:t>PageRank</a:t>
            </a:r>
            <a:r>
              <a:rPr lang="en-US" altLang="zh-TW" sz="3200" b="1" dirty="0" smtClean="0"/>
              <a:t> Algorithm</a:t>
            </a:r>
            <a:endParaRPr lang="zh-TW" altLang="en-US" sz="3200" dirty="0"/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2" cstate="print"/>
          <a:srcRect l="40954" t="35437" r="33315" b="41923"/>
          <a:stretch>
            <a:fillRect/>
          </a:stretch>
        </p:blipFill>
        <p:spPr bwMode="auto">
          <a:xfrm>
            <a:off x="2898068" y="2204864"/>
            <a:ext cx="334786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3" cstate="print"/>
          <a:srcRect l="35420" t="59062" r="27500" b="25188"/>
          <a:stretch>
            <a:fillRect/>
          </a:stretch>
        </p:blipFill>
        <p:spPr bwMode="auto">
          <a:xfrm>
            <a:off x="2159732" y="4293096"/>
            <a:ext cx="4824536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 l="43168" t="40359" r="35802" b="35032"/>
          <a:stretch>
            <a:fillRect/>
          </a:stretch>
        </p:blipFill>
        <p:spPr bwMode="auto">
          <a:xfrm>
            <a:off x="3203848" y="3789040"/>
            <a:ext cx="2736304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/>
          <a:srcRect l="28415" t="21453" r="21775" b="18501"/>
          <a:stretch>
            <a:fillRect/>
          </a:stretch>
        </p:blipFill>
        <p:spPr bwMode="auto">
          <a:xfrm>
            <a:off x="2765898" y="908720"/>
            <a:ext cx="3612205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4275" t="41343" r="36908" b="31095"/>
          <a:stretch>
            <a:fillRect/>
          </a:stretch>
        </p:blipFill>
        <p:spPr bwMode="auto">
          <a:xfrm>
            <a:off x="3347864" y="3717032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 l="31818" t="44906" r="25014" b="29500"/>
          <a:stretch>
            <a:fillRect/>
          </a:stretch>
        </p:blipFill>
        <p:spPr bwMode="auto">
          <a:xfrm>
            <a:off x="1763688" y="3789040"/>
            <a:ext cx="5616624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5935" t="32484" r="37462" b="42907"/>
          <a:stretch>
            <a:fillRect/>
          </a:stretch>
        </p:blipFill>
        <p:spPr bwMode="auto">
          <a:xfrm>
            <a:off x="4716016" y="3789040"/>
            <a:ext cx="216024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5" cstate="print"/>
          <a:srcRect l="28415" t="21453" r="21775" b="18501"/>
          <a:stretch>
            <a:fillRect/>
          </a:stretch>
        </p:blipFill>
        <p:spPr bwMode="auto">
          <a:xfrm>
            <a:off x="2765898" y="908720"/>
            <a:ext cx="3612205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779912" y="5661248"/>
            <a:ext cx="2602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/>
              <a:t>Dangling Node Vector </a:t>
            </a:r>
            <a:endParaRPr lang="zh-TW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5148064" y="3861048"/>
            <a:ext cx="214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Homepage Vector 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801</TotalTime>
  <Words>469</Words>
  <Application>Microsoft Office PowerPoint</Application>
  <PresentationFormat>On-screen Show (4:3)</PresentationFormat>
  <Paragraphs>175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Paper</vt:lpstr>
      <vt:lpstr>PageRank and Vote</vt:lpstr>
      <vt:lpstr>Google as a searching engine</vt:lpstr>
      <vt:lpstr>Google Algorithm</vt:lpstr>
      <vt:lpstr>Google Algorithm in Math</vt:lpstr>
      <vt:lpstr>5-Page  Situation</vt:lpstr>
      <vt:lpstr>4 Rules</vt:lpstr>
      <vt:lpstr>Background of Google PageRank Algorithm</vt:lpstr>
      <vt:lpstr>Slide 8</vt:lpstr>
      <vt:lpstr>Slide 9</vt:lpstr>
      <vt:lpstr>Close Cycle</vt:lpstr>
      <vt:lpstr>Google Matrix (Discrete Markov Chain) </vt:lpstr>
      <vt:lpstr>PageRank vector</vt:lpstr>
      <vt:lpstr>Summary of Symbols</vt:lpstr>
      <vt:lpstr> Effect of Adding A New Page to The Original System </vt:lpstr>
      <vt:lpstr> Effect of Adding A New Page to The Original System </vt:lpstr>
      <vt:lpstr>Low Dimension Case</vt:lpstr>
      <vt:lpstr>Proposition 1</vt:lpstr>
      <vt:lpstr>Proof</vt:lpstr>
      <vt:lpstr>Proof (cont’d)</vt:lpstr>
      <vt:lpstr>Proof (cont’d)</vt:lpstr>
      <vt:lpstr>Proof (cont’d)</vt:lpstr>
      <vt:lpstr>Proof (cont’d)</vt:lpstr>
      <vt:lpstr>Low Dimension Case</vt:lpstr>
      <vt:lpstr>Low Dimension Case</vt:lpstr>
      <vt:lpstr>Proposition 2</vt:lpstr>
      <vt:lpstr>Proposition 3</vt:lpstr>
      <vt:lpstr>Proof (cont’d)</vt:lpstr>
      <vt:lpstr>Proof (cont’d)</vt:lpstr>
      <vt:lpstr>Proof (cont’d)</vt:lpstr>
      <vt:lpstr>Proof (cont’d)</vt:lpstr>
      <vt:lpstr>Proof (cont’d)</vt:lpstr>
      <vt:lpstr>Slide 32</vt:lpstr>
      <vt:lpstr>General Case</vt:lpstr>
      <vt:lpstr>General Case</vt:lpstr>
      <vt:lpstr>Property</vt:lpstr>
      <vt:lpstr>Adding one new page</vt:lpstr>
      <vt:lpstr>Adding one new page</vt:lpstr>
      <vt:lpstr>Adding one new page</vt:lpstr>
      <vt:lpstr>Comparison</vt:lpstr>
      <vt:lpstr>Adding one new page</vt:lpstr>
      <vt:lpstr>Adding k new pages</vt:lpstr>
      <vt:lpstr>Adding k new pages</vt:lpstr>
      <vt:lpstr>Adding k new pages</vt:lpstr>
      <vt:lpstr>Analysis</vt:lpstr>
      <vt:lpstr>Direct Method and Indirect Method of voting</vt:lpstr>
      <vt:lpstr>Direct Method and Indirect Method of voting</vt:lpstr>
      <vt:lpstr>Direct Method and Indirect Method of voting</vt:lpstr>
      <vt:lpstr>Consider the 2 by 2 case</vt:lpstr>
      <vt:lpstr>Under Method A</vt:lpstr>
      <vt:lpstr>Under Method A</vt:lpstr>
      <vt:lpstr>Under Method A</vt:lpstr>
      <vt:lpstr>Under Method B</vt:lpstr>
      <vt:lpstr>Under Method B</vt:lpstr>
      <vt:lpstr>Under Method B</vt:lpstr>
      <vt:lpstr>Proposition 4</vt:lpstr>
      <vt:lpstr>Proof (cont’d)</vt:lpstr>
      <vt:lpstr>Proof (cont’d)</vt:lpstr>
      <vt:lpstr> Minimum of New Pages to Guarantee A Highest Rank Order </vt:lpstr>
      <vt:lpstr> Minimum of New Pages to Guarantee A Highest Rank Order </vt:lpstr>
      <vt:lpstr> Minimum of New Pages to Guarantee A Highest Rank Order </vt:lpstr>
      <vt:lpstr> Minimum of New Pages to Guarantee A Highest Rank Order </vt:lpstr>
      <vt:lpstr>Proposition 5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PageRank and Vote</dc:title>
  <dc:creator>Edmond Kwok</dc:creator>
  <cp:lastModifiedBy>cklixx</cp:lastModifiedBy>
  <cp:revision>81</cp:revision>
  <dcterms:created xsi:type="dcterms:W3CDTF">2012-05-01T13:38:00Z</dcterms:created>
  <dcterms:modified xsi:type="dcterms:W3CDTF">2012-05-23T12:00:51Z</dcterms:modified>
</cp:coreProperties>
</file>