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7" r:id="rId11"/>
    <p:sldId id="269" r:id="rId12"/>
    <p:sldId id="270" r:id="rId13"/>
    <p:sldId id="271" r:id="rId14"/>
    <p:sldId id="272" r:id="rId15"/>
    <p:sldId id="273" r:id="rId16"/>
    <p:sldId id="263" r:id="rId17"/>
    <p:sldId id="274" r:id="rId18"/>
    <p:sldId id="275" r:id="rId19"/>
    <p:sldId id="276" r:id="rId20"/>
    <p:sldId id="277" r:id="rId21"/>
    <p:sldId id="280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785E-AFFF-445C-BBD2-E4E76767B2D0}" type="datetimeFigureOut">
              <a:rPr lang="en-GB" smtClean="0"/>
              <a:pPr/>
              <a:t>23/05/2012</a:t>
            </a:fld>
            <a:endParaRPr lang="en-GB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09BB-0A36-4FBF-8767-004D2E721B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8465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785E-AFFF-445C-BBD2-E4E76767B2D0}" type="datetimeFigureOut">
              <a:rPr lang="en-GB" smtClean="0"/>
              <a:pPr/>
              <a:t>23/05/2012</a:t>
            </a:fld>
            <a:endParaRPr lang="en-GB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09BB-0A36-4FBF-8767-004D2E721B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553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785E-AFFF-445C-BBD2-E4E76767B2D0}" type="datetimeFigureOut">
              <a:rPr lang="en-GB" smtClean="0"/>
              <a:pPr/>
              <a:t>23/05/2012</a:t>
            </a:fld>
            <a:endParaRPr lang="en-GB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09BB-0A36-4FBF-8767-004D2E721B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9677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785E-AFFF-445C-BBD2-E4E76767B2D0}" type="datetimeFigureOut">
              <a:rPr lang="en-GB" smtClean="0"/>
              <a:pPr/>
              <a:t>23/05/2012</a:t>
            </a:fld>
            <a:endParaRPr lang="en-GB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09BB-0A36-4FBF-8767-004D2E721B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6164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785E-AFFF-445C-BBD2-E4E76767B2D0}" type="datetimeFigureOut">
              <a:rPr lang="en-GB" smtClean="0"/>
              <a:pPr/>
              <a:t>23/05/2012</a:t>
            </a:fld>
            <a:endParaRPr lang="en-GB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09BB-0A36-4FBF-8767-004D2E721B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4866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785E-AFFF-445C-BBD2-E4E76767B2D0}" type="datetimeFigureOut">
              <a:rPr lang="en-GB" smtClean="0"/>
              <a:pPr/>
              <a:t>23/05/2012</a:t>
            </a:fld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09BB-0A36-4FBF-8767-004D2E721B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053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785E-AFFF-445C-BBD2-E4E76767B2D0}" type="datetimeFigureOut">
              <a:rPr lang="en-GB" smtClean="0"/>
              <a:pPr/>
              <a:t>23/05/2012</a:t>
            </a:fld>
            <a:endParaRPr lang="en-GB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09BB-0A36-4FBF-8767-004D2E721B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3564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785E-AFFF-445C-BBD2-E4E76767B2D0}" type="datetimeFigureOut">
              <a:rPr lang="en-GB" smtClean="0"/>
              <a:pPr/>
              <a:t>23/05/2012</a:t>
            </a:fld>
            <a:endParaRPr lang="en-GB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09BB-0A36-4FBF-8767-004D2E721B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81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785E-AFFF-445C-BBD2-E4E76767B2D0}" type="datetimeFigureOut">
              <a:rPr lang="en-GB" smtClean="0"/>
              <a:pPr/>
              <a:t>23/05/2012</a:t>
            </a:fld>
            <a:endParaRPr lang="en-GB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09BB-0A36-4FBF-8767-004D2E721B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035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785E-AFFF-445C-BBD2-E4E76767B2D0}" type="datetimeFigureOut">
              <a:rPr lang="en-GB" smtClean="0"/>
              <a:pPr/>
              <a:t>23/05/2012</a:t>
            </a:fld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09BB-0A36-4FBF-8767-004D2E721B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4403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785E-AFFF-445C-BBD2-E4E76767B2D0}" type="datetimeFigureOut">
              <a:rPr lang="en-GB" smtClean="0"/>
              <a:pPr/>
              <a:t>23/05/2012</a:t>
            </a:fld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F09BB-0A36-4FBF-8767-004D2E721B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7826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4785E-AFFF-445C-BBD2-E4E76767B2D0}" type="datetimeFigureOut">
              <a:rPr lang="en-GB" smtClean="0"/>
              <a:pPr/>
              <a:t>23/05/2012</a:t>
            </a:fld>
            <a:endParaRPr lang="en-GB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F09BB-0A36-4FBF-8767-004D2E721B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6260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6"/>
          <p:cNvSpPr>
            <a:spLocks noGrp="1" noChangeArrowheads="1"/>
          </p:cNvSpPr>
          <p:nvPr>
            <p:ph type="ctrTitle" idx="4294967295"/>
          </p:nvPr>
        </p:nvSpPr>
        <p:spPr>
          <a:xfrm>
            <a:off x="2339752" y="2420938"/>
            <a:ext cx="6686550" cy="1260475"/>
          </a:xfrm>
        </p:spPr>
        <p:txBody>
          <a:bodyPr/>
          <a:lstStyle/>
          <a:p>
            <a:pPr marL="0" indent="0" algn="r"/>
            <a:r>
              <a:rPr lang="en-GB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Mathematica6" pitchFamily="2" charset="0"/>
                <a:cs typeface="Times New Roman" pitchFamily="18" charset="0"/>
              </a:rPr>
              <a:t>Stationary Probability Vector</a:t>
            </a:r>
            <a:br>
              <a:rPr lang="en-GB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Mathematica6" pitchFamily="2" charset="0"/>
                <a:cs typeface="Times New Roman" pitchFamily="18" charset="0"/>
              </a:rPr>
            </a:br>
            <a:r>
              <a:rPr lang="en-GB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Mathematica6" pitchFamily="2" charset="0"/>
                <a:cs typeface="Times New Roman" pitchFamily="18" charset="0"/>
              </a:rPr>
              <a:t>of a Higher-order Markov Chain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Mathematica6" pitchFamily="2" charset="0"/>
              <a:cs typeface="Times New Roman" pitchFamily="18" charset="0"/>
            </a:endParaRPr>
          </a:p>
        </p:txBody>
      </p:sp>
      <p:sp>
        <p:nvSpPr>
          <p:cNvPr id="6" name="副标题 7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4077072"/>
            <a:ext cx="8353425" cy="865187"/>
          </a:xfrm>
        </p:spPr>
        <p:txBody>
          <a:bodyPr/>
          <a:lstStyle/>
          <a:p>
            <a:pPr marL="0" indent="0" algn="r" eaLnBrk="1" hangingPunct="1">
              <a:buFont typeface="Wingdings" pitchFamily="2" charset="2"/>
              <a:buNone/>
            </a:pPr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By Zhang Shixiao</a:t>
            </a:r>
          </a:p>
          <a:p>
            <a:pPr marL="0" indent="0" algn="r" eaLnBrk="1" hangingPunct="1">
              <a:buFont typeface="Wingdings" pitchFamily="2" charset="2"/>
              <a:buNone/>
            </a:pPr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Supervisors: Prof. Chi-Kwong Li and Dr. Jor-Ting Chan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16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Conditions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</a:t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Infinitely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Many Solutions over the Simplex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430350"/>
            <a:ext cx="8229600" cy="504056"/>
          </a:xfrm>
        </p:spPr>
        <p:txBody>
          <a:bodyPr>
            <a:noAutofit/>
          </a:bodyPr>
          <a:lstStyle/>
          <a:p>
            <a:pPr indent="-457200">
              <a:spcBef>
                <a:spcPts val="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Then one of the following holds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矩形 25"/>
              <p:cNvSpPr/>
              <p:nvPr/>
            </p:nvSpPr>
            <p:spPr>
              <a:xfrm>
                <a:off x="539552" y="2934406"/>
                <a:ext cx="8028384" cy="16340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457200" algn="just"/>
                <a:r>
                  <a:rPr lang="en-GB" sz="2800" dirty="0" smtClean="0">
                    <a:latin typeface="Times New Roman" pitchFamily="18" charset="0"/>
                    <a:cs typeface="Times New Roman" pitchFamily="18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280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sz="2800">
                        <a:latin typeface="Cambria Math"/>
                      </a:rPr>
                      <m:t>=1,</m:t>
                    </m:r>
                    <m:sSub>
                      <m:sSubPr>
                        <m:ctrlPr>
                          <a:rPr lang="en-GB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280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GB" sz="280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GB" sz="280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sz="2800">
                        <a:latin typeface="Cambria Math"/>
                      </a:rPr>
                      <m:t>＜</m:t>
                    </m:r>
                    <m:r>
                      <a:rPr lang="en-GB" sz="2800">
                        <a:latin typeface="Cambria Math"/>
                      </a:rPr>
                      <m:t>1</m:t>
                    </m:r>
                  </m:oMath>
                </a14:m>
                <a:r>
                  <a:rPr lang="en-GB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then we must have two solutions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𝑥</m:t>
                    </m:r>
                    <m:r>
                      <a:rPr lang="en-GB" sz="2800">
                        <a:latin typeface="Cambria Math"/>
                      </a:rPr>
                      <m:t>=1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or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𝑥</m:t>
                    </m:r>
                    <m:r>
                      <a:rPr lang="en-GB" sz="28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GB" sz="280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GB" sz="280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GB" sz="2800">
                            <a:latin typeface="Cambria Math"/>
                          </a:rPr>
                          <m:t>+1−</m:t>
                        </m:r>
                        <m:sSub>
                          <m:sSubPr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GB" sz="280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GB" sz="280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GB" sz="280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to the above equation.</a:t>
                </a:r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934406"/>
                <a:ext cx="8028384" cy="1634037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595" t="-3731" r="-1519" b="-8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矩形 4"/>
              <p:cNvSpPr/>
              <p:nvPr/>
            </p:nvSpPr>
            <p:spPr>
              <a:xfrm>
                <a:off x="550735" y="2934406"/>
                <a:ext cx="8028384" cy="16010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457200" algn="just"/>
                <a:r>
                  <a:rPr lang="en-GB" sz="2800" dirty="0" smtClean="0">
                    <a:latin typeface="Times New Roman" pitchFamily="18" charset="0"/>
                    <a:cs typeface="Times New Roman" pitchFamily="18" charset="0"/>
                  </a:rPr>
                  <a:t>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280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sz="2800">
                        <a:latin typeface="Cambria Math"/>
                      </a:rPr>
                      <m:t>=1,</m:t>
                    </m:r>
                    <m:sSub>
                      <m:sSubPr>
                        <m:ctrlPr>
                          <a:rPr lang="en-GB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GB" sz="280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GB" sz="2800">
                        <a:latin typeface="Cambria Math"/>
                      </a:rPr>
                      <m:t>=0,</m:t>
                    </m:r>
                    <m:sSub>
                      <m:sSubPr>
                        <m:ctrlPr>
                          <a:rPr lang="en-GB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280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GB" sz="280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GB" sz="280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sz="2800">
                        <a:latin typeface="Cambria Math"/>
                      </a:rPr>
                      <m:t>=1</m:t>
                    </m:r>
                  </m:oMath>
                </a14:m>
                <a:r>
                  <a:rPr lang="en-GB" sz="2800" dirty="0">
                    <a:latin typeface="Times New Roman" pitchFamily="18" charset="0"/>
                    <a:cs typeface="Times New Roman" pitchFamily="18" charset="0"/>
                  </a:rPr>
                  <a:t>, then we must have infinitely many solutions, namely, every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GB" sz="2800" i="1">
                                  <a:latin typeface="Cambria Math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GB" sz="280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GB" sz="2800" i="1">
                                  <a:latin typeface="Cambria Math"/>
                                </a:rPr>
                                <m:t>𝑥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800" dirty="0">
                    <a:latin typeface="Times New Roman" pitchFamily="18" charset="0"/>
                    <a:cs typeface="Times New Roman" pitchFamily="18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𝑥</m:t>
                    </m:r>
                    <m:r>
                      <a:rPr lang="en-GB" sz="2800">
                        <a:latin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GB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800">
                            <a:latin typeface="Cambria Math"/>
                          </a:rPr>
                          <m:t>0,1</m:t>
                        </m:r>
                      </m:e>
                    </m:d>
                  </m:oMath>
                </a14:m>
                <a:r>
                  <a:rPr lang="en-GB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800" dirty="0" smtClean="0">
                    <a:latin typeface="Times New Roman" pitchFamily="18" charset="0"/>
                    <a:cs typeface="Times New Roman" pitchFamily="18" charset="0"/>
                  </a:rPr>
                  <a:t> is </a:t>
                </a:r>
                <a:r>
                  <a:rPr lang="en-GB" sz="2800" dirty="0">
                    <a:latin typeface="Times New Roman" pitchFamily="18" charset="0"/>
                    <a:cs typeface="Times New Roman" pitchFamily="18" charset="0"/>
                  </a:rPr>
                  <a:t>a solution to the above </a:t>
                </a:r>
                <a:r>
                  <a:rPr lang="en-GB" sz="2800" dirty="0" smtClean="0">
                    <a:latin typeface="Times New Roman" pitchFamily="18" charset="0"/>
                    <a:cs typeface="Times New Roman" pitchFamily="18" charset="0"/>
                  </a:rPr>
                  <a:t>equation.</a:t>
                </a:r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735" y="2934406"/>
                <a:ext cx="8028384" cy="1601016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519" t="-3802" r="-1595" b="-9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539552" y="2934406"/>
            <a:ext cx="8028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Otherwise, we must have a unique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solution.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05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5" grpId="0" animBg="1"/>
      <p:bldP spid="5" grpId="1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Conditions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</a:t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Infinitely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Many Solutions over the Simplex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0350"/>
                <a:ext cx="8229600" cy="2798850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Then we want to extend the condition for infinitely many solutions for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𝑛</m:t>
                    </m:r>
                    <m:r>
                      <a:rPr lang="en-GB" sz="2800">
                        <a:latin typeface="Cambria Math"/>
                      </a:rPr>
                      <m:t>×</m:t>
                    </m:r>
                    <m:r>
                      <a:rPr lang="en-GB" sz="2800" i="1"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case</a:t>
                </a:r>
              </a:p>
              <a:p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sz="280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GB" sz="280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sz="28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sz="280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GB" sz="280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sz="2800">
                          <a:latin typeface="Cambria Math"/>
                        </a:rPr>
                        <m:t>+⋯+</m:t>
                      </m:r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sz="2800" i="1">
                              <a:latin typeface="Cambria Math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GB" sz="2800" i="1"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sz="280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0350"/>
                <a:ext cx="8229600" cy="2798850"/>
              </a:xfrm>
              <a:blipFill rotWithShape="1">
                <a:blip r:embed="rId2" cstate="print"/>
                <a:stretch>
                  <a:fillRect l="-1259" t="-21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09800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Theorem 2.2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4864"/>
                <a:ext cx="8229600" cy="3456384"/>
              </a:xfrm>
            </p:spPr>
            <p:txBody>
              <a:bodyPr>
                <a:noAutofit/>
              </a:bodyPr>
              <a:lstStyle/>
              <a:p>
                <a:pPr marL="0" indent="-45720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sz="280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GB" sz="280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sz="28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sz="2800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GB" sz="280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sz="2800">
                          <a:latin typeface="Cambria Math"/>
                        </a:rPr>
                        <m:t>+⋯+</m:t>
                      </m:r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sz="2800" i="1">
                              <a:latin typeface="Cambria Math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GB" sz="2800" i="1"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sz="280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-45720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would have infinitely many solutions over the whole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set</a:t>
                </a:r>
              </a:p>
              <a:p>
                <a:pPr marL="0" indent="-45720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GB" sz="2800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GB" sz="2800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GB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GB" sz="280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GB" sz="2800">
                                      <a:latin typeface="Cambria Math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GB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GB" sz="2800" i="1">
                                          <a:latin typeface="Cambria Math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</m:d>
                    <m:d>
                      <m:dPr>
                        <m:begChr m:val=""/>
                        <m:endChr m:val="}"/>
                        <m:ctrlPr>
                          <a:rPr lang="en-GB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800">
                            <a:latin typeface="Cambria Math"/>
                          </a:rPr>
                          <m:t>|</m:t>
                        </m:r>
                        <m:nary>
                          <m:naryPr>
                            <m:chr m:val="∑"/>
                            <m:limLoc m:val="undOvr"/>
                            <m:grow m:val="on"/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GB" sz="2800" i="1">
                                <a:latin typeface="Cambria Math"/>
                              </a:rPr>
                              <m:t>𝑖</m:t>
                            </m:r>
                            <m:r>
                              <a:rPr lang="en-GB" sz="280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GB" sz="2800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GB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GB" sz="28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  <m:r>
                          <a:rPr lang="en-GB" sz="2800">
                            <a:latin typeface="Cambria Math"/>
                          </a:rPr>
                          <m:t>=1,</m:t>
                        </m:r>
                        <m:sSub>
                          <m:sSubPr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GB" sz="28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GB" sz="2800">
                            <a:latin typeface="Cambria Math"/>
                          </a:rPr>
                          <m:t>∈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800">
                                <a:latin typeface="Cambria Math"/>
                              </a:rPr>
                              <m:t>0,1</m:t>
                            </m:r>
                          </m:e>
                        </m:d>
                        <m:r>
                          <a:rPr lang="en-GB" sz="2800" i="1">
                            <a:latin typeface="Cambria Math"/>
                          </a:rPr>
                          <m:t>𝑓𝑜𝑟</m:t>
                        </m:r>
                        <m:r>
                          <a:rPr lang="en-GB" sz="2800">
                            <a:latin typeface="Cambria Math"/>
                          </a:rPr>
                          <m:t>∀</m:t>
                        </m:r>
                        <m:r>
                          <a:rPr lang="en-GB" sz="2800" i="1">
                            <a:latin typeface="Cambria Math"/>
                          </a:rPr>
                          <m:t>𝑖</m:t>
                        </m:r>
                        <m:r>
                          <a:rPr lang="en-GB" sz="2800">
                            <a:latin typeface="Cambria Math"/>
                          </a:rPr>
                          <m:t>=1,2,…,</m:t>
                        </m:r>
                        <m:r>
                          <a:rPr lang="en-GB" sz="2800" i="1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-45720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if and only if</a:t>
                </a: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4864"/>
                <a:ext cx="8229600" cy="3456384"/>
              </a:xfrm>
              <a:blipFill rotWithShape="1">
                <a:blip r:embed="rId2" cstate="print"/>
                <a:stretch>
                  <a:fillRect l="-1037" r="-1037" b="-56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58237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Theorem 2.2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78952226"/>
              </p:ext>
            </p:extLst>
          </p:nvPr>
        </p:nvGraphicFramePr>
        <p:xfrm>
          <a:off x="3645" y="3140968"/>
          <a:ext cx="4572000" cy="2369779"/>
        </p:xfrm>
        <a:graphic>
          <a:graphicData uri="http://schemas.openxmlformats.org/presentationml/2006/ole">
            <p:oleObj spid="_x0000_s4137" name="Equation" r:id="rId3" imgW="1816100" imgH="939800" progId="">
              <p:embed/>
            </p:oleObj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60019551"/>
              </p:ext>
            </p:extLst>
          </p:nvPr>
        </p:nvGraphicFramePr>
        <p:xfrm>
          <a:off x="4572000" y="3140968"/>
          <a:ext cx="4577716" cy="2346080"/>
        </p:xfrm>
        <a:graphic>
          <a:graphicData uri="http://schemas.openxmlformats.org/presentationml/2006/ole">
            <p:oleObj spid="_x0000_s4138" name="Equation" r:id="rId4" imgW="2286000" imgH="1168400" progId="">
              <p:embed/>
            </p:oleObj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7876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Theorem 2.2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42982974"/>
              </p:ext>
            </p:extLst>
          </p:nvPr>
        </p:nvGraphicFramePr>
        <p:xfrm>
          <a:off x="670966" y="1988840"/>
          <a:ext cx="7802067" cy="3960440"/>
        </p:xfrm>
        <a:graphic>
          <a:graphicData uri="http://schemas.openxmlformats.org/presentationml/2006/ole">
            <p:oleObj spid="_x0000_s7186" name="Equation" r:id="rId3" imgW="3746500" imgH="19050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0879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Theorem 2.2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20019118"/>
              </p:ext>
            </p:extLst>
          </p:nvPr>
        </p:nvGraphicFramePr>
        <p:xfrm>
          <a:off x="1827659" y="2420888"/>
          <a:ext cx="5488682" cy="3356992"/>
        </p:xfrm>
        <a:graphic>
          <a:graphicData uri="http://schemas.openxmlformats.org/presentationml/2006/ole">
            <p:oleObj spid="_x0000_s8210" name="Equation" r:id="rId3" imgW="3111500" imgH="19050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3946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Theorem 2.2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988840"/>
                <a:ext cx="8229600" cy="4525963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-457200" algn="just">
                  <a:spcBef>
                    <a:spcPts val="0"/>
                  </a:spcBef>
                  <a:buNone/>
                </a:pPr>
                <a:r>
                  <a:rPr lang="en-US" sz="2800" dirty="0" smtClean="0"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Proof:</a:t>
                </a:r>
              </a:p>
              <a:p>
                <a:pPr marL="0" indent="-457200" algn="just">
                  <a:spcBef>
                    <a:spcPts val="0"/>
                  </a:spcBef>
                  <a:buNone/>
                </a:pPr>
                <a:r>
                  <a:rPr lang="en-US" sz="2800" dirty="0" smtClean="0"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Sufficiency:</a:t>
                </a:r>
              </a:p>
              <a:p>
                <a:pPr marL="0" indent="-457200" algn="just">
                  <a:spcBef>
                    <a:spcPts val="0"/>
                  </a:spcBef>
                  <a:buNone/>
                </a:pPr>
                <a:r>
                  <a:rPr lang="en-US" sz="2800" dirty="0" smtClean="0"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GB" sz="2800">
                        <a:latin typeface="Cambria Math"/>
                      </a:rPr>
                      <m:t>2×2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, infinitely </a:t>
                </a:r>
                <a:r>
                  <a:rPr lang="en-US" sz="2800" dirty="0" smtClean="0">
                    <a:latin typeface="Times New Roman" pitchFamily="18" charset="0"/>
                    <a:ea typeface="Tahoma" pitchFamily="34" charset="0"/>
                    <a:cs typeface="Times New Roman" pitchFamily="18" charset="0"/>
                  </a:rPr>
                  <a:t>many solutions</a:t>
                </a:r>
                <a:endParaRPr lang="en-US" sz="2800" dirty="0" smtClean="0">
                  <a:latin typeface="Times New Roman" pitchFamily="18" charset="0"/>
                  <a:ea typeface="Tahoma" pitchFamily="34" charset="0"/>
                  <a:cs typeface="Times New Roman" pitchFamily="18" charset="0"/>
                </a:endParaRPr>
              </a:p>
              <a:p>
                <a:pPr marL="0" indent="-457200" algn="just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GB" sz="280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280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sz="280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GB" sz="280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280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 smtClean="0">
                  <a:latin typeface="Times New Roman" pitchFamily="18" charset="0"/>
                  <a:ea typeface="Tahoma" pitchFamily="34" charset="0"/>
                  <a:cs typeface="Times New Roman" pitchFamily="18" charset="0"/>
                </a:endParaRPr>
              </a:p>
              <a:p>
                <a:pPr marL="0" indent="-457200" algn="just">
                  <a:spcBef>
                    <a:spcPts val="0"/>
                  </a:spcBef>
                  <a:buNone/>
                </a:pPr>
                <a:endParaRPr lang="en-US" sz="2800" dirty="0">
                  <a:latin typeface="Times New Roman" pitchFamily="18" charset="0"/>
                  <a:ea typeface="Tahoma" pitchFamily="34" charset="0"/>
                  <a:cs typeface="Times New Roman" pitchFamily="18" charset="0"/>
                </a:endParaRPr>
              </a:p>
              <a:p>
                <a:pPr marL="0" indent="-457200" algn="just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sz="280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sz="2800" i="1">
                          <a:latin typeface="Cambria Math"/>
                        </a:rPr>
                        <m:t>𝑋</m:t>
                      </m:r>
                      <m:r>
                        <a:rPr lang="en-GB" sz="28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sz="280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sz="2800" i="1">
                          <a:latin typeface="Cambria Math"/>
                        </a:rPr>
                        <m:t>𝑋</m:t>
                      </m:r>
                      <m:r>
                        <a:rPr lang="en-GB" sz="28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GB" sz="2800">
                              <a:latin typeface="Cambria Math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sz="2800" i="1">
                          <a:latin typeface="Cambria Math"/>
                        </a:rPr>
                        <m:t>𝑋</m:t>
                      </m:r>
                      <m:r>
                        <a:rPr lang="en-GB" sz="2800">
                          <a:latin typeface="Cambria Math"/>
                        </a:rPr>
                        <m:t>=</m:t>
                      </m:r>
                      <m:r>
                        <a:rPr lang="en-GB" sz="2800" i="1"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en-US" sz="2800" dirty="0" smtClean="0">
                  <a:latin typeface="Times New Roman" pitchFamily="18" charset="0"/>
                  <a:ea typeface="Tahoma" pitchFamily="34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988840"/>
                <a:ext cx="8229600" cy="4525963"/>
              </a:xfrm>
              <a:blipFill rotWithShape="1">
                <a:blip r:embed="rId2" cstate="print"/>
                <a:stretch>
                  <a:fillRect l="-1333" t="-2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24530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Theorem 2.2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332037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0" indent="-457200" algn="just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GB" sz="280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280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-457200" algn="just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GB" sz="280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280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-457200" algn="just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GB" sz="280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sz="280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dirty="0" smtClean="0">
                  <a:latin typeface="Times New Roman" pitchFamily="18" charset="0"/>
                  <a:ea typeface="Tahoma" pitchFamily="34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332037"/>
                <a:ext cx="8229600" cy="4525963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55286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Theorem 2.2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3990344" cy="194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9656" y="2348880"/>
            <a:ext cx="3995938" cy="1946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350" y="4297818"/>
            <a:ext cx="5126048" cy="256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6399" y="4555437"/>
            <a:ext cx="3767601" cy="204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8596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Theorem 2.2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8880"/>
            <a:ext cx="6808514" cy="3582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9800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Content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2592287"/>
          </a:xfrm>
        </p:spPr>
        <p:txBody>
          <a:bodyPr/>
          <a:lstStyle/>
          <a:p>
            <a:pPr marL="360000">
              <a:spcBef>
                <a:spcPts val="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Introduction: Background</a:t>
            </a:r>
          </a:p>
          <a:p>
            <a:pPr marL="360000">
              <a:spcBef>
                <a:spcPts val="0"/>
              </a:spcBef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0">
              <a:spcBef>
                <a:spcPts val="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Higher-order Markov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Chain</a:t>
            </a:r>
          </a:p>
          <a:p>
            <a:pPr marL="360000">
              <a:spcBef>
                <a:spcPts val="0"/>
              </a:spcBef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0">
              <a:spcBef>
                <a:spcPts val="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275092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Other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6464"/>
          </a:xfrm>
        </p:spPr>
        <p:txBody>
          <a:bodyPr>
            <a:normAutofit lnSpcReduction="10000"/>
          </a:bodyPr>
          <a:lstStyle/>
          <a:p>
            <a:pPr indent="-457200" algn="just">
              <a:spcBef>
                <a:spcPts val="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Given any two solutions lying on the interior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1-dimensional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face of the boundary of the simplex, then the whole 1-dimensional face must be a set of collection of solutions to the above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equation.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Conjecture: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given any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k+1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solutions lying in the interior of the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-dimensional face of the simplex, then any point lying in the whole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-dimensional face, including the vertexes and boundaries, will be a solution to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equation.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33721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Conclusion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6464"/>
          </a:xfrm>
        </p:spPr>
        <p:txBody>
          <a:bodyPr>
            <a:normAutofit/>
          </a:bodyPr>
          <a:lstStyle/>
          <a:p>
            <a:pPr indent="-457200" algn="just">
              <a:spcBef>
                <a:spcPts val="0"/>
              </a:spcBef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025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646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xmlns="" val="399976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Introduction: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Background</a:t>
            </a:r>
            <a:endParaRPr lang="en-GB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indent="-457200" algn="just">
              <a:spcBef>
                <a:spcPts val="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Matrices are widely used in both science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engineering.</a:t>
            </a:r>
          </a:p>
          <a:p>
            <a:pPr marL="0" indent="-457200" algn="just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-457200" algn="just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statistics</a:t>
            </a:r>
          </a:p>
          <a:p>
            <a:pPr marL="0" indent="-457200" algn="just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Stochastic process: flow direction of a particular system or process.</a:t>
            </a:r>
          </a:p>
          <a:p>
            <a:pPr marL="0" indent="-457200" algn="just"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Stationary distribution: limiting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behavior of a stochastic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process.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2250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Discrete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Time-Homogeneous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Markov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Chains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311364"/>
            <a:ext cx="8229600" cy="1892009"/>
          </a:xfrm>
        </p:spPr>
        <p:txBody>
          <a:bodyPr>
            <a:normAutofit/>
          </a:bodyPr>
          <a:lstStyle/>
          <a:p>
            <a:pPr indent="-457200"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stochastic process  with a discrete finite state space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矩形 5"/>
              <p:cNvSpPr/>
              <p:nvPr/>
            </p:nvSpPr>
            <p:spPr>
              <a:xfrm>
                <a:off x="457200" y="3276068"/>
                <a:ext cx="8505692" cy="8702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4572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GB" sz="2400" i="1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/>
                              </a:rPr>
                              <m:t>Pr</m:t>
                            </m:r>
                            <m:d>
                              <m:d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GB" sz="2400">
                                        <a:latin typeface="Cambria Math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240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GB" sz="2400" i="1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GB" sz="2400">
                                    <a:latin typeface="Cambria Math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GB" sz="240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GB" sz="2400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GB" sz="240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GB" sz="2400">
                                        <a:latin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en-GB" sz="2400"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GB" sz="2400">
                                        <a:latin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en-GB" sz="240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GB" sz="2400">
                                        <a:latin typeface="Cambria Math"/>
                                      </a:rPr>
                                      <m:t>−2</m:t>
                                    </m:r>
                                  </m:sub>
                                </m:sSub>
                                <m:r>
                                  <a:rPr lang="en-GB" sz="2400"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GB" sz="2400">
                                        <a:latin typeface="Cambria Math"/>
                                      </a:rPr>
                                      <m:t>−2</m:t>
                                    </m:r>
                                  </m:sub>
                                </m:sSub>
                                <m:r>
                                  <a:rPr lang="en-GB" sz="2400">
                                    <a:latin typeface="Cambria Math"/>
                                  </a:rPr>
                                  <m:t>,…,,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24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2400"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GB" sz="24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240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240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2400"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GB" sz="240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e>
                        </m:mr>
                        <m:mr>
                          <m:e>
                            <m:r>
                              <a:rPr lang="en-GB" sz="2400">
                                <a:latin typeface="Cambria Math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/>
                              </a:rPr>
                              <m:t>Pr</m:t>
                            </m:r>
                            <m:d>
                              <m:d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GB" sz="2400">
                                        <a:latin typeface="Cambria Math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240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GB" sz="2400" i="1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GB" sz="2400">
                                    <a:latin typeface="Cambria Math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GB" sz="240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GB" sz="2400" i="1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GB" sz="2400"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400" i="1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GB" sz="2400" i="1">
                                    <a:latin typeface="Cambria Math"/>
                                  </a:rPr>
                                  <m:t>𝑖𝑗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GB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276068"/>
                <a:ext cx="8505692" cy="870238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矩形 10"/>
              <p:cNvSpPr/>
              <p:nvPr/>
            </p:nvSpPr>
            <p:spPr>
              <a:xfrm>
                <a:off x="2843808" y="5652332"/>
                <a:ext cx="2478947" cy="5178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-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𝑃</m:t>
                      </m:r>
                      <m:r>
                        <a:rPr lang="en-GB" sz="240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n-GB" sz="2400">
                              <a:latin typeface="Cambria Math"/>
                            </a:rPr>
                            <m:t>,</m:t>
                          </m:r>
                          <m:r>
                            <a:rPr lang="en-GB" sz="2400" i="1">
                              <a:latin typeface="Cambria Math"/>
                            </a:rPr>
                            <m:t>𝑖</m:t>
                          </m:r>
                          <m:r>
                            <a:rPr lang="en-GB" sz="2400">
                              <a:latin typeface="Cambria Math"/>
                            </a:rPr>
                            <m:t>,</m:t>
                          </m:r>
                          <m:r>
                            <a:rPr lang="en-GB" sz="2400" i="1">
                              <a:latin typeface="Cambria Math"/>
                            </a:rPr>
                            <m:t>𝑗</m:t>
                          </m:r>
                          <m:r>
                            <a:rPr lang="en-GB" sz="2400">
                              <a:latin typeface="Cambria Math"/>
                            </a:rPr>
                            <m:t>∈</m:t>
                          </m:r>
                          <m:r>
                            <a:rPr lang="en-GB" sz="2400" i="1">
                              <a:latin typeface="Cambria Math"/>
                            </a:rPr>
                            <m:t>𝑆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5652332"/>
                <a:ext cx="2478947" cy="51783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内容占位符 2"/>
          <p:cNvSpPr txBox="1">
            <a:spLocks/>
          </p:cNvSpPr>
          <p:nvPr/>
        </p:nvSpPr>
        <p:spPr>
          <a:xfrm>
            <a:off x="457200" y="4706327"/>
            <a:ext cx="8229600" cy="1892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457200">
              <a:spcBef>
                <a:spcPts val="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unit sum vector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said to be a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stationary probability distribution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a finite Markov Chain if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where 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870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11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Discrete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Time-Homogeneous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Markov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Chains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76872"/>
                <a:ext cx="8229600" cy="1800200"/>
              </a:xfrm>
            </p:spPr>
            <p:txBody>
              <a:bodyPr>
                <a:normAutofit/>
              </a:bodyPr>
              <a:lstStyle/>
              <a:p>
                <a:pPr indent="-457200">
                  <a:spcBef>
                    <a:spcPts val="0"/>
                  </a:spcBef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In other words</a:t>
                </a:r>
              </a:p>
              <a:p>
                <a:pPr marL="0" indent="-457200">
                  <a:spcBef>
                    <a:spcPts val="0"/>
                  </a:spcBef>
                  <a:buNone/>
                </a:pP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-457200">
                  <a:spcBef>
                    <a:spcPts val="0"/>
                  </a:spcBef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a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coutinuous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function </a:t>
                </a:r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800">
                            <a:latin typeface="Cambria Math"/>
                          </a:rPr>
                          <m:t>ℝ</m:t>
                        </m:r>
                      </m:e>
                      <m:sup>
                        <m:r>
                          <a:rPr lang="en-GB" sz="28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GB" sz="2800"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GB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800">
                            <a:latin typeface="Cambria Math"/>
                          </a:rPr>
                          <m:t>ℝ</m:t>
                        </m:r>
                      </m:e>
                      <m:sup>
                        <m:r>
                          <a:rPr lang="en-GB" sz="2800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-457200">
                  <a:spcBef>
                    <a:spcPts val="0"/>
                  </a:spcBef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which preserves at least one fixed point.</a:t>
                </a: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76872"/>
                <a:ext cx="8229600" cy="1800200"/>
              </a:xfrm>
              <a:blipFill rotWithShape="1">
                <a:blip r:embed="rId2" cstate="print"/>
                <a:stretch>
                  <a:fillRect l="-1259" t="-3390" b="-94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166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Higher-order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Markov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Chain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316257"/>
                <a:ext cx="8229600" cy="1400775"/>
              </a:xfrm>
            </p:spPr>
            <p:txBody>
              <a:bodyPr>
                <a:normAutofit/>
              </a:bodyPr>
              <a:lstStyle/>
              <a:p>
                <a:pPr indent="-457200">
                  <a:spcBef>
                    <a:spcPts val="0"/>
                  </a:spcBef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a stochastic process with a sequence of random variables,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GB" sz="28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GB" sz="2800" i="1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GB" sz="2800">
                            <a:latin typeface="Cambria Math"/>
                          </a:rPr>
                          <m:t>,</m:t>
                        </m:r>
                        <m:d>
                          <m:dPr>
                            <m:begChr m:val=""/>
                            <m:endChr m:val="}"/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𝑡</m:t>
                            </m:r>
                            <m:r>
                              <a:rPr lang="en-GB" sz="2800">
                                <a:latin typeface="Cambria Math"/>
                              </a:rPr>
                              <m:t>=0,1,2…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, which takes on a finite set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𝑆</m:t>
                    </m:r>
                    <m:r>
                      <a:rPr lang="en-GB" sz="280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GB" sz="2800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}"/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800">
                                <a:latin typeface="Cambria Math"/>
                              </a:rPr>
                              <m:t>0,1,2,…,</m:t>
                            </m:r>
                            <m:r>
                              <a:rPr lang="en-GB" sz="2800" i="1">
                                <a:latin typeface="Cambria Math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called the state set of the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process</a:t>
                </a: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316257"/>
                <a:ext cx="8229600" cy="1400775"/>
              </a:xfrm>
              <a:blipFill rotWithShape="1">
                <a:blip r:embed="rId2" cstate="print"/>
                <a:stretch>
                  <a:fillRect l="-1259" t="-4348" r="-1333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内容占位符 2"/>
          <p:cNvSpPr txBox="1">
            <a:spLocks/>
          </p:cNvSpPr>
          <p:nvPr/>
        </p:nvSpPr>
        <p:spPr>
          <a:xfrm>
            <a:off x="455469" y="3972440"/>
            <a:ext cx="8229600" cy="104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457200">
              <a:spcBef>
                <a:spcPts val="0"/>
              </a:spcBef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Definition 2.1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Suppose the probability independent of time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satisfying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矩形 7"/>
              <p:cNvSpPr/>
              <p:nvPr/>
            </p:nvSpPr>
            <p:spPr>
              <a:xfrm>
                <a:off x="455469" y="4911616"/>
                <a:ext cx="8571385" cy="1232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indent="-4572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GB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lang="en-GB" sz="24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Pr</m:t>
                            </m:r>
                            <m:d>
                              <m:dPr>
                                <m:ctrlPr>
                                  <a:rPr lang="en-GB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GB" sz="24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GB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GB" sz="24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GB" sz="24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GB" sz="24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GB" sz="24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−2</m:t>
                                    </m:r>
                                  </m:sub>
                                </m:sSub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GB" sz="24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,…,,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24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24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GB" sz="24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+1</m:t>
                                    </m:r>
                                  </m:sub>
                                </m:sSub>
                              </m:e>
                            </m:d>
                          </m:e>
                        </m:mr>
                        <m:mr>
                          <m:e>
                            <m:r>
                              <a:rPr lang="en-GB" sz="24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GB" sz="24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Pr</m:t>
                            </m:r>
                            <m:d>
                              <m:dPr>
                                <m:ctrlPr>
                                  <a:rPr lang="en-GB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GB" sz="24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GB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GB" sz="24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GB" sz="24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GB" sz="24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GB" sz="24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−2</m:t>
                                    </m:r>
                                  </m:sub>
                                </m:sSub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GB" sz="24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,…,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GB" sz="24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𝑚</m:t>
                                    </m:r>
                                    <m:r>
                                      <a:rPr lang="en-GB" sz="24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d>
                          </m:e>
                        </m:mr>
                        <m:mr>
                          <m:e>
                            <m:r>
                              <a:rPr lang="en-GB" sz="24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GB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GB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GB" sz="24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GB" sz="240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2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,⋯,</m:t>
                                </m:r>
                                <m:sSub>
                                  <m:sSubPr>
                                    <m:ctrlP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GB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</a:rPr>
                                      <m:t>𝑚</m:t>
                                    </m:r>
                                  </m:sub>
                                </m:sSub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69" y="4911616"/>
                <a:ext cx="8571385" cy="123290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86384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Higher-order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Markov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Chain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76873"/>
                <a:ext cx="8229600" cy="4032448"/>
              </a:xfrm>
            </p:spPr>
            <p:txBody>
              <a:bodyPr>
                <a:normAutofit/>
              </a:bodyPr>
              <a:lstStyle/>
              <a:p>
                <a:pPr indent="-457200" algn="just">
                  <a:spcBef>
                    <a:spcPts val="0"/>
                  </a:spcBef>
                </a:pPr>
                <a:r>
                  <a:rPr lang="en-US" sz="2800" u="sng" dirty="0" smtClean="0">
                    <a:latin typeface="Times New Roman" pitchFamily="18" charset="0"/>
                    <a:cs typeface="Times New Roman" pitchFamily="18" charset="0"/>
                  </a:rPr>
                  <a:t>Definition 2.2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Write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𝛢</m:t>
                    </m:r>
                    <m:r>
                      <a:rPr lang="en-GB" sz="280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8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GB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800" i="1">
                                    <a:latin typeface="Cambria Math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GB" sz="280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GB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800" i="1">
                                    <a:latin typeface="Cambria Math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GB" sz="280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GB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800" i="1">
                                    <a:latin typeface="Cambria Math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GB" sz="280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sub>
                        </m:sSub>
                      </m:e>
                    </m:d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to be a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three-order </a:t>
                </a:r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dimensional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tensor</a:t>
                </a:r>
              </a:p>
              <a:p>
                <a:pPr marL="0" indent="-457200" algn="just">
                  <a:spcBef>
                    <a:spcPts val="0"/>
                  </a:spcBef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	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𝑎</m:t>
                        </m:r>
                      </m:e>
                      <m:sub>
                        <m:sSub>
                          <m:sSubPr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GB" sz="280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GB" sz="280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GB" sz="280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sub>
                    </m:sSub>
                    <m:r>
                      <a:rPr lang="en-GB" sz="2800">
                        <a:latin typeface="Cambria Math"/>
                      </a:rPr>
                      <m:t>∈</m:t>
                    </m:r>
                    <m:r>
                      <a:rPr lang="en-GB" sz="2800">
                        <a:latin typeface="Cambria Math"/>
                      </a:rPr>
                      <m:t>ℝ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>
                        <a:latin typeface="Cambria Math"/>
                      </a:rPr>
                      <m:t>1≤</m:t>
                    </m:r>
                    <m:sSub>
                      <m:sSubPr>
                        <m:ctrlPr>
                          <a:rPr lang="en-GB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GB" sz="280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sz="280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GB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GB" sz="280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GB" sz="280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GB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GB" sz="280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GB" sz="2800">
                        <a:latin typeface="Cambria Math"/>
                      </a:rPr>
                      <m:t>≤</m:t>
                    </m:r>
                    <m:r>
                      <a:rPr lang="en-GB" sz="2800" i="1">
                        <a:latin typeface="Cambria Math"/>
                      </a:rPr>
                      <m:t>𝑛</m:t>
                    </m:r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-457200" algn="just">
                  <a:spcBef>
                    <a:spcPts val="0"/>
                  </a:spcBef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	define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an 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-dimensional column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vector</a:t>
                </a:r>
              </a:p>
              <a:p>
                <a:pPr marL="0" indent="-457200" algn="just">
                  <a:spcBef>
                    <a:spcPts val="0"/>
                  </a:spcBef>
                  <a:buNone/>
                </a:pP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-457200" algn="just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/>
                        </a:rPr>
                        <m:t>𝛢</m:t>
                      </m:r>
                      <m:sSup>
                        <m:sSupPr>
                          <m:ctrlPr>
                            <a:rPr lang="en-GB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800" i="1"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en-GB" sz="280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grow m:val="on"/>
                                  <m:ctrlPr>
                                    <a:rPr lang="en-GB" sz="2800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en-GB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800" i="1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GB" sz="280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GB" sz="2800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GB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800" i="1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GB" sz="2800">
                                          <a:latin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n-GB" sz="2800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GB" sz="2800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GB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800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GB" sz="2800" i="1">
                                          <a:latin typeface="Cambria Math"/>
                                        </a:rPr>
                                        <m:t>𝑖</m:t>
                                      </m:r>
                                      <m:sSub>
                                        <m:sSubPr>
                                          <m:ctrlPr>
                                            <a:rPr lang="en-GB" sz="28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28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en-GB" sz="280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GB" sz="28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28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en-GB" sz="2800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GB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GB" sz="28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28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en-GB" sz="280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GB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GB" sz="28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28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en-GB" sz="2800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nary>
                            </m:e>
                          </m:d>
                        </m:e>
                        <m:sub>
                          <m:r>
                            <a:rPr lang="en-GB" sz="2800">
                              <a:latin typeface="Cambria Math"/>
                            </a:rPr>
                            <m:t>1≤</m:t>
                          </m:r>
                          <m:r>
                            <a:rPr lang="en-GB" sz="2800" i="1">
                              <a:latin typeface="Cambria Math"/>
                            </a:rPr>
                            <m:t>𝑖</m:t>
                          </m:r>
                          <m:r>
                            <a:rPr lang="en-GB" sz="2800">
                              <a:latin typeface="Cambria Math"/>
                            </a:rPr>
                            <m:t>≤</m:t>
                          </m:r>
                          <m:r>
                            <a:rPr lang="en-GB" sz="2800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𝑔𝑖𝑣𝑒𝑛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GB" sz="2800" i="1">
                          <a:latin typeface="Cambria Math"/>
                        </a:rPr>
                        <m:t>𝑋</m:t>
                      </m:r>
                      <m:r>
                        <a:rPr lang="en-GB" sz="280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76873"/>
                <a:ext cx="8229600" cy="4032448"/>
              </a:xfrm>
              <a:blipFill rotWithShape="1">
                <a:blip r:embed="rId2" cstate="print"/>
                <a:stretch>
                  <a:fillRect l="-1259" t="-908" r="-14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09896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Higher-order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Markov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Chain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76872"/>
                <a:ext cx="8229600" cy="4176464"/>
              </a:xfrm>
            </p:spPr>
            <p:txBody>
              <a:bodyPr>
                <a:normAutofit fontScale="92500"/>
              </a:bodyPr>
              <a:lstStyle/>
              <a:p>
                <a:pPr indent="-457200" algn="just">
                  <a:spcBef>
                    <a:spcPts val="0"/>
                  </a:spcBef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Example: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𝛢</m:t>
                    </m:r>
                    <m:r>
                      <a:rPr lang="en-GB" sz="280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8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GB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800" i="1">
                                    <a:latin typeface="Cambria Math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GB" sz="280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GB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800" i="1">
                                    <a:latin typeface="Cambria Math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GB" sz="280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GB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sz="2800" i="1">
                                    <a:latin typeface="Cambria Math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GB" sz="280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sub>
                        </m:sSub>
                      </m:e>
                    </m:d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is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a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three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-order 2-dimensional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tensor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𝑎</m:t>
                        </m:r>
                      </m:e>
                      <m:sub>
                        <m:sSub>
                          <m:sSubPr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GB" sz="280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GB" sz="280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GB" sz="280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sub>
                    </m:sSub>
                    <m:r>
                      <a:rPr lang="en-GB" sz="2800">
                        <a:latin typeface="Cambria Math"/>
                      </a:rPr>
                      <m:t>∈</m:t>
                    </m:r>
                    <m:r>
                      <a:rPr lang="en-GB" sz="2800">
                        <a:latin typeface="Cambria Math"/>
                      </a:rPr>
                      <m:t>ℝ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>
                        <a:latin typeface="Cambria Math"/>
                      </a:rPr>
                      <m:t>1≤</m:t>
                    </m:r>
                    <m:sSub>
                      <m:sSubPr>
                        <m:ctrlPr>
                          <a:rPr lang="en-GB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GB" sz="280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sz="280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GB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GB" sz="280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GB" sz="280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GB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GB" sz="280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GB" sz="2800">
                        <a:latin typeface="Cambria Math"/>
                      </a:rPr>
                      <m:t>≤</m:t>
                    </m:r>
                    <m:r>
                      <a:rPr lang="en-US" sz="2800" b="0" i="0" smtClean="0">
                        <a:latin typeface="Cambria Math"/>
                      </a:rPr>
                      <m:t>2</m:t>
                    </m:r>
                  </m:oMath>
                </a14:m>
                <a:endParaRPr lang="en-US" sz="2800" b="0" dirty="0" smtClean="0">
                  <a:latin typeface="Times New Roman" pitchFamily="18" charset="0"/>
                </a:endParaRPr>
              </a:p>
              <a:p>
                <a:pPr marL="0" indent="-457200" algn="just">
                  <a:spcBef>
                    <a:spcPts val="0"/>
                  </a:spcBef>
                  <a:buNone/>
                </a:pP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-457200" algn="just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/>
                        </a:rPr>
                        <m:t>𝛢</m:t>
                      </m:r>
                      <m:sSup>
                        <m:sSupPr>
                          <m:ctrlPr>
                            <a:rPr lang="en-GB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800" i="1"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en-GB" sz="280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grow m:val="on"/>
                                  <m:ctrlPr>
                                    <a:rPr lang="en-GB" sz="2800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en-GB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800" i="1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GB" sz="280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GB" sz="2800">
                                      <a:latin typeface="Cambria Math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GB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800" i="1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GB" sz="2800">
                                          <a:latin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n-GB" sz="2800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GB" sz="280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GB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800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GB" sz="2800" i="1">
                                          <a:latin typeface="Cambria Math"/>
                                        </a:rPr>
                                        <m:t>𝑖</m:t>
                                      </m:r>
                                      <m:sSub>
                                        <m:sSubPr>
                                          <m:ctrlPr>
                                            <a:rPr lang="en-GB" sz="28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28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en-GB" sz="280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GB" sz="28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28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en-GB" sz="2800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GB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GB" sz="28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28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en-GB" sz="280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GB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GB" sz="28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28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en-GB" sz="2800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nary>
                            </m:e>
                          </m:d>
                        </m:e>
                        <m:sub>
                          <m:r>
                            <a:rPr lang="en-GB" sz="2800">
                              <a:latin typeface="Cambria Math"/>
                            </a:rPr>
                            <m:t>1≤</m:t>
                          </m:r>
                          <m:r>
                            <a:rPr lang="en-GB" sz="2800" i="1">
                              <a:latin typeface="Cambria Math"/>
                            </a:rPr>
                            <m:t>𝑖</m:t>
                          </m:r>
                          <m:r>
                            <a:rPr lang="en-GB" sz="2800">
                              <a:latin typeface="Cambria Math"/>
                            </a:rPr>
                            <m:t>≤2</m:t>
                          </m:r>
                        </m:sub>
                      </m:sSub>
                    </m:oMath>
                  </m:oMathPara>
                </a14:m>
                <a:endParaRPr lang="en-US" sz="2800" i="1" dirty="0" smtClean="0"/>
              </a:p>
              <a:p>
                <a:pPr marL="0" indent="-457200" algn="just">
                  <a:spcBef>
                    <a:spcPts val="0"/>
                  </a:spcBef>
                  <a:buNone/>
                </a:pPr>
                <a:endParaRPr lang="en-GB" sz="2800" dirty="0" smtClean="0"/>
              </a:p>
              <a:p>
                <a:pPr marL="0" indent="-457200" algn="just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111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280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112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280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121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280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122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211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280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212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GB" sz="280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221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GB" sz="280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222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76872"/>
                <a:ext cx="8229600" cy="4176464"/>
              </a:xfrm>
              <a:blipFill rotWithShape="1">
                <a:blip r:embed="rId2" cstate="print"/>
                <a:stretch>
                  <a:fillRect l="-1111" t="-730" r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03184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Conditions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</a:t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Infinitely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Many Solutions over the Simplex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76872"/>
                <a:ext cx="8229600" cy="936104"/>
              </a:xfrm>
            </p:spPr>
            <p:txBody>
              <a:bodyPr>
                <a:noAutofit/>
              </a:bodyPr>
              <a:lstStyle/>
              <a:p>
                <a:pPr indent="-457200">
                  <a:spcBef>
                    <a:spcPts val="0"/>
                  </a:spcBef>
                </a:pPr>
                <a:r>
                  <a:rPr lang="en-US" sz="2800" u="sng" dirty="0">
                    <a:latin typeface="Times New Roman" pitchFamily="18" charset="0"/>
                    <a:cs typeface="Times New Roman" pitchFamily="18" charset="0"/>
                  </a:rPr>
                  <a:t>Theorem 2.1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Now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we are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considering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	where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280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sz="280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GB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280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GB" sz="280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GB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GB" sz="280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sz="280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GB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8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GB" sz="280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GB" sz="2800">
                        <a:latin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GB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800">
                            <a:latin typeface="Cambria Math"/>
                          </a:rPr>
                          <m:t>0,1</m:t>
                        </m:r>
                      </m:e>
                    </m:d>
                    <m:r>
                      <a:rPr lang="en-GB" sz="2800">
                        <a:latin typeface="Cambria Math"/>
                      </a:rPr>
                      <m:t>,</m:t>
                    </m:r>
                    <m:r>
                      <a:rPr lang="en-GB" sz="2800" i="1">
                        <a:latin typeface="Cambria Math"/>
                      </a:rPr>
                      <m:t>𝑥</m:t>
                    </m:r>
                    <m:r>
                      <a:rPr lang="en-GB" sz="2800">
                        <a:latin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GB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800">
                            <a:latin typeface="Cambria Math"/>
                          </a:rPr>
                          <m:t>0,1</m:t>
                        </m:r>
                      </m:e>
                    </m:d>
                  </m:oMath>
                </a14:m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76872"/>
                <a:ext cx="8229600" cy="936104"/>
              </a:xfrm>
              <a:blipFill rotWithShape="1">
                <a:blip r:embed="rId2" cstate="print"/>
                <a:stretch>
                  <a:fillRect l="-1259" t="-6536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矩形 3"/>
              <p:cNvSpPr/>
              <p:nvPr/>
            </p:nvSpPr>
            <p:spPr>
              <a:xfrm>
                <a:off x="467544" y="3431898"/>
                <a:ext cx="8208912" cy="1722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4572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1−</m:t>
                                </m:r>
                                <m:r>
                                  <a:rPr lang="en-GB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80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800">
                              <a:latin typeface="Cambria Math"/>
                            </a:rPr>
                            <m:t>1−</m:t>
                          </m:r>
                          <m:r>
                            <a:rPr lang="en-GB" sz="2800" i="1">
                              <a:latin typeface="Cambria Math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GB" sz="28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GB" sz="280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1−</m:t>
                                </m:r>
                                <m:r>
                                  <a:rPr lang="en-GB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80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>
                                    <a:latin typeface="Cambria Math"/>
                                  </a:rPr>
                                  <m:t>1−</m:t>
                                </m:r>
                                <m:r>
                                  <a:rPr lang="en-GB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431898"/>
                <a:ext cx="8208912" cy="172239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07522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203</TotalTime>
  <Words>260</Words>
  <Application>Microsoft Office PowerPoint</Application>
  <PresentationFormat>On-screen Show (4:3)</PresentationFormat>
  <Paragraphs>59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主题​​</vt:lpstr>
      <vt:lpstr>Equation</vt:lpstr>
      <vt:lpstr>Stationary Probability Vector of a Higher-order Markov Chain</vt:lpstr>
      <vt:lpstr>Content</vt:lpstr>
      <vt:lpstr>1. Introduction: Background</vt:lpstr>
      <vt:lpstr>Discrete Time-Homogeneous Markov Chains</vt:lpstr>
      <vt:lpstr>Discrete Time-Homogeneous Markov Chains</vt:lpstr>
      <vt:lpstr>2. Higher-order Markov Chain</vt:lpstr>
      <vt:lpstr>2. Higher-order Markov Chain</vt:lpstr>
      <vt:lpstr>2. Higher-order Markov Chain</vt:lpstr>
      <vt:lpstr>Conditions for Infinitely Many Solutions over the Simplex</vt:lpstr>
      <vt:lpstr>Conditions for Infinitely Many Solutions over the Simplex</vt:lpstr>
      <vt:lpstr>Conditions for Infinitely Many Solutions over the Simplex</vt:lpstr>
      <vt:lpstr>Main Theorem 2.2</vt:lpstr>
      <vt:lpstr>Main Theorem 2.2</vt:lpstr>
      <vt:lpstr>Main Theorem 2.2</vt:lpstr>
      <vt:lpstr>Main Theorem 2.2</vt:lpstr>
      <vt:lpstr>Main Theorem 2.2</vt:lpstr>
      <vt:lpstr>Main Theorem 2.2</vt:lpstr>
      <vt:lpstr>Main Theorem 2.2</vt:lpstr>
      <vt:lpstr>Main Theorem 2.2</vt:lpstr>
      <vt:lpstr>Other</vt:lpstr>
      <vt:lpstr>3. Conclusion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Stationary Probability Vector of a Higher-order Markov Chain</dc:title>
  <dc:creator>Praetere</dc:creator>
  <cp:lastModifiedBy>cklixx</cp:lastModifiedBy>
  <cp:revision>34</cp:revision>
  <dcterms:created xsi:type="dcterms:W3CDTF">2012-04-28T14:58:01Z</dcterms:created>
  <dcterms:modified xsi:type="dcterms:W3CDTF">2012-05-23T11:59:07Z</dcterms:modified>
</cp:coreProperties>
</file>