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6" r:id="rId3"/>
    <p:sldId id="258" r:id="rId4"/>
    <p:sldId id="277" r:id="rId5"/>
    <p:sldId id="280" r:id="rId6"/>
    <p:sldId id="278" r:id="rId7"/>
    <p:sldId id="281" r:id="rId8"/>
    <p:sldId id="282" r:id="rId9"/>
    <p:sldId id="273" r:id="rId10"/>
    <p:sldId id="257" r:id="rId11"/>
    <p:sldId id="279" r:id="rId12"/>
    <p:sldId id="262" r:id="rId13"/>
    <p:sldId id="275" r:id="rId14"/>
    <p:sldId id="263" r:id="rId15"/>
    <p:sldId id="267" r:id="rId16"/>
    <p:sldId id="276" r:id="rId17"/>
    <p:sldId id="268" r:id="rId18"/>
    <p:sldId id="283" r:id="rId19"/>
    <p:sldId id="271" r:id="rId20"/>
    <p:sldId id="270"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463" autoAdjust="0"/>
  </p:normalViewPr>
  <p:slideViewPr>
    <p:cSldViewPr snapToGrid="0">
      <p:cViewPr varScale="1">
        <p:scale>
          <a:sx n="67" d="100"/>
          <a:sy n="67" d="100"/>
        </p:scale>
        <p:origin x="620" y="4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Karl_Pearson" TargetMode="External"/><Relationship Id="rId1" Type="http://schemas.openxmlformats.org/officeDocument/2006/relationships/image" Target="../media/image1.png"/><Relationship Id="rId6" Type="http://schemas.openxmlformats.org/officeDocument/2006/relationships/hyperlink" Target="https://en.wikipedia.org/wiki/Jerzy_Neyman" TargetMode="External"/><Relationship Id="rId5" Type="http://schemas.openxmlformats.org/officeDocument/2006/relationships/image" Target="../media/image3.png"/><Relationship Id="rId4" Type="http://schemas.openxmlformats.org/officeDocument/2006/relationships/hyperlink" Target="https://en.wikipedia.org/wiki/Ronald_Fisher"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Thomas_Bayes" TargetMode="External"/><Relationship Id="rId1" Type="http://schemas.openxmlformats.org/officeDocument/2006/relationships/image" Target="../media/image4.png"/><Relationship Id="rId4" Type="http://schemas.openxmlformats.org/officeDocument/2006/relationships/hyperlink" Target="https://en.wikipedia.org/wiki/Pierre-Simon_Laplac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30175-6914-45A6-AE0C-BDAC11ED85EF}" type="doc">
      <dgm:prSet loTypeId="urn:microsoft.com/office/officeart/2005/8/layout/vList3" loCatId="picture" qsTypeId="urn:microsoft.com/office/officeart/2005/8/quickstyle/simple1" qsCatId="simple" csTypeId="urn:microsoft.com/office/officeart/2005/8/colors/accent2_2" csCatId="accent2" phldr="1"/>
      <dgm:spPr/>
    </dgm:pt>
    <dgm:pt modelId="{E54F92F9-030F-4C14-A325-CD3A6D24023C}">
      <dgm:prSet phldrT="[Text]"/>
      <dgm:spPr/>
      <dgm:t>
        <a:bodyPr/>
        <a:lstStyle/>
        <a:p>
          <a:r>
            <a:rPr lang="en-US" baseline="0" dirty="0">
              <a:latin typeface="Corbel" panose="020B0503020204020204" pitchFamily="34" charset="0"/>
            </a:rPr>
            <a:t>Karl Pearson</a:t>
          </a:r>
        </a:p>
      </dgm:t>
    </dgm:pt>
    <dgm:pt modelId="{8CB13EFB-052D-4EAA-AEBF-A65EF189E99E}" type="parTrans" cxnId="{E088AF5E-1EAC-46DF-83C9-353FF3253DFA}">
      <dgm:prSet/>
      <dgm:spPr/>
      <dgm:t>
        <a:bodyPr/>
        <a:lstStyle/>
        <a:p>
          <a:endParaRPr lang="en-US"/>
        </a:p>
      </dgm:t>
    </dgm:pt>
    <dgm:pt modelId="{9F415A32-4A9A-4991-89D1-0398BB2AA8B0}" type="sibTrans" cxnId="{E088AF5E-1EAC-46DF-83C9-353FF3253DFA}">
      <dgm:prSet/>
      <dgm:spPr/>
      <dgm:t>
        <a:bodyPr/>
        <a:lstStyle/>
        <a:p>
          <a:endParaRPr lang="en-US"/>
        </a:p>
      </dgm:t>
    </dgm:pt>
    <dgm:pt modelId="{2B430DE6-F9F5-463E-B6EC-E30C05B82972}">
      <dgm:prSet phldrT="[Text]"/>
      <dgm:spPr/>
      <dgm:t>
        <a:bodyPr/>
        <a:lstStyle/>
        <a:p>
          <a:r>
            <a:rPr lang="en-US" baseline="0" dirty="0">
              <a:latin typeface="Corbel" panose="020B0503020204020204" pitchFamily="34" charset="0"/>
            </a:rPr>
            <a:t>Ronald Fisher</a:t>
          </a:r>
        </a:p>
      </dgm:t>
    </dgm:pt>
    <dgm:pt modelId="{F34CCE8B-8CD6-4894-B616-E24CD3DAB976}" type="parTrans" cxnId="{D11B8292-BC04-4C44-B70F-52B0CCD6F2D2}">
      <dgm:prSet/>
      <dgm:spPr/>
      <dgm:t>
        <a:bodyPr/>
        <a:lstStyle/>
        <a:p>
          <a:endParaRPr lang="en-US"/>
        </a:p>
      </dgm:t>
    </dgm:pt>
    <dgm:pt modelId="{728DADC1-ED39-46C5-A881-168B8F54D995}" type="sibTrans" cxnId="{D11B8292-BC04-4C44-B70F-52B0CCD6F2D2}">
      <dgm:prSet/>
      <dgm:spPr/>
      <dgm:t>
        <a:bodyPr/>
        <a:lstStyle/>
        <a:p>
          <a:endParaRPr lang="en-US"/>
        </a:p>
      </dgm:t>
    </dgm:pt>
    <dgm:pt modelId="{5E0CFECA-585C-450A-8698-6346BB63D604}">
      <dgm:prSet phldrT="[Text]"/>
      <dgm:spPr/>
      <dgm:t>
        <a:bodyPr/>
        <a:lstStyle/>
        <a:p>
          <a:r>
            <a:rPr lang="en-US" baseline="0" dirty="0">
              <a:latin typeface="Corbel" panose="020B0503020204020204" pitchFamily="34" charset="0"/>
            </a:rPr>
            <a:t>Jerzy Neyman</a:t>
          </a:r>
        </a:p>
      </dgm:t>
    </dgm:pt>
    <dgm:pt modelId="{63AA3783-EE94-4CD9-8674-50571D9F0C84}" type="parTrans" cxnId="{6B85BE1B-58B9-4FDC-8E52-2DDBD16E9246}">
      <dgm:prSet/>
      <dgm:spPr/>
      <dgm:t>
        <a:bodyPr/>
        <a:lstStyle/>
        <a:p>
          <a:endParaRPr lang="en-US"/>
        </a:p>
      </dgm:t>
    </dgm:pt>
    <dgm:pt modelId="{B4A4888A-BA3A-448B-AC58-EE5555D7BE5C}" type="sibTrans" cxnId="{6B85BE1B-58B9-4FDC-8E52-2DDBD16E9246}">
      <dgm:prSet/>
      <dgm:spPr/>
      <dgm:t>
        <a:bodyPr/>
        <a:lstStyle/>
        <a:p>
          <a:endParaRPr lang="en-US"/>
        </a:p>
      </dgm:t>
    </dgm:pt>
    <dgm:pt modelId="{E62B8FD6-2254-440A-952A-B07E740B58AE}" type="pres">
      <dgm:prSet presAssocID="{DD930175-6914-45A6-AE0C-BDAC11ED85EF}" presName="linearFlow" presStyleCnt="0">
        <dgm:presLayoutVars>
          <dgm:dir/>
          <dgm:resizeHandles val="exact"/>
        </dgm:presLayoutVars>
      </dgm:prSet>
      <dgm:spPr/>
    </dgm:pt>
    <dgm:pt modelId="{4238C262-5214-4812-A738-4E8E61B94903}" type="pres">
      <dgm:prSet presAssocID="{E54F92F9-030F-4C14-A325-CD3A6D24023C}" presName="composite" presStyleCnt="0"/>
      <dgm:spPr/>
    </dgm:pt>
    <dgm:pt modelId="{D387FFBF-EE50-490B-AC8C-1D67CE6667A4}" type="pres">
      <dgm:prSet presAssocID="{E54F92F9-030F-4C14-A325-CD3A6D24023C}" presName="imgShp" presStyleLbl="fgImgPlace1" presStyleIdx="0" presStyleCnt="3"/>
      <dgm:spPr>
        <a:blipFill>
          <a:blip xmlns:r="http://schemas.openxmlformats.org/officeDocument/2006/relationships" r:embed="rId1"/>
          <a:srcRect/>
          <a:stretch>
            <a:fillRect t="-19000" b="-19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7B893EBF-B093-49A3-8B64-607817C95F2A}" type="pres">
      <dgm:prSet presAssocID="{E54F92F9-030F-4C14-A325-CD3A6D24023C}" presName="txShp" presStyleLbl="node1" presStyleIdx="0" presStyleCnt="3" custLinFactNeighborX="-190" custLinFactNeighborY="95">
        <dgm:presLayoutVars>
          <dgm:bulletEnabled val="1"/>
        </dgm:presLayoutVars>
      </dgm:prSet>
      <dgm:spPr/>
    </dgm:pt>
    <dgm:pt modelId="{7D9FD672-38A1-4E41-8334-A0323DA64CA4}" type="pres">
      <dgm:prSet presAssocID="{9F415A32-4A9A-4991-89D1-0398BB2AA8B0}" presName="spacing" presStyleCnt="0"/>
      <dgm:spPr/>
    </dgm:pt>
    <dgm:pt modelId="{171FD75C-E5D8-4C2E-8880-DF63011C264C}" type="pres">
      <dgm:prSet presAssocID="{2B430DE6-F9F5-463E-B6EC-E30C05B82972}" presName="composite" presStyleCnt="0"/>
      <dgm:spPr/>
    </dgm:pt>
    <dgm:pt modelId="{06209EFF-5FF3-4120-B324-09943B67B5AE}" type="pres">
      <dgm:prSet presAssocID="{2B430DE6-F9F5-463E-B6EC-E30C05B82972}"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0E144FF9-96AE-4D47-824A-5DA5982990CB}" type="pres">
      <dgm:prSet presAssocID="{2B430DE6-F9F5-463E-B6EC-E30C05B82972}" presName="txShp" presStyleLbl="node1" presStyleIdx="1" presStyleCnt="3">
        <dgm:presLayoutVars>
          <dgm:bulletEnabled val="1"/>
        </dgm:presLayoutVars>
      </dgm:prSet>
      <dgm:spPr/>
    </dgm:pt>
    <dgm:pt modelId="{930D1231-0072-4B8A-BC2C-1535D122A051}" type="pres">
      <dgm:prSet presAssocID="{728DADC1-ED39-46C5-A881-168B8F54D995}" presName="spacing" presStyleCnt="0"/>
      <dgm:spPr/>
    </dgm:pt>
    <dgm:pt modelId="{1E3975EC-6F40-4683-9C96-C67BB9DB0248}" type="pres">
      <dgm:prSet presAssocID="{5E0CFECA-585C-450A-8698-6346BB63D604}" presName="composite" presStyleCnt="0"/>
      <dgm:spPr/>
    </dgm:pt>
    <dgm:pt modelId="{3E884C05-27EE-4B45-9F2D-24C557A1608B}" type="pres">
      <dgm:prSet presAssocID="{5E0CFECA-585C-450A-8698-6346BB63D604}"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Lst>
          </a:blip>
          <a:srcRect/>
          <a:stretch>
            <a:fillRect t="-19000" b="-19000"/>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5579FB48-B031-4C2C-BDB6-2194B9E9AD1B}" type="pres">
      <dgm:prSet presAssocID="{5E0CFECA-585C-450A-8698-6346BB63D604}" presName="txShp" presStyleLbl="node1" presStyleIdx="2" presStyleCnt="3">
        <dgm:presLayoutVars>
          <dgm:bulletEnabled val="1"/>
        </dgm:presLayoutVars>
      </dgm:prSet>
      <dgm:spPr/>
    </dgm:pt>
  </dgm:ptLst>
  <dgm:cxnLst>
    <dgm:cxn modelId="{50F0FA17-FB5E-46AC-82BC-39DA0BD5C33A}" type="presOf" srcId="{DD930175-6914-45A6-AE0C-BDAC11ED85EF}" destId="{E62B8FD6-2254-440A-952A-B07E740B58AE}" srcOrd="0" destOrd="0" presId="urn:microsoft.com/office/officeart/2005/8/layout/vList3"/>
    <dgm:cxn modelId="{6B85BE1B-58B9-4FDC-8E52-2DDBD16E9246}" srcId="{DD930175-6914-45A6-AE0C-BDAC11ED85EF}" destId="{5E0CFECA-585C-450A-8698-6346BB63D604}" srcOrd="2" destOrd="0" parTransId="{63AA3783-EE94-4CD9-8674-50571D9F0C84}" sibTransId="{B4A4888A-BA3A-448B-AC58-EE5555D7BE5C}"/>
    <dgm:cxn modelId="{E088AF5E-1EAC-46DF-83C9-353FF3253DFA}" srcId="{DD930175-6914-45A6-AE0C-BDAC11ED85EF}" destId="{E54F92F9-030F-4C14-A325-CD3A6D24023C}" srcOrd="0" destOrd="0" parTransId="{8CB13EFB-052D-4EAA-AEBF-A65EF189E99E}" sibTransId="{9F415A32-4A9A-4991-89D1-0398BB2AA8B0}"/>
    <dgm:cxn modelId="{0933DE48-CC4A-4C03-ADEA-00E168A074BA}" type="presOf" srcId="{5E0CFECA-585C-450A-8698-6346BB63D604}" destId="{5579FB48-B031-4C2C-BDB6-2194B9E9AD1B}" srcOrd="0" destOrd="0" presId="urn:microsoft.com/office/officeart/2005/8/layout/vList3"/>
    <dgm:cxn modelId="{B836F159-E8DB-4F76-84A4-E6D63626719D}" type="presOf" srcId="{E54F92F9-030F-4C14-A325-CD3A6D24023C}" destId="{7B893EBF-B093-49A3-8B64-607817C95F2A}" srcOrd="0" destOrd="0" presId="urn:microsoft.com/office/officeart/2005/8/layout/vList3"/>
    <dgm:cxn modelId="{D11B8292-BC04-4C44-B70F-52B0CCD6F2D2}" srcId="{DD930175-6914-45A6-AE0C-BDAC11ED85EF}" destId="{2B430DE6-F9F5-463E-B6EC-E30C05B82972}" srcOrd="1" destOrd="0" parTransId="{F34CCE8B-8CD6-4894-B616-E24CD3DAB976}" sibTransId="{728DADC1-ED39-46C5-A881-168B8F54D995}"/>
    <dgm:cxn modelId="{3BB2A3F0-DC1F-4318-B901-346939682077}" type="presOf" srcId="{2B430DE6-F9F5-463E-B6EC-E30C05B82972}" destId="{0E144FF9-96AE-4D47-824A-5DA5982990CB}" srcOrd="0" destOrd="0" presId="urn:microsoft.com/office/officeart/2005/8/layout/vList3"/>
    <dgm:cxn modelId="{C1FF61EC-9B16-4FA7-ADE5-34F95D37A8F4}" type="presParOf" srcId="{E62B8FD6-2254-440A-952A-B07E740B58AE}" destId="{4238C262-5214-4812-A738-4E8E61B94903}" srcOrd="0" destOrd="0" presId="urn:microsoft.com/office/officeart/2005/8/layout/vList3"/>
    <dgm:cxn modelId="{8F97CE76-349F-41D7-91C9-1F104B8D63BF}" type="presParOf" srcId="{4238C262-5214-4812-A738-4E8E61B94903}" destId="{D387FFBF-EE50-490B-AC8C-1D67CE6667A4}" srcOrd="0" destOrd="0" presId="urn:microsoft.com/office/officeart/2005/8/layout/vList3"/>
    <dgm:cxn modelId="{344C2086-420E-40E0-AC4F-C1B40CA67CC1}" type="presParOf" srcId="{4238C262-5214-4812-A738-4E8E61B94903}" destId="{7B893EBF-B093-49A3-8B64-607817C95F2A}" srcOrd="1" destOrd="0" presId="urn:microsoft.com/office/officeart/2005/8/layout/vList3"/>
    <dgm:cxn modelId="{EE73E47E-8EAE-4B1B-A58E-9049BC2D05E8}" type="presParOf" srcId="{E62B8FD6-2254-440A-952A-B07E740B58AE}" destId="{7D9FD672-38A1-4E41-8334-A0323DA64CA4}" srcOrd="1" destOrd="0" presId="urn:microsoft.com/office/officeart/2005/8/layout/vList3"/>
    <dgm:cxn modelId="{74649904-0BC7-47CF-AC90-D7A6C727AAE6}" type="presParOf" srcId="{E62B8FD6-2254-440A-952A-B07E740B58AE}" destId="{171FD75C-E5D8-4C2E-8880-DF63011C264C}" srcOrd="2" destOrd="0" presId="urn:microsoft.com/office/officeart/2005/8/layout/vList3"/>
    <dgm:cxn modelId="{9915DA47-61CD-426C-93F4-BCD6E3567B6C}" type="presParOf" srcId="{171FD75C-E5D8-4C2E-8880-DF63011C264C}" destId="{06209EFF-5FF3-4120-B324-09943B67B5AE}" srcOrd="0" destOrd="0" presId="urn:microsoft.com/office/officeart/2005/8/layout/vList3"/>
    <dgm:cxn modelId="{80056469-FE7F-4A93-96D4-16195791A19B}" type="presParOf" srcId="{171FD75C-E5D8-4C2E-8880-DF63011C264C}" destId="{0E144FF9-96AE-4D47-824A-5DA5982990CB}" srcOrd="1" destOrd="0" presId="urn:microsoft.com/office/officeart/2005/8/layout/vList3"/>
    <dgm:cxn modelId="{20704D22-9BB8-4621-8C0D-868FDBB1D024}" type="presParOf" srcId="{E62B8FD6-2254-440A-952A-B07E740B58AE}" destId="{930D1231-0072-4B8A-BC2C-1535D122A051}" srcOrd="3" destOrd="0" presId="urn:microsoft.com/office/officeart/2005/8/layout/vList3"/>
    <dgm:cxn modelId="{836B10E5-19F0-4B89-A746-94B6CB34F7CB}" type="presParOf" srcId="{E62B8FD6-2254-440A-952A-B07E740B58AE}" destId="{1E3975EC-6F40-4683-9C96-C67BB9DB0248}" srcOrd="4" destOrd="0" presId="urn:microsoft.com/office/officeart/2005/8/layout/vList3"/>
    <dgm:cxn modelId="{480F8371-1E1F-4208-ACE8-23BBD903FC9F}" type="presParOf" srcId="{1E3975EC-6F40-4683-9C96-C67BB9DB0248}" destId="{3E884C05-27EE-4B45-9F2D-24C557A1608B}" srcOrd="0" destOrd="0" presId="urn:microsoft.com/office/officeart/2005/8/layout/vList3"/>
    <dgm:cxn modelId="{0B89E12E-11D2-47A3-9712-0156924C62F8}" type="presParOf" srcId="{1E3975EC-6F40-4683-9C96-C67BB9DB0248}" destId="{5579FB48-B031-4C2C-BDB6-2194B9E9AD1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2510D-1DB1-415F-A4C4-5E5298A25479}"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39CE42AB-0C40-4424-833C-83A12D3F4BBF}">
      <dgm:prSet phldrT="[Text]" custT="1"/>
      <dgm:spPr/>
      <dgm:t>
        <a:bodyPr/>
        <a:lstStyle/>
        <a:p>
          <a:pPr algn="l"/>
          <a:r>
            <a:rPr lang="en-US" sz="3200" dirty="0">
              <a:latin typeface="Corbel" panose="020B0503020204020204" pitchFamily="34" charset="0"/>
            </a:rPr>
            <a:t>Thomas Bayes</a:t>
          </a:r>
        </a:p>
      </dgm:t>
    </dgm:pt>
    <dgm:pt modelId="{0520E2AE-ADB0-42A4-9B2A-3F03C4238EE1}" type="parTrans" cxnId="{BB5CF5E9-8D73-4172-BBF8-9C8461663839}">
      <dgm:prSet/>
      <dgm:spPr/>
      <dgm:t>
        <a:bodyPr/>
        <a:lstStyle/>
        <a:p>
          <a:endParaRPr lang="en-US"/>
        </a:p>
      </dgm:t>
    </dgm:pt>
    <dgm:pt modelId="{53BB3C15-DC4E-4885-900E-E5DD0F4508F4}" type="sibTrans" cxnId="{BB5CF5E9-8D73-4172-BBF8-9C8461663839}">
      <dgm:prSet/>
      <dgm:spPr/>
      <dgm:t>
        <a:bodyPr/>
        <a:lstStyle/>
        <a:p>
          <a:endParaRPr lang="en-US"/>
        </a:p>
      </dgm:t>
    </dgm:pt>
    <dgm:pt modelId="{C4B8F7E0-7AB7-490D-998F-ED1CC048CA62}">
      <dgm:prSet phldrT="[Text]" custT="1"/>
      <dgm:spPr/>
      <dgm:t>
        <a:bodyPr/>
        <a:lstStyle/>
        <a:p>
          <a:pPr algn="l"/>
          <a:r>
            <a:rPr lang="es-ES" sz="2800" b="0" i="0" dirty="0">
              <a:latin typeface="Corbel" panose="020B0503020204020204" pitchFamily="34" charset="0"/>
            </a:rPr>
            <a:t>Pierre-</a:t>
          </a:r>
          <a:r>
            <a:rPr lang="es-ES" sz="2800" b="0" i="0" dirty="0" err="1">
              <a:latin typeface="Corbel" panose="020B0503020204020204" pitchFamily="34" charset="0"/>
            </a:rPr>
            <a:t>Simon</a:t>
          </a:r>
          <a:r>
            <a:rPr lang="es-ES" sz="2800" b="0" i="0" dirty="0">
              <a:latin typeface="Corbel" panose="020B0503020204020204" pitchFamily="34" charset="0"/>
            </a:rPr>
            <a:t> </a:t>
          </a:r>
          <a:r>
            <a:rPr lang="en-US" sz="2800" dirty="0">
              <a:latin typeface="Corbel" panose="020B0503020204020204" pitchFamily="34" charset="0"/>
            </a:rPr>
            <a:t>Laplace</a:t>
          </a:r>
        </a:p>
      </dgm:t>
    </dgm:pt>
    <dgm:pt modelId="{4D1DABBB-1BD7-4742-B159-5E6E7A70E493}" type="parTrans" cxnId="{5B08A9FF-C9C3-470B-88AC-7CEBA428B4CF}">
      <dgm:prSet/>
      <dgm:spPr/>
      <dgm:t>
        <a:bodyPr/>
        <a:lstStyle/>
        <a:p>
          <a:endParaRPr lang="en-US"/>
        </a:p>
      </dgm:t>
    </dgm:pt>
    <dgm:pt modelId="{C1B5DE9F-4ABC-4FB0-938A-66A4C1470565}" type="sibTrans" cxnId="{5B08A9FF-C9C3-470B-88AC-7CEBA428B4CF}">
      <dgm:prSet/>
      <dgm:spPr/>
      <dgm:t>
        <a:bodyPr/>
        <a:lstStyle/>
        <a:p>
          <a:endParaRPr lang="en-US"/>
        </a:p>
      </dgm:t>
    </dgm:pt>
    <dgm:pt modelId="{E0253255-1DEC-463A-942A-82DAC94312C7}" type="pres">
      <dgm:prSet presAssocID="{CF52510D-1DB1-415F-A4C4-5E5298A25479}" presName="linearFlow" presStyleCnt="0">
        <dgm:presLayoutVars>
          <dgm:dir/>
          <dgm:resizeHandles val="exact"/>
        </dgm:presLayoutVars>
      </dgm:prSet>
      <dgm:spPr/>
    </dgm:pt>
    <dgm:pt modelId="{CD29B9E0-5B98-41B8-A1E8-E131AD234277}" type="pres">
      <dgm:prSet presAssocID="{39CE42AB-0C40-4424-833C-83A12D3F4BBF}" presName="composite" presStyleCnt="0"/>
      <dgm:spPr/>
    </dgm:pt>
    <dgm:pt modelId="{7914F907-3221-447A-AF94-E7424D6919C0}" type="pres">
      <dgm:prSet presAssocID="{39CE42AB-0C40-4424-833C-83A12D3F4BBF}" presName="imgShp" presStyleLbl="fgImgPlace1" presStyleIdx="0" presStyleCnt="2" custScaleX="69240" custScaleY="66201" custLinFactX="56984" custLinFactNeighborX="100000" custLinFactNeighborY="360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278DE1D5-FFAE-4856-9E6E-D69B828659BB}" type="pres">
      <dgm:prSet presAssocID="{39CE42AB-0C40-4424-833C-83A12D3F4BBF}" presName="txShp" presStyleLbl="node1" presStyleIdx="0" presStyleCnt="2" custFlipHor="1" custScaleX="82431" custScaleY="61481" custLinFactNeighborX="-18612" custLinFactNeighborY="3609">
        <dgm:presLayoutVars>
          <dgm:bulletEnabled val="1"/>
        </dgm:presLayoutVars>
      </dgm:prSet>
      <dgm:spPr/>
    </dgm:pt>
    <dgm:pt modelId="{9FCB5445-7EB0-4E7C-AF6E-6E7A11452DF4}" type="pres">
      <dgm:prSet presAssocID="{53BB3C15-DC4E-4885-900E-E5DD0F4508F4}" presName="spacing" presStyleCnt="0"/>
      <dgm:spPr/>
    </dgm:pt>
    <dgm:pt modelId="{483E25C1-C742-4220-B63A-DFD5113E1D0A}" type="pres">
      <dgm:prSet presAssocID="{C4B8F7E0-7AB7-490D-998F-ED1CC048CA62}" presName="composite" presStyleCnt="0"/>
      <dgm:spPr/>
    </dgm:pt>
    <dgm:pt modelId="{C85AA08C-3E47-4A56-902C-664EB97EC352}" type="pres">
      <dgm:prSet presAssocID="{C4B8F7E0-7AB7-490D-998F-ED1CC048CA62}" presName="imgShp" presStyleLbl="fgImgPlace1" presStyleIdx="1" presStyleCnt="2" custScaleX="68692" custScaleY="66074" custLinFactX="57395" custLinFactNeighborX="100000" custLinFactNeighborY="-22044"/>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892AFBEF-BD3E-479A-AEC4-D5D4CF8A6810}" type="pres">
      <dgm:prSet presAssocID="{C4B8F7E0-7AB7-490D-998F-ED1CC048CA62}" presName="txShp" presStyleLbl="node1" presStyleIdx="1" presStyleCnt="2" custFlipHor="1" custScaleX="82431" custScaleY="57381" custLinFactNeighborX="-18612" custLinFactNeighborY="-26722">
        <dgm:presLayoutVars>
          <dgm:bulletEnabled val="1"/>
        </dgm:presLayoutVars>
      </dgm:prSet>
      <dgm:spPr/>
    </dgm:pt>
  </dgm:ptLst>
  <dgm:cxnLst>
    <dgm:cxn modelId="{ECFCFC2C-8FE9-4296-9DEC-A6EFC50F93C6}" type="presOf" srcId="{CF52510D-1DB1-415F-A4C4-5E5298A25479}" destId="{E0253255-1DEC-463A-942A-82DAC94312C7}" srcOrd="0" destOrd="0" presId="urn:microsoft.com/office/officeart/2005/8/layout/vList3"/>
    <dgm:cxn modelId="{9272ED95-BD32-4662-8980-B00551CC2139}" type="presOf" srcId="{C4B8F7E0-7AB7-490D-998F-ED1CC048CA62}" destId="{892AFBEF-BD3E-479A-AEC4-D5D4CF8A6810}" srcOrd="0" destOrd="0" presId="urn:microsoft.com/office/officeart/2005/8/layout/vList3"/>
    <dgm:cxn modelId="{A9A5329A-4F4E-4914-B6DC-62F4B8FA6720}" type="presOf" srcId="{39CE42AB-0C40-4424-833C-83A12D3F4BBF}" destId="{278DE1D5-FFAE-4856-9E6E-D69B828659BB}" srcOrd="0" destOrd="0" presId="urn:microsoft.com/office/officeart/2005/8/layout/vList3"/>
    <dgm:cxn modelId="{BB5CF5E9-8D73-4172-BBF8-9C8461663839}" srcId="{CF52510D-1DB1-415F-A4C4-5E5298A25479}" destId="{39CE42AB-0C40-4424-833C-83A12D3F4BBF}" srcOrd="0" destOrd="0" parTransId="{0520E2AE-ADB0-42A4-9B2A-3F03C4238EE1}" sibTransId="{53BB3C15-DC4E-4885-900E-E5DD0F4508F4}"/>
    <dgm:cxn modelId="{5B08A9FF-C9C3-470B-88AC-7CEBA428B4CF}" srcId="{CF52510D-1DB1-415F-A4C4-5E5298A25479}" destId="{C4B8F7E0-7AB7-490D-998F-ED1CC048CA62}" srcOrd="1" destOrd="0" parTransId="{4D1DABBB-1BD7-4742-B159-5E6E7A70E493}" sibTransId="{C1B5DE9F-4ABC-4FB0-938A-66A4C1470565}"/>
    <dgm:cxn modelId="{3413F12B-FE3A-46EC-9DB2-0D8DF788637A}" type="presParOf" srcId="{E0253255-1DEC-463A-942A-82DAC94312C7}" destId="{CD29B9E0-5B98-41B8-A1E8-E131AD234277}" srcOrd="0" destOrd="0" presId="urn:microsoft.com/office/officeart/2005/8/layout/vList3"/>
    <dgm:cxn modelId="{564DDE1A-3077-4B77-AD79-73EC91D3E03E}" type="presParOf" srcId="{CD29B9E0-5B98-41B8-A1E8-E131AD234277}" destId="{7914F907-3221-447A-AF94-E7424D6919C0}" srcOrd="0" destOrd="0" presId="urn:microsoft.com/office/officeart/2005/8/layout/vList3"/>
    <dgm:cxn modelId="{28E9DA95-7114-419C-93E0-589DA5DC50E9}" type="presParOf" srcId="{CD29B9E0-5B98-41B8-A1E8-E131AD234277}" destId="{278DE1D5-FFAE-4856-9E6E-D69B828659BB}" srcOrd="1" destOrd="0" presId="urn:microsoft.com/office/officeart/2005/8/layout/vList3"/>
    <dgm:cxn modelId="{18CD8186-1BBF-4F28-AD2B-31743BA989F0}" type="presParOf" srcId="{E0253255-1DEC-463A-942A-82DAC94312C7}" destId="{9FCB5445-7EB0-4E7C-AF6E-6E7A11452DF4}" srcOrd="1" destOrd="0" presId="urn:microsoft.com/office/officeart/2005/8/layout/vList3"/>
    <dgm:cxn modelId="{5C59EDCA-B588-49F2-AC94-C0B8EAE488A5}" type="presParOf" srcId="{E0253255-1DEC-463A-942A-82DAC94312C7}" destId="{483E25C1-C742-4220-B63A-DFD5113E1D0A}" srcOrd="2" destOrd="0" presId="urn:microsoft.com/office/officeart/2005/8/layout/vList3"/>
    <dgm:cxn modelId="{17900478-DA9B-48F7-971D-AF124FE30482}" type="presParOf" srcId="{483E25C1-C742-4220-B63A-DFD5113E1D0A}" destId="{C85AA08C-3E47-4A56-902C-664EB97EC352}" srcOrd="0" destOrd="0" presId="urn:microsoft.com/office/officeart/2005/8/layout/vList3"/>
    <dgm:cxn modelId="{9A479716-4F0B-4924-BC68-9F2C01892D0E}" type="presParOf" srcId="{483E25C1-C742-4220-B63A-DFD5113E1D0A}" destId="{892AFBEF-BD3E-479A-AEC4-D5D4CF8A681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93EBF-B093-49A3-8B64-607817C95F2A}">
      <dsp:nvSpPr>
        <dsp:cNvPr id="0" name=""/>
        <dsp:cNvSpPr/>
      </dsp:nvSpPr>
      <dsp:spPr>
        <a:xfrm rot="10800000">
          <a:off x="1328352" y="2964"/>
          <a:ext cx="4077948" cy="123579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950" tIns="148590" rIns="277368" bIns="148590" numCol="1" spcCol="1270" anchor="ctr" anchorCtr="0">
          <a:noAutofit/>
        </a:bodyPr>
        <a:lstStyle/>
        <a:p>
          <a:pPr marL="0" lvl="0" indent="0" algn="ctr" defTabSz="1733550">
            <a:lnSpc>
              <a:spcPct val="90000"/>
            </a:lnSpc>
            <a:spcBef>
              <a:spcPct val="0"/>
            </a:spcBef>
            <a:spcAft>
              <a:spcPct val="35000"/>
            </a:spcAft>
            <a:buNone/>
          </a:pPr>
          <a:r>
            <a:rPr lang="en-US" sz="3900" kern="1200" baseline="0" dirty="0">
              <a:latin typeface="Corbel" panose="020B0503020204020204" pitchFamily="34" charset="0"/>
            </a:rPr>
            <a:t>Karl Pearson</a:t>
          </a:r>
        </a:p>
      </dsp:txBody>
      <dsp:txXfrm rot="10800000">
        <a:off x="1637300" y="2964"/>
        <a:ext cx="3769000" cy="1235792"/>
      </dsp:txXfrm>
    </dsp:sp>
    <dsp:sp modelId="{D387FFBF-EE50-490B-AC8C-1D67CE6667A4}">
      <dsp:nvSpPr>
        <dsp:cNvPr id="0" name=""/>
        <dsp:cNvSpPr/>
      </dsp:nvSpPr>
      <dsp:spPr>
        <a:xfrm>
          <a:off x="718204" y="1790"/>
          <a:ext cx="1235792" cy="1235792"/>
        </a:xfrm>
        <a:prstGeom prst="ellipse">
          <a:avLst/>
        </a:prstGeom>
        <a:blipFill>
          <a:blip xmlns:r="http://schemas.openxmlformats.org/officeDocument/2006/relationships" r:embed="rId1"/>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44FF9-96AE-4D47-824A-5DA5982990CB}">
      <dsp:nvSpPr>
        <dsp:cNvPr id="0" name=""/>
        <dsp:cNvSpPr/>
      </dsp:nvSpPr>
      <dsp:spPr>
        <a:xfrm rot="10800000">
          <a:off x="1336100" y="1606477"/>
          <a:ext cx="4077948" cy="123579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950" tIns="148590" rIns="277368" bIns="148590" numCol="1" spcCol="1270" anchor="ctr" anchorCtr="0">
          <a:noAutofit/>
        </a:bodyPr>
        <a:lstStyle/>
        <a:p>
          <a:pPr marL="0" lvl="0" indent="0" algn="ctr" defTabSz="1733550">
            <a:lnSpc>
              <a:spcPct val="90000"/>
            </a:lnSpc>
            <a:spcBef>
              <a:spcPct val="0"/>
            </a:spcBef>
            <a:spcAft>
              <a:spcPct val="35000"/>
            </a:spcAft>
            <a:buNone/>
          </a:pPr>
          <a:r>
            <a:rPr lang="en-US" sz="3900" kern="1200" baseline="0" dirty="0">
              <a:latin typeface="Corbel" panose="020B0503020204020204" pitchFamily="34" charset="0"/>
            </a:rPr>
            <a:t>Ronald Fisher</a:t>
          </a:r>
        </a:p>
      </dsp:txBody>
      <dsp:txXfrm rot="10800000">
        <a:off x="1645048" y="1606477"/>
        <a:ext cx="3769000" cy="1235792"/>
      </dsp:txXfrm>
    </dsp:sp>
    <dsp:sp modelId="{06209EFF-5FF3-4120-B324-09943B67B5AE}">
      <dsp:nvSpPr>
        <dsp:cNvPr id="0" name=""/>
        <dsp:cNvSpPr/>
      </dsp:nvSpPr>
      <dsp:spPr>
        <a:xfrm>
          <a:off x="718204" y="1606477"/>
          <a:ext cx="1235792" cy="123579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9FB48-B031-4C2C-BDB6-2194B9E9AD1B}">
      <dsp:nvSpPr>
        <dsp:cNvPr id="0" name=""/>
        <dsp:cNvSpPr/>
      </dsp:nvSpPr>
      <dsp:spPr>
        <a:xfrm rot="10800000">
          <a:off x="1336100" y="3211163"/>
          <a:ext cx="4077948" cy="123579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950" tIns="148590" rIns="277368" bIns="148590" numCol="1" spcCol="1270" anchor="ctr" anchorCtr="0">
          <a:noAutofit/>
        </a:bodyPr>
        <a:lstStyle/>
        <a:p>
          <a:pPr marL="0" lvl="0" indent="0" algn="ctr" defTabSz="1733550">
            <a:lnSpc>
              <a:spcPct val="90000"/>
            </a:lnSpc>
            <a:spcBef>
              <a:spcPct val="0"/>
            </a:spcBef>
            <a:spcAft>
              <a:spcPct val="35000"/>
            </a:spcAft>
            <a:buNone/>
          </a:pPr>
          <a:r>
            <a:rPr lang="en-US" sz="3900" kern="1200" baseline="0" dirty="0">
              <a:latin typeface="Corbel" panose="020B0503020204020204" pitchFamily="34" charset="0"/>
            </a:rPr>
            <a:t>Jerzy Neyman</a:t>
          </a:r>
        </a:p>
      </dsp:txBody>
      <dsp:txXfrm rot="10800000">
        <a:off x="1645048" y="3211163"/>
        <a:ext cx="3769000" cy="1235792"/>
      </dsp:txXfrm>
    </dsp:sp>
    <dsp:sp modelId="{3E884C05-27EE-4B45-9F2D-24C557A1608B}">
      <dsp:nvSpPr>
        <dsp:cNvPr id="0" name=""/>
        <dsp:cNvSpPr/>
      </dsp:nvSpPr>
      <dsp:spPr>
        <a:xfrm>
          <a:off x="718204" y="3211163"/>
          <a:ext cx="1235792" cy="123579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DE1D5-FFAE-4856-9E6E-D69B828659BB}">
      <dsp:nvSpPr>
        <dsp:cNvPr id="0" name=""/>
        <dsp:cNvSpPr/>
      </dsp:nvSpPr>
      <dsp:spPr>
        <a:xfrm rot="10800000" flipH="1">
          <a:off x="1287400" y="581455"/>
          <a:ext cx="3727126" cy="140038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426" tIns="121920" rIns="227584"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orbel" panose="020B0503020204020204" pitchFamily="34" charset="0"/>
            </a:rPr>
            <a:t>Thomas Bayes</a:t>
          </a:r>
        </a:p>
      </dsp:txBody>
      <dsp:txXfrm rot="10800000">
        <a:off x="1287400" y="581455"/>
        <a:ext cx="3377030" cy="1400385"/>
      </dsp:txXfrm>
    </dsp:sp>
    <dsp:sp modelId="{7914F907-3221-447A-AF94-E7424D6919C0}">
      <dsp:nvSpPr>
        <dsp:cNvPr id="0" name=""/>
        <dsp:cNvSpPr/>
      </dsp:nvSpPr>
      <dsp:spPr>
        <a:xfrm>
          <a:off x="4518902" y="527563"/>
          <a:ext cx="1577116" cy="15078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AFBEF-BD3E-479A-AEC4-D5D4CF8A6810}">
      <dsp:nvSpPr>
        <dsp:cNvPr id="0" name=""/>
        <dsp:cNvSpPr/>
      </dsp:nvSpPr>
      <dsp:spPr>
        <a:xfrm rot="10800000" flipH="1">
          <a:off x="1284280" y="2123659"/>
          <a:ext cx="3727126" cy="130699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4426" tIns="106680" rIns="199136" bIns="106680" numCol="1" spcCol="1270" anchor="ctr" anchorCtr="0">
          <a:noAutofit/>
        </a:bodyPr>
        <a:lstStyle/>
        <a:p>
          <a:pPr marL="0" lvl="0" indent="0" algn="l" defTabSz="1244600">
            <a:lnSpc>
              <a:spcPct val="90000"/>
            </a:lnSpc>
            <a:spcBef>
              <a:spcPct val="0"/>
            </a:spcBef>
            <a:spcAft>
              <a:spcPct val="35000"/>
            </a:spcAft>
            <a:buNone/>
          </a:pPr>
          <a:r>
            <a:rPr lang="es-ES" sz="2800" b="0" i="0" kern="1200" dirty="0">
              <a:latin typeface="Corbel" panose="020B0503020204020204" pitchFamily="34" charset="0"/>
            </a:rPr>
            <a:t>Pierre-</a:t>
          </a:r>
          <a:r>
            <a:rPr lang="es-ES" sz="2800" b="0" i="0" kern="1200" dirty="0" err="1">
              <a:latin typeface="Corbel" panose="020B0503020204020204" pitchFamily="34" charset="0"/>
            </a:rPr>
            <a:t>Simon</a:t>
          </a:r>
          <a:r>
            <a:rPr lang="es-ES" sz="2800" b="0" i="0" kern="1200" dirty="0">
              <a:latin typeface="Corbel" panose="020B0503020204020204" pitchFamily="34" charset="0"/>
            </a:rPr>
            <a:t> </a:t>
          </a:r>
          <a:r>
            <a:rPr lang="en-US" sz="2800" kern="1200" dirty="0">
              <a:latin typeface="Corbel" panose="020B0503020204020204" pitchFamily="34" charset="0"/>
            </a:rPr>
            <a:t>Laplace</a:t>
          </a:r>
        </a:p>
      </dsp:txBody>
      <dsp:txXfrm rot="10800000">
        <a:off x="1284280" y="2123659"/>
        <a:ext cx="3400377" cy="1306997"/>
      </dsp:txXfrm>
    </dsp:sp>
    <dsp:sp modelId="{C85AA08C-3E47-4A56-902C-664EB97EC352}">
      <dsp:nvSpPr>
        <dsp:cNvPr id="0" name=""/>
        <dsp:cNvSpPr/>
      </dsp:nvSpPr>
      <dsp:spPr>
        <a:xfrm>
          <a:off x="4531384" y="2131210"/>
          <a:ext cx="1564634" cy="15050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C5D7A-650C-4C16-B5FB-1FF37EB0884E}" type="datetimeFigureOut">
              <a:rPr lang="es-ES" smtClean="0"/>
              <a:t>27/10/2020</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9D193-7DC5-449C-84D8-B44C7944234C}" type="slidenum">
              <a:rPr lang="es-ES" smtClean="0"/>
              <a:t>‹#›</a:t>
            </a:fld>
            <a:endParaRPr lang="es-ES"/>
          </a:p>
        </p:txBody>
      </p:sp>
    </p:spTree>
    <p:extLst>
      <p:ext uri="{BB962C8B-B14F-4D97-AF65-F5344CB8AC3E}">
        <p14:creationId xmlns:p14="http://schemas.microsoft.com/office/powerpoint/2010/main" val="339114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DengXian" panose="02010600030101010101" pitchFamily="2" charset="-122"/>
                <a:cs typeface="Arial" panose="020B0604020202020204" pitchFamily="34" charset="0"/>
              </a:rPr>
              <a:t>I will be continuing last class’ talks on statistics with my own, but thankfully on a topic not already covered, Bayesian inference, and its usage in linguistic studies, though the Bayesian method is universally applicable to studies of other topics.</a:t>
            </a:r>
            <a:endParaRPr lang="es-ES" sz="12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B69D193-7DC5-449C-84D8-B44C7944234C}" type="slidenum">
              <a:rPr lang="es-ES" smtClean="0"/>
              <a:t>1</a:t>
            </a:fld>
            <a:endParaRPr lang="es-ES"/>
          </a:p>
        </p:txBody>
      </p:sp>
    </p:spTree>
    <p:extLst>
      <p:ext uri="{BB962C8B-B14F-4D97-AF65-F5344CB8AC3E}">
        <p14:creationId xmlns:p14="http://schemas.microsoft.com/office/powerpoint/2010/main" val="82837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B69D193-7DC5-449C-84D8-B44C7944234C}" type="slidenum">
              <a:rPr lang="es-ES" smtClean="0"/>
              <a:t>2</a:t>
            </a:fld>
            <a:endParaRPr lang="es-ES"/>
          </a:p>
        </p:txBody>
      </p:sp>
    </p:spTree>
    <p:extLst>
      <p:ext uri="{BB962C8B-B14F-4D97-AF65-F5344CB8AC3E}">
        <p14:creationId xmlns:p14="http://schemas.microsoft.com/office/powerpoint/2010/main" val="310031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CB69D193-7DC5-449C-84D8-B44C7944234C}" type="slidenum">
              <a:rPr lang="es-ES" smtClean="0"/>
              <a:t>3</a:t>
            </a:fld>
            <a:endParaRPr lang="es-ES"/>
          </a:p>
        </p:txBody>
      </p:sp>
    </p:spTree>
    <p:extLst>
      <p:ext uri="{BB962C8B-B14F-4D97-AF65-F5344CB8AC3E}">
        <p14:creationId xmlns:p14="http://schemas.microsoft.com/office/powerpoint/2010/main" val="427501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9D193-7DC5-449C-84D8-B44C7944234C}" type="slidenum">
              <a:rPr lang="es-ES" smtClean="0"/>
              <a:t>5</a:t>
            </a:fld>
            <a:endParaRPr lang="es-ES"/>
          </a:p>
        </p:txBody>
      </p:sp>
    </p:spTree>
    <p:extLst>
      <p:ext uri="{BB962C8B-B14F-4D97-AF65-F5344CB8AC3E}">
        <p14:creationId xmlns:p14="http://schemas.microsoft.com/office/powerpoint/2010/main" val="396799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9D193-7DC5-449C-84D8-B44C7944234C}" type="slidenum">
              <a:rPr lang="es-ES" smtClean="0"/>
              <a:t>6</a:t>
            </a:fld>
            <a:endParaRPr lang="es-ES"/>
          </a:p>
        </p:txBody>
      </p:sp>
    </p:spTree>
    <p:extLst>
      <p:ext uri="{BB962C8B-B14F-4D97-AF65-F5344CB8AC3E}">
        <p14:creationId xmlns:p14="http://schemas.microsoft.com/office/powerpoint/2010/main" val="71425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9D193-7DC5-449C-84D8-B44C7944234C}" type="slidenum">
              <a:rPr lang="es-ES" smtClean="0"/>
              <a:t>7</a:t>
            </a:fld>
            <a:endParaRPr lang="es-ES"/>
          </a:p>
        </p:txBody>
      </p:sp>
    </p:spTree>
    <p:extLst>
      <p:ext uri="{BB962C8B-B14F-4D97-AF65-F5344CB8AC3E}">
        <p14:creationId xmlns:p14="http://schemas.microsoft.com/office/powerpoint/2010/main" val="252863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CB69D193-7DC5-449C-84D8-B44C7944234C}" type="slidenum">
              <a:rPr lang="es-ES" smtClean="0"/>
              <a:t>8</a:t>
            </a:fld>
            <a:endParaRPr lang="es-ES"/>
          </a:p>
        </p:txBody>
      </p:sp>
    </p:spTree>
    <p:extLst>
      <p:ext uri="{BB962C8B-B14F-4D97-AF65-F5344CB8AC3E}">
        <p14:creationId xmlns:p14="http://schemas.microsoft.com/office/powerpoint/2010/main" val="184038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CB69D193-7DC5-449C-84D8-B44C7944234C}" type="slidenum">
              <a:rPr lang="es-ES" smtClean="0"/>
              <a:t>9</a:t>
            </a:fld>
            <a:endParaRPr lang="es-ES"/>
          </a:p>
        </p:txBody>
      </p:sp>
    </p:spTree>
    <p:extLst>
      <p:ext uri="{BB962C8B-B14F-4D97-AF65-F5344CB8AC3E}">
        <p14:creationId xmlns:p14="http://schemas.microsoft.com/office/powerpoint/2010/main" val="300583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9D193-7DC5-449C-84D8-B44C7944234C}" type="slidenum">
              <a:rPr lang="es-ES" smtClean="0"/>
              <a:t>13</a:t>
            </a:fld>
            <a:endParaRPr lang="es-ES"/>
          </a:p>
        </p:txBody>
      </p:sp>
    </p:spTree>
    <p:extLst>
      <p:ext uri="{BB962C8B-B14F-4D97-AF65-F5344CB8AC3E}">
        <p14:creationId xmlns:p14="http://schemas.microsoft.com/office/powerpoint/2010/main" val="418667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89235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79A7A1-FBC6-47BF-8679-5B1DF766E22B}" type="datetimeFigureOut">
              <a:rPr lang="es-ES" smtClean="0"/>
              <a:t>27/10/2020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326055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79A7A1-FBC6-47BF-8679-5B1DF766E22B}" type="datetimeFigureOut">
              <a:rPr lang="es-ES" smtClean="0"/>
              <a:t>27/10/2020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189858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979A7A1-FBC6-47BF-8679-5B1DF766E22B}" type="datetimeFigureOut">
              <a:rPr lang="es-ES" smtClean="0"/>
              <a:t>27/10/2020</a:t>
            </a:fld>
            <a:endParaRPr lang="es-E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E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436C45B-081F-4610-B125-150E85A3D54E}" type="slidenum">
              <a:rPr lang="es-ES" smtClean="0"/>
              <a:t>‹#›</a:t>
            </a:fld>
            <a:endParaRPr lang="es-ES"/>
          </a:p>
        </p:txBody>
      </p:sp>
    </p:spTree>
    <p:extLst>
      <p:ext uri="{BB962C8B-B14F-4D97-AF65-F5344CB8AC3E}">
        <p14:creationId xmlns:p14="http://schemas.microsoft.com/office/powerpoint/2010/main" val="1683080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246459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228868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79A7A1-FBC6-47BF-8679-5B1DF766E22B}"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26374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79A7A1-FBC6-47BF-8679-5B1DF766E22B}" type="datetimeFigureOut">
              <a:rPr lang="es-ES" smtClean="0"/>
              <a:t>27/10/2020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97020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79A7A1-FBC6-47BF-8679-5B1DF766E22B}" type="datetimeFigureOut">
              <a:rPr lang="es-ES" smtClean="0"/>
              <a:t>27/10/2020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344119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9A7A1-FBC6-47BF-8679-5B1DF766E22B}" type="datetimeFigureOut">
              <a:rPr lang="es-ES" smtClean="0"/>
              <a:t>27/10/2020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2029737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979A7A1-FBC6-47BF-8679-5B1DF766E22B}"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436C45B-081F-4610-B125-150E85A3D54E}" type="slidenum">
              <a:rPr lang="es-ES" smtClean="0"/>
              <a:t>‹#›</a:t>
            </a:fld>
            <a:endParaRPr lang="es-ES"/>
          </a:p>
        </p:txBody>
      </p:sp>
    </p:spTree>
    <p:extLst>
      <p:ext uri="{BB962C8B-B14F-4D97-AF65-F5344CB8AC3E}">
        <p14:creationId xmlns:p14="http://schemas.microsoft.com/office/powerpoint/2010/main" val="139690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1663032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979A7A1-FBC6-47BF-8679-5B1DF766E22B}" type="datetimeFigureOut">
              <a:rPr lang="es-ES" smtClean="0"/>
              <a:t>27/10/2020</a:t>
            </a:fld>
            <a:endParaRPr lang="es-E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E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436C45B-081F-4610-B125-150E85A3D54E}" type="slidenum">
              <a:rPr lang="es-ES" smtClean="0"/>
              <a:t>‹#›</a:t>
            </a:fld>
            <a:endParaRPr lang="es-ES"/>
          </a:p>
        </p:txBody>
      </p:sp>
    </p:spTree>
    <p:extLst>
      <p:ext uri="{BB962C8B-B14F-4D97-AF65-F5344CB8AC3E}">
        <p14:creationId xmlns:p14="http://schemas.microsoft.com/office/powerpoint/2010/main" val="10885951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759498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249749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9A7A1-FBC6-47BF-8679-5B1DF766E22B}"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400375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979A7A1-FBC6-47BF-8679-5B1DF766E22B}" type="datetimeFigureOut">
              <a:rPr lang="es-ES" smtClean="0"/>
              <a:t>27/10/2020</a:t>
            </a:fld>
            <a:endParaRPr lang="es-ES"/>
          </a:p>
        </p:txBody>
      </p:sp>
      <p:sp>
        <p:nvSpPr>
          <p:cNvPr id="9" name="Footer Placeholder 8"/>
          <p:cNvSpPr>
            <a:spLocks noGrp="1"/>
          </p:cNvSpPr>
          <p:nvPr>
            <p:ph type="ftr" sz="quarter" idx="11"/>
          </p:nvPr>
        </p:nvSpPr>
        <p:spPr/>
        <p:txBody>
          <a:bodyPr/>
          <a:lstStyle/>
          <a:p>
            <a:endParaRPr lang="es-ES"/>
          </a:p>
        </p:txBody>
      </p:sp>
      <p:sp>
        <p:nvSpPr>
          <p:cNvPr id="10" name="Slide Number Placeholder 9"/>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131075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979A7A1-FBC6-47BF-8679-5B1DF766E22B}" type="datetimeFigureOut">
              <a:rPr lang="es-ES" smtClean="0"/>
              <a:t>27/10/2020</a:t>
            </a:fld>
            <a:endParaRPr lang="es-ES"/>
          </a:p>
        </p:txBody>
      </p:sp>
      <p:sp>
        <p:nvSpPr>
          <p:cNvPr id="11" name="Footer Placeholder 10"/>
          <p:cNvSpPr>
            <a:spLocks noGrp="1"/>
          </p:cNvSpPr>
          <p:nvPr>
            <p:ph type="ftr" sz="quarter" idx="11"/>
          </p:nvPr>
        </p:nvSpPr>
        <p:spPr/>
        <p:txBody>
          <a:bodyPr/>
          <a:lstStyle/>
          <a:p>
            <a:endParaRPr lang="es-ES"/>
          </a:p>
        </p:txBody>
      </p:sp>
      <p:sp>
        <p:nvSpPr>
          <p:cNvPr id="12" name="Slide Number Placeholder 11"/>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142047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979A7A1-FBC6-47BF-8679-5B1DF766E22B}" type="datetimeFigureOut">
              <a:rPr lang="es-ES" smtClean="0"/>
              <a:t>27/10/2020</a:t>
            </a:fld>
            <a:endParaRPr lang="es-ES"/>
          </a:p>
        </p:txBody>
      </p:sp>
      <p:sp>
        <p:nvSpPr>
          <p:cNvPr id="7" name="Footer Placeholder 6"/>
          <p:cNvSpPr>
            <a:spLocks noGrp="1"/>
          </p:cNvSpPr>
          <p:nvPr>
            <p:ph type="ftr" sz="quarter" idx="11"/>
          </p:nvPr>
        </p:nvSpPr>
        <p:spPr/>
        <p:txBody>
          <a:bodyPr/>
          <a:lstStyle/>
          <a:p>
            <a:endParaRPr lang="es-ES"/>
          </a:p>
        </p:txBody>
      </p:sp>
      <p:sp>
        <p:nvSpPr>
          <p:cNvPr id="8" name="Slide Number Placeholder 7"/>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201217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79A7A1-FBC6-47BF-8679-5B1DF766E22B}"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124825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979A7A1-FBC6-47BF-8679-5B1DF766E22B}" type="datetimeFigureOut">
              <a:rPr lang="es-ES" smtClean="0"/>
              <a:t>27/10/2020</a:t>
            </a:fld>
            <a:endParaRPr lang="es-ES"/>
          </a:p>
        </p:txBody>
      </p:sp>
      <p:sp>
        <p:nvSpPr>
          <p:cNvPr id="9" name="Footer Placeholder 8"/>
          <p:cNvSpPr>
            <a:spLocks noGrp="1"/>
          </p:cNvSpPr>
          <p:nvPr>
            <p:ph type="ftr" sz="quarter" idx="11"/>
          </p:nvPr>
        </p:nvSpPr>
        <p:spPr/>
        <p:txBody>
          <a:bodyPr/>
          <a:lstStyle/>
          <a:p>
            <a:endParaRPr lang="es-ES"/>
          </a:p>
        </p:txBody>
      </p:sp>
      <p:sp>
        <p:nvSpPr>
          <p:cNvPr id="10" name="Slide Number Placeholder 9"/>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407245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979A7A1-FBC6-47BF-8679-5B1DF766E22B}" type="datetimeFigureOut">
              <a:rPr lang="es-ES" smtClean="0"/>
              <a:t>27/10/2020</a:t>
            </a:fld>
            <a:endParaRPr lang="es-ES"/>
          </a:p>
        </p:txBody>
      </p:sp>
      <p:sp>
        <p:nvSpPr>
          <p:cNvPr id="9" name="Footer Placeholder 8"/>
          <p:cNvSpPr>
            <a:spLocks noGrp="1"/>
          </p:cNvSpPr>
          <p:nvPr>
            <p:ph type="ftr" sz="quarter" idx="11"/>
          </p:nvPr>
        </p:nvSpPr>
        <p:spPr>
          <a:xfrm>
            <a:off x="3499101" y="6356350"/>
            <a:ext cx="5911517" cy="365125"/>
          </a:xfrm>
        </p:spPr>
        <p:txBody>
          <a:bodyPr/>
          <a:lstStyle/>
          <a:p>
            <a:endParaRPr lang="es-ES"/>
          </a:p>
        </p:txBody>
      </p:sp>
      <p:sp>
        <p:nvSpPr>
          <p:cNvPr id="10" name="Slide Number Placeholder 9"/>
          <p:cNvSpPr>
            <a:spLocks noGrp="1"/>
          </p:cNvSpPr>
          <p:nvPr>
            <p:ph type="sldNum" sz="quarter" idx="12"/>
          </p:nvPr>
        </p:nvSpPr>
        <p:spPr/>
        <p:txBody>
          <a:bodyPr/>
          <a:lstStyle/>
          <a:p>
            <a:fld id="{6436C45B-081F-4610-B125-150E85A3D54E}" type="slidenum">
              <a:rPr lang="es-ES" smtClean="0"/>
              <a:t>‹#›</a:t>
            </a:fld>
            <a:endParaRPr lang="es-ES"/>
          </a:p>
        </p:txBody>
      </p:sp>
    </p:spTree>
    <p:extLst>
      <p:ext uri="{BB962C8B-B14F-4D97-AF65-F5344CB8AC3E}">
        <p14:creationId xmlns:p14="http://schemas.microsoft.com/office/powerpoint/2010/main" val="321375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979A7A1-FBC6-47BF-8679-5B1DF766E22B}" type="datetimeFigureOut">
              <a:rPr lang="es-ES" smtClean="0"/>
              <a:t>27/10/2020</a:t>
            </a:fld>
            <a:endParaRPr lang="es-E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436C45B-081F-4610-B125-150E85A3D54E}" type="slidenum">
              <a:rPr lang="es-ES" smtClean="0"/>
              <a:t>‹#›</a:t>
            </a:fld>
            <a:endParaRPr lang="es-ES"/>
          </a:p>
        </p:txBody>
      </p:sp>
    </p:spTree>
    <p:extLst>
      <p:ext uri="{BB962C8B-B14F-4D97-AF65-F5344CB8AC3E}">
        <p14:creationId xmlns:p14="http://schemas.microsoft.com/office/powerpoint/2010/main" val="1601618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979A7A1-FBC6-47BF-8679-5B1DF766E22B}" type="datetimeFigureOut">
              <a:rPr lang="es-ES" smtClean="0"/>
              <a:t>27/10/2020</a:t>
            </a:fld>
            <a:endParaRPr lang="es-E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E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436C45B-081F-4610-B125-150E85A3D54E}" type="slidenum">
              <a:rPr lang="es-ES" smtClean="0"/>
              <a:t>‹#›</a:t>
            </a:fld>
            <a:endParaRPr lang="es-ES"/>
          </a:p>
        </p:txBody>
      </p:sp>
    </p:spTree>
    <p:extLst>
      <p:ext uri="{BB962C8B-B14F-4D97-AF65-F5344CB8AC3E}">
        <p14:creationId xmlns:p14="http://schemas.microsoft.com/office/powerpoint/2010/main" val="1253045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robabilisticworld.com/frequentist-bayesian-approaches-inferential-statistics/" TargetMode="External"/><Relationship Id="rId2" Type="http://schemas.openxmlformats.org/officeDocument/2006/relationships/hyperlink" Target="https://doi-org.proxy.wm.edu/10.1111/lang.123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3EBB99-81C1-4EE4-B70A-1A09034E0983}"/>
              </a:ext>
            </a:extLst>
          </p:cNvPr>
          <p:cNvSpPr>
            <a:spLocks noGrp="1"/>
          </p:cNvSpPr>
          <p:nvPr>
            <p:ph type="ctrTitle"/>
          </p:nvPr>
        </p:nvSpPr>
        <p:spPr>
          <a:xfrm>
            <a:off x="1069849" y="1298448"/>
            <a:ext cx="7056444" cy="3255264"/>
          </a:xfrm>
        </p:spPr>
        <p:txBody>
          <a:bodyPr>
            <a:normAutofit/>
          </a:bodyPr>
          <a:lstStyle/>
          <a:p>
            <a:pPr algn="r"/>
            <a:r>
              <a:rPr lang="en-US" dirty="0">
                <a:solidFill>
                  <a:schemeClr val="accent1"/>
                </a:solidFill>
              </a:rPr>
              <a:t>Use of Bayesian Inference in Linguistic studies</a:t>
            </a:r>
            <a:endParaRPr lang="es-ES" dirty="0">
              <a:solidFill>
                <a:schemeClr val="accent1"/>
              </a:solidFill>
            </a:endParaRPr>
          </a:p>
        </p:txBody>
      </p:sp>
      <p:sp>
        <p:nvSpPr>
          <p:cNvPr id="3" name="Subtitle 2">
            <a:extLst>
              <a:ext uri="{FF2B5EF4-FFF2-40B4-BE49-F238E27FC236}">
                <a16:creationId xmlns:a16="http://schemas.microsoft.com/office/drawing/2014/main" id="{7CC50CF0-7F53-4FAC-989D-0F7F51D50451}"/>
              </a:ext>
            </a:extLst>
          </p:cNvPr>
          <p:cNvSpPr>
            <a:spLocks noGrp="1"/>
          </p:cNvSpPr>
          <p:nvPr>
            <p:ph type="subTitle" idx="1"/>
          </p:nvPr>
        </p:nvSpPr>
        <p:spPr>
          <a:xfrm>
            <a:off x="8528702" y="4084889"/>
            <a:ext cx="3021621" cy="1709159"/>
          </a:xfrm>
        </p:spPr>
        <p:txBody>
          <a:bodyPr>
            <a:normAutofit/>
          </a:bodyPr>
          <a:lstStyle/>
          <a:p>
            <a:pPr algn="r"/>
            <a:r>
              <a:rPr lang="en-US" sz="1800" dirty="0">
                <a:solidFill>
                  <a:srgbClr val="FFFFFF"/>
                </a:solidFill>
              </a:rPr>
              <a:t>Stephany Palmer</a:t>
            </a:r>
          </a:p>
          <a:p>
            <a:pPr algn="r"/>
            <a:r>
              <a:rPr lang="en-US" sz="1800" dirty="0">
                <a:solidFill>
                  <a:srgbClr val="FFFFFF"/>
                </a:solidFill>
              </a:rPr>
              <a:t>10/27/2020</a:t>
            </a:r>
            <a:endParaRPr lang="es-ES" sz="1800" dirty="0">
              <a:solidFill>
                <a:srgbClr val="FFFFFF"/>
              </a:solidFill>
            </a:endParaRPr>
          </a:p>
        </p:txBody>
      </p:sp>
    </p:spTree>
    <p:extLst>
      <p:ext uri="{BB962C8B-B14F-4D97-AF65-F5344CB8AC3E}">
        <p14:creationId xmlns:p14="http://schemas.microsoft.com/office/powerpoint/2010/main" val="404872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5D1E-585F-40D1-9F31-4E3D437A3FFB}"/>
              </a:ext>
            </a:extLst>
          </p:cNvPr>
          <p:cNvSpPr>
            <a:spLocks noGrp="1"/>
          </p:cNvSpPr>
          <p:nvPr>
            <p:ph type="title"/>
          </p:nvPr>
        </p:nvSpPr>
        <p:spPr/>
        <p:txBody>
          <a:bodyPr>
            <a:normAutofit/>
          </a:bodyPr>
          <a:lstStyle/>
          <a:p>
            <a:r>
              <a:rPr lang="en-US" sz="4000" dirty="0"/>
              <a:t>Prior</a:t>
            </a:r>
          </a:p>
        </p:txBody>
      </p:sp>
      <p:sp>
        <p:nvSpPr>
          <p:cNvPr id="3" name="Content Placeholder 2">
            <a:extLst>
              <a:ext uri="{FF2B5EF4-FFF2-40B4-BE49-F238E27FC236}">
                <a16:creationId xmlns:a16="http://schemas.microsoft.com/office/drawing/2014/main" id="{AAB5C26F-B0E3-439A-ADC0-9FB6999BAAF2}"/>
              </a:ext>
            </a:extLst>
          </p:cNvPr>
          <p:cNvSpPr>
            <a:spLocks noGrp="1"/>
          </p:cNvSpPr>
          <p:nvPr>
            <p:ph idx="1"/>
          </p:nvPr>
        </p:nvSpPr>
        <p:spPr/>
        <p:txBody>
          <a:bodyPr>
            <a:normAutofit/>
          </a:bodyPr>
          <a:lstStyle/>
          <a:p>
            <a:r>
              <a:rPr lang="en-US" sz="2400" dirty="0"/>
              <a:t>The prior summarizes our knowledge before collecting data.</a:t>
            </a:r>
          </a:p>
          <a:p>
            <a:r>
              <a:rPr lang="en-US" sz="2400" dirty="0"/>
              <a:t>This probability distribution can be based on previous studies and should be justified.</a:t>
            </a:r>
          </a:p>
          <a:p>
            <a:r>
              <a:rPr lang="en-US" sz="2400" dirty="0"/>
              <a:t>Can be either vague/uninformative or highly informative, depending on how much is known. </a:t>
            </a:r>
          </a:p>
          <a:p>
            <a:endParaRPr lang="es-ES" sz="2400" dirty="0"/>
          </a:p>
          <a:p>
            <a:endParaRPr lang="en-US" sz="24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666FE51-BAB2-48E0-A1CC-FB9F10B4C801}"/>
                  </a:ext>
                </a:extLst>
              </p:cNvPr>
              <p:cNvSpPr txBox="1"/>
              <p:nvPr/>
            </p:nvSpPr>
            <p:spPr>
              <a:xfrm>
                <a:off x="5581219" y="897969"/>
                <a:ext cx="7011695" cy="861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i="1" smtClean="0">
                          <a:latin typeface="Cambria Math" panose="02040503050406030204" pitchFamily="18" charset="0"/>
                        </a:rPr>
                        <m:t>𝑃</m:t>
                      </m:r>
                      <m:d>
                        <m:dPr>
                          <m:ctrlPr>
                            <a:rPr lang="es-ES" sz="2400" i="1" smtClean="0">
                              <a:solidFill>
                                <a:srgbClr val="836967"/>
                              </a:solidFill>
                              <a:latin typeface="Cambria Math" panose="02040503050406030204" pitchFamily="18" charset="0"/>
                            </a:rPr>
                          </m:ctrlPr>
                        </m:dPr>
                        <m:e>
                          <m:d>
                            <m:dPr>
                              <m:begChr m:val=""/>
                              <m:endChr m:val="|"/>
                              <m:ctrlPr>
                                <a:rPr lang="es-ES" sz="2400" i="1" smtClean="0">
                                  <a:solidFill>
                                    <a:srgbClr val="836967"/>
                                  </a:solidFill>
                                  <a:latin typeface="Cambria Math" panose="02040503050406030204" pitchFamily="18" charset="0"/>
                                </a:rPr>
                              </m:ctrlPr>
                            </m:dPr>
                            <m:e>
                              <m:r>
                                <a:rPr lang="es-ES" sz="2400" i="1" smtClean="0">
                                  <a:latin typeface="Cambria Math" panose="02040503050406030204" pitchFamily="18" charset="0"/>
                                </a:rPr>
                                <m:t>𝐴</m:t>
                              </m:r>
                            </m:e>
                          </m:d>
                          <m:r>
                            <a:rPr lang="es-ES" sz="2400" i="1" smtClean="0">
                              <a:latin typeface="Cambria Math" panose="02040503050406030204" pitchFamily="18" charset="0"/>
                            </a:rPr>
                            <m:t>𝐵</m:t>
                          </m:r>
                        </m:e>
                      </m:d>
                      <m:r>
                        <a:rPr lang="es-ES" sz="2400" i="1" smtClean="0">
                          <a:latin typeface="Cambria Math" panose="02040503050406030204" pitchFamily="18" charset="0"/>
                        </a:rPr>
                        <m:t>=</m:t>
                      </m:r>
                      <m:f>
                        <m:fPr>
                          <m:ctrlPr>
                            <a:rPr lang="es-ES" sz="2400" i="1" smtClean="0">
                              <a:solidFill>
                                <a:srgbClr val="836967"/>
                              </a:solidFill>
                              <a:latin typeface="Cambria Math" panose="02040503050406030204" pitchFamily="18" charset="0"/>
                            </a:rPr>
                          </m:ctrlPr>
                        </m:fPr>
                        <m:num>
                          <m:r>
                            <a:rPr lang="es-ES" sz="2400" i="1" smtClean="0">
                              <a:latin typeface="Cambria Math" panose="02040503050406030204" pitchFamily="18" charset="0"/>
                            </a:rPr>
                            <m:t>𝑃</m:t>
                          </m:r>
                          <m:d>
                            <m:dPr>
                              <m:ctrlPr>
                                <a:rPr lang="es-ES" sz="2400" i="1" smtClean="0">
                                  <a:solidFill>
                                    <a:srgbClr val="836967"/>
                                  </a:solidFill>
                                  <a:latin typeface="Cambria Math" panose="02040503050406030204" pitchFamily="18" charset="0"/>
                                </a:rPr>
                              </m:ctrlPr>
                            </m:dPr>
                            <m:e>
                              <m:d>
                                <m:dPr>
                                  <m:begChr m:val=""/>
                                  <m:endChr m:val="|"/>
                                  <m:ctrlPr>
                                    <a:rPr lang="es-ES" sz="2400" i="1" smtClean="0">
                                      <a:solidFill>
                                        <a:srgbClr val="836967"/>
                                      </a:solidFill>
                                      <a:latin typeface="Cambria Math" panose="02040503050406030204" pitchFamily="18" charset="0"/>
                                    </a:rPr>
                                  </m:ctrlPr>
                                </m:dPr>
                                <m:e>
                                  <m:r>
                                    <a:rPr lang="es-ES" sz="2400" i="1" smtClean="0">
                                      <a:latin typeface="Cambria Math" panose="02040503050406030204" pitchFamily="18" charset="0"/>
                                    </a:rPr>
                                    <m:t>𝐵</m:t>
                                  </m:r>
                                </m:e>
                              </m:d>
                              <m:r>
                                <a:rPr lang="es-ES" sz="2400" i="1" smtClean="0">
                                  <a:latin typeface="Cambria Math" panose="02040503050406030204" pitchFamily="18" charset="0"/>
                                </a:rPr>
                                <m:t>𝐴</m:t>
                              </m:r>
                            </m:e>
                          </m:d>
                          <m:r>
                            <a:rPr lang="es-ES" sz="2400" i="1" smtClean="0">
                              <a:latin typeface="Cambria Math" panose="02040503050406030204" pitchFamily="18" charset="0"/>
                            </a:rPr>
                            <m:t>𝑃</m:t>
                          </m:r>
                          <m:d>
                            <m:dPr>
                              <m:ctrlPr>
                                <a:rPr lang="es-ES" sz="2400" i="1" smtClean="0">
                                  <a:solidFill>
                                    <a:srgbClr val="836967"/>
                                  </a:solidFill>
                                  <a:latin typeface="Cambria Math" panose="02040503050406030204" pitchFamily="18" charset="0"/>
                                </a:rPr>
                              </m:ctrlPr>
                            </m:dPr>
                            <m:e>
                              <m:r>
                                <a:rPr lang="es-ES" sz="2400" i="1" smtClean="0">
                                  <a:latin typeface="Cambria Math" panose="02040503050406030204" pitchFamily="18" charset="0"/>
                                </a:rPr>
                                <m:t>𝐴</m:t>
                              </m:r>
                            </m:e>
                          </m:d>
                        </m:num>
                        <m:den>
                          <m:r>
                            <a:rPr lang="es-ES" sz="2400" i="1" smtClean="0">
                              <a:latin typeface="Cambria Math" panose="02040503050406030204" pitchFamily="18" charset="0"/>
                            </a:rPr>
                            <m:t>𝑃</m:t>
                          </m:r>
                          <m:d>
                            <m:dPr>
                              <m:ctrlPr>
                                <a:rPr lang="es-ES" sz="2400" i="1" smtClean="0">
                                  <a:solidFill>
                                    <a:srgbClr val="836967"/>
                                  </a:solidFill>
                                  <a:latin typeface="Cambria Math" panose="02040503050406030204" pitchFamily="18" charset="0"/>
                                </a:rPr>
                              </m:ctrlPr>
                            </m:dPr>
                            <m:e>
                              <m:r>
                                <a:rPr lang="es-ES" sz="2400" i="1" smtClean="0">
                                  <a:latin typeface="Cambria Math" panose="02040503050406030204" pitchFamily="18" charset="0"/>
                                </a:rPr>
                                <m:t>𝐵</m:t>
                              </m:r>
                            </m:e>
                          </m:d>
                        </m:den>
                      </m:f>
                    </m:oMath>
                  </m:oMathPara>
                </a14:m>
                <a:endParaRPr lang="en-US" dirty="0"/>
              </a:p>
            </p:txBody>
          </p:sp>
        </mc:Choice>
        <mc:Fallback xmlns="">
          <p:sp>
            <p:nvSpPr>
              <p:cNvPr id="15" name="TextBox 14">
                <a:extLst>
                  <a:ext uri="{FF2B5EF4-FFF2-40B4-BE49-F238E27FC236}">
                    <a16:creationId xmlns:a16="http://schemas.microsoft.com/office/drawing/2014/main" id="{6666FE51-BAB2-48E0-A1CC-FB9F10B4C801}"/>
                  </a:ext>
                </a:extLst>
              </p:cNvPr>
              <p:cNvSpPr txBox="1">
                <a:spLocks noRot="1" noChangeAspect="1" noMove="1" noResize="1" noEditPoints="1" noAdjustHandles="1" noChangeArrowheads="1" noChangeShapeType="1" noTextEdit="1"/>
              </p:cNvSpPr>
              <p:nvPr/>
            </p:nvSpPr>
            <p:spPr>
              <a:xfrm>
                <a:off x="5581219" y="897969"/>
                <a:ext cx="7011695" cy="861326"/>
              </a:xfrm>
              <a:prstGeom prst="rect">
                <a:avLst/>
              </a:prstGeom>
              <a:blipFill>
                <a:blip r:embed="rId2"/>
                <a:stretch>
                  <a:fillRect/>
                </a:stretch>
              </a:blipFill>
            </p:spPr>
            <p:txBody>
              <a:bodyPr/>
              <a:lstStyle/>
              <a:p>
                <a:r>
                  <a:rPr lang="es-ES">
                    <a:noFill/>
                  </a:rPr>
                  <a:t> </a:t>
                </a:r>
              </a:p>
            </p:txBody>
          </p:sp>
        </mc:Fallback>
      </mc:AlternateContent>
      <p:sp>
        <p:nvSpPr>
          <p:cNvPr id="6" name="Oval 5">
            <a:extLst>
              <a:ext uri="{FF2B5EF4-FFF2-40B4-BE49-F238E27FC236}">
                <a16:creationId xmlns:a16="http://schemas.microsoft.com/office/drawing/2014/main" id="{36DA2119-E40C-48D2-AA65-6ADCE08B8193}"/>
              </a:ext>
            </a:extLst>
          </p:cNvPr>
          <p:cNvSpPr/>
          <p:nvPr/>
        </p:nvSpPr>
        <p:spPr>
          <a:xfrm>
            <a:off x="9725239" y="715402"/>
            <a:ext cx="996593" cy="729465"/>
          </a:xfrm>
          <a:prstGeom prst="ellipse">
            <a:avLst/>
          </a:prstGeom>
          <a:noFill/>
          <a:ln w="38100">
            <a:solidFill>
              <a:schemeClr val="accent1">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11694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7653F7-C508-4864-8E36-155FB96D1D42}"/>
              </a:ext>
            </a:extLst>
          </p:cNvPr>
          <p:cNvSpPr>
            <a:spLocks noGrp="1"/>
          </p:cNvSpPr>
          <p:nvPr>
            <p:ph type="title"/>
          </p:nvPr>
        </p:nvSpPr>
        <p:spPr>
          <a:xfrm>
            <a:off x="289248" y="1123837"/>
            <a:ext cx="6451110" cy="1255469"/>
          </a:xfrm>
        </p:spPr>
        <p:txBody>
          <a:bodyPr>
            <a:normAutofit/>
          </a:bodyPr>
          <a:lstStyle/>
          <a:p>
            <a:r>
              <a:rPr lang="en-US" dirty="0"/>
              <a:t>Choice of Priors</a:t>
            </a:r>
            <a:endParaRPr lang="es-ES" dirty="0"/>
          </a:p>
        </p:txBody>
      </p:sp>
      <p:sp>
        <p:nvSpPr>
          <p:cNvPr id="3" name="Content Placeholder 2">
            <a:extLst>
              <a:ext uri="{FF2B5EF4-FFF2-40B4-BE49-F238E27FC236}">
                <a16:creationId xmlns:a16="http://schemas.microsoft.com/office/drawing/2014/main" id="{C6A0F17C-013B-4F81-91FE-D3C0045AB032}"/>
              </a:ext>
            </a:extLst>
          </p:cNvPr>
          <p:cNvSpPr>
            <a:spLocks noGrp="1"/>
          </p:cNvSpPr>
          <p:nvPr>
            <p:ph idx="1"/>
          </p:nvPr>
        </p:nvSpPr>
        <p:spPr>
          <a:xfrm>
            <a:off x="289248" y="2510395"/>
            <a:ext cx="6451109" cy="3274586"/>
          </a:xfrm>
        </p:spPr>
        <p:txBody>
          <a:bodyPr anchor="t">
            <a:normAutofit/>
          </a:bodyPr>
          <a:lstStyle/>
          <a:p>
            <a:r>
              <a:rPr lang="en-US" sz="2400" dirty="0">
                <a:solidFill>
                  <a:srgbClr val="FFFFFF"/>
                </a:solidFill>
              </a:rPr>
              <a:t>Choose carefully.</a:t>
            </a:r>
          </a:p>
          <a:p>
            <a:r>
              <a:rPr lang="en-US" sz="2400" dirty="0">
                <a:solidFill>
                  <a:srgbClr val="FFFFFF"/>
                </a:solidFill>
              </a:rPr>
              <a:t>1) Obtain a set of priors with different levels of representativeness for past research findings</a:t>
            </a:r>
          </a:p>
          <a:p>
            <a:r>
              <a:rPr lang="en-US" sz="2400" dirty="0">
                <a:solidFill>
                  <a:srgbClr val="FFFFFF"/>
                </a:solidFill>
              </a:rPr>
              <a:t>2) Obtain a Bayesian result using each prior </a:t>
            </a:r>
          </a:p>
          <a:p>
            <a:r>
              <a:rPr lang="en-US" sz="2400" dirty="0">
                <a:solidFill>
                  <a:srgbClr val="FFFFFF"/>
                </a:solidFill>
              </a:rPr>
              <a:t>3) Compare their credible intervals</a:t>
            </a:r>
          </a:p>
          <a:p>
            <a:pPr lvl="1"/>
            <a:r>
              <a:rPr lang="en-US" sz="2400" dirty="0">
                <a:solidFill>
                  <a:srgbClr val="FFFFFF"/>
                </a:solidFill>
              </a:rPr>
              <a:t>If big differences, priors aren’t robust/useful</a:t>
            </a:r>
            <a:endParaRPr lang="es-ES" sz="2400" dirty="0">
              <a:solidFill>
                <a:srgbClr val="FFFFFF"/>
              </a:solidFill>
            </a:endParaRPr>
          </a:p>
        </p:txBody>
      </p:sp>
      <p:pic>
        <p:nvPicPr>
          <p:cNvPr id="4" name="Picture 3">
            <a:extLst>
              <a:ext uri="{FF2B5EF4-FFF2-40B4-BE49-F238E27FC236}">
                <a16:creationId xmlns:a16="http://schemas.microsoft.com/office/drawing/2014/main" id="{FD22AB4E-CFDA-4178-9920-3A52BBCC64EE}"/>
              </a:ext>
            </a:extLst>
          </p:cNvPr>
          <p:cNvPicPr>
            <a:picLocks noChangeAspect="1"/>
          </p:cNvPicPr>
          <p:nvPr/>
        </p:nvPicPr>
        <p:blipFill rotWithShape="1">
          <a:blip r:embed="rId2"/>
          <a:srcRect l="-882" r="-2202" b="-60"/>
          <a:stretch/>
        </p:blipFill>
        <p:spPr>
          <a:xfrm>
            <a:off x="7341734" y="913907"/>
            <a:ext cx="4561018" cy="5334001"/>
          </a:xfrm>
          <a:prstGeom prst="rect">
            <a:avLst/>
          </a:prstGeom>
        </p:spPr>
      </p:pic>
    </p:spTree>
    <p:extLst>
      <p:ext uri="{BB962C8B-B14F-4D97-AF65-F5344CB8AC3E}">
        <p14:creationId xmlns:p14="http://schemas.microsoft.com/office/powerpoint/2010/main" val="266581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3EE9-6E48-435E-8D50-75BAA094A227}"/>
              </a:ext>
            </a:extLst>
          </p:cNvPr>
          <p:cNvSpPr>
            <a:spLocks noGrp="1"/>
          </p:cNvSpPr>
          <p:nvPr>
            <p:ph type="title"/>
          </p:nvPr>
        </p:nvSpPr>
        <p:spPr/>
        <p:txBody>
          <a:bodyPr/>
          <a:lstStyle/>
          <a:p>
            <a:r>
              <a:rPr lang="en-US" dirty="0"/>
              <a:t>Likelihood</a:t>
            </a:r>
            <a:endParaRPr lang="es-ES" dirty="0"/>
          </a:p>
        </p:txBody>
      </p:sp>
      <p:sp>
        <p:nvSpPr>
          <p:cNvPr id="3" name="Content Placeholder 2">
            <a:extLst>
              <a:ext uri="{FF2B5EF4-FFF2-40B4-BE49-F238E27FC236}">
                <a16:creationId xmlns:a16="http://schemas.microsoft.com/office/drawing/2014/main" id="{D993D091-DA64-40F7-AD6D-7695B022D65A}"/>
              </a:ext>
            </a:extLst>
          </p:cNvPr>
          <p:cNvSpPr>
            <a:spLocks noGrp="1"/>
          </p:cNvSpPr>
          <p:nvPr>
            <p:ph idx="1"/>
          </p:nvPr>
        </p:nvSpPr>
        <p:spPr/>
        <p:txBody>
          <a:bodyPr>
            <a:normAutofit/>
          </a:bodyPr>
          <a:lstStyle/>
          <a:p>
            <a:r>
              <a:rPr lang="en-US" sz="2400" dirty="0"/>
              <a:t>The foundation of most frequentist techniques.</a:t>
            </a:r>
          </a:p>
          <a:p>
            <a:r>
              <a:rPr lang="en-US" sz="2400" dirty="0"/>
              <a:t>Given our prior, how likely is it that we got our data? </a:t>
            </a:r>
          </a:p>
          <a:p>
            <a:r>
              <a:rPr lang="en-US" sz="2400" dirty="0"/>
              <a:t>If our prior and our data are very different, we will get a low likelihood.</a:t>
            </a:r>
          </a:p>
          <a:p>
            <a:pPr lvl="1"/>
            <a:r>
              <a:rPr lang="en-US" sz="2400" dirty="0"/>
              <a:t>Low likelihood-&gt; prior is informative. Less informative the better.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3312007-A96C-499E-8A77-8CAF6776CFE6}"/>
                  </a:ext>
                </a:extLst>
              </p:cNvPr>
              <p:cNvSpPr txBox="1"/>
              <p:nvPr/>
            </p:nvSpPr>
            <p:spPr>
              <a:xfrm>
                <a:off x="5257800" y="829362"/>
                <a:ext cx="6096000" cy="989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d>
                            <m:dPr>
                              <m:begChr m:val=""/>
                              <m:endChr m:val="|"/>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𝐴</m:t>
                              </m:r>
                            </m:e>
                          </m:d>
                          <m:r>
                            <a:rPr lang="es-ES" sz="2800" i="1" smtClean="0">
                              <a:latin typeface="Cambria Math" panose="02040503050406030204" pitchFamily="18" charset="0"/>
                            </a:rPr>
                            <m:t>𝐵</m:t>
                          </m:r>
                        </m:e>
                      </m:d>
                      <m:r>
                        <a:rPr lang="es-ES" sz="2800" i="1" smtClean="0">
                          <a:latin typeface="Cambria Math" panose="02040503050406030204" pitchFamily="18" charset="0"/>
                        </a:rPr>
                        <m:t>=</m:t>
                      </m:r>
                      <m:f>
                        <m:fPr>
                          <m:ctrlPr>
                            <a:rPr lang="es-ES" sz="2800" i="1" smtClean="0">
                              <a:solidFill>
                                <a:srgbClr val="836967"/>
                              </a:solidFill>
                              <a:latin typeface="Cambria Math" panose="02040503050406030204" pitchFamily="18" charset="0"/>
                            </a:rPr>
                          </m:ctrlPr>
                        </m:fPr>
                        <m:num>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d>
                                <m:dPr>
                                  <m:begChr m:val=""/>
                                  <m:endChr m:val="|"/>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𝐵</m:t>
                                  </m:r>
                                </m:e>
                              </m:d>
                              <m:r>
                                <a:rPr lang="es-ES" sz="2800" i="1" smtClean="0">
                                  <a:latin typeface="Cambria Math" panose="02040503050406030204" pitchFamily="18" charset="0"/>
                                </a:rPr>
                                <m:t>𝐴</m:t>
                              </m:r>
                            </m:e>
                          </m:d>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𝐴</m:t>
                              </m:r>
                            </m:e>
                          </m:d>
                        </m:num>
                        <m:den>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𝐵</m:t>
                              </m:r>
                            </m:e>
                          </m:d>
                        </m:den>
                      </m:f>
                    </m:oMath>
                  </m:oMathPara>
                </a14:m>
                <a:endParaRPr lang="en-US" dirty="0"/>
              </a:p>
            </p:txBody>
          </p:sp>
        </mc:Choice>
        <mc:Fallback xmlns="">
          <p:sp>
            <p:nvSpPr>
              <p:cNvPr id="5" name="TextBox 4">
                <a:extLst>
                  <a:ext uri="{FF2B5EF4-FFF2-40B4-BE49-F238E27FC236}">
                    <a16:creationId xmlns:a16="http://schemas.microsoft.com/office/drawing/2014/main" id="{C3312007-A96C-499E-8A77-8CAF6776CFE6}"/>
                  </a:ext>
                </a:extLst>
              </p:cNvPr>
              <p:cNvSpPr txBox="1">
                <a:spLocks noRot="1" noChangeAspect="1" noMove="1" noResize="1" noEditPoints="1" noAdjustHandles="1" noChangeArrowheads="1" noChangeShapeType="1" noTextEdit="1"/>
              </p:cNvSpPr>
              <p:nvPr/>
            </p:nvSpPr>
            <p:spPr>
              <a:xfrm>
                <a:off x="5257800" y="829362"/>
                <a:ext cx="6096000" cy="989438"/>
              </a:xfrm>
              <a:prstGeom prst="rect">
                <a:avLst/>
              </a:prstGeom>
              <a:blipFill>
                <a:blip r:embed="rId2"/>
                <a:stretch>
                  <a:fillRect/>
                </a:stretch>
              </a:blipFill>
            </p:spPr>
            <p:txBody>
              <a:bodyPr/>
              <a:lstStyle/>
              <a:p>
                <a:r>
                  <a:rPr lang="es-ES">
                    <a:noFill/>
                  </a:rPr>
                  <a:t> </a:t>
                </a:r>
              </a:p>
            </p:txBody>
          </p:sp>
        </mc:Fallback>
      </mc:AlternateContent>
      <p:sp>
        <p:nvSpPr>
          <p:cNvPr id="7" name="Oval 6">
            <a:extLst>
              <a:ext uri="{FF2B5EF4-FFF2-40B4-BE49-F238E27FC236}">
                <a16:creationId xmlns:a16="http://schemas.microsoft.com/office/drawing/2014/main" id="{79F7FFF2-FD59-4726-91B6-88671D566C08}"/>
              </a:ext>
            </a:extLst>
          </p:cNvPr>
          <p:cNvSpPr/>
          <p:nvPr/>
        </p:nvSpPr>
        <p:spPr>
          <a:xfrm>
            <a:off x="8077200" y="748770"/>
            <a:ext cx="1210734" cy="733169"/>
          </a:xfrm>
          <a:prstGeom prst="ellipse">
            <a:avLst/>
          </a:prstGeom>
          <a:noFill/>
          <a:ln w="38100">
            <a:solidFill>
              <a:schemeClr val="accent1">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71223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71A3-48A0-4CA6-9692-E463AE8F9513}"/>
              </a:ext>
            </a:extLst>
          </p:cNvPr>
          <p:cNvSpPr>
            <a:spLocks noGrp="1"/>
          </p:cNvSpPr>
          <p:nvPr>
            <p:ph type="title"/>
          </p:nvPr>
        </p:nvSpPr>
        <p:spPr>
          <a:xfrm>
            <a:off x="278675" y="2821989"/>
            <a:ext cx="10168128" cy="1179576"/>
          </a:xfrm>
        </p:spPr>
        <p:txBody>
          <a:bodyPr>
            <a:normAutofit/>
          </a:bodyPr>
          <a:lstStyle/>
          <a:p>
            <a:r>
              <a:rPr lang="en-US" sz="4000" dirty="0"/>
              <a:t>Posterior</a:t>
            </a:r>
            <a:endParaRPr lang="es-ES" sz="4000" dirty="0"/>
          </a:p>
        </p:txBody>
      </p:sp>
      <p:sp>
        <p:nvSpPr>
          <p:cNvPr id="3" name="Content Placeholder 2">
            <a:extLst>
              <a:ext uri="{FF2B5EF4-FFF2-40B4-BE49-F238E27FC236}">
                <a16:creationId xmlns:a16="http://schemas.microsoft.com/office/drawing/2014/main" id="{CD7A476A-B37A-47CE-A4AC-435851C99A2B}"/>
              </a:ext>
            </a:extLst>
          </p:cNvPr>
          <p:cNvSpPr>
            <a:spLocks noGrp="1"/>
          </p:cNvSpPr>
          <p:nvPr>
            <p:ph idx="1"/>
          </p:nvPr>
        </p:nvSpPr>
        <p:spPr>
          <a:xfrm>
            <a:off x="3466882" y="1642270"/>
            <a:ext cx="8263563" cy="4561086"/>
          </a:xfrm>
        </p:spPr>
        <p:txBody>
          <a:bodyPr>
            <a:normAutofit/>
          </a:bodyPr>
          <a:lstStyle/>
          <a:p>
            <a:pPr lvl="1"/>
            <a:r>
              <a:rPr lang="en-US" sz="2400" dirty="0"/>
              <a:t>Given our data, how likely is it that our prior beliefs accurately represent the data? </a:t>
            </a:r>
          </a:p>
          <a:p>
            <a:pPr lvl="1"/>
            <a:r>
              <a:rPr lang="en-US" sz="2400" dirty="0"/>
              <a:t>The posterior distribution contains the information needed for statistical inference and summarizes our knowledge of the parameters of interest based on:</a:t>
            </a:r>
          </a:p>
          <a:p>
            <a:pPr lvl="2"/>
            <a:r>
              <a:rPr lang="en-US" sz="2400" dirty="0"/>
              <a:t>What we assumed at the beginning of the study, and </a:t>
            </a:r>
          </a:p>
          <a:p>
            <a:pPr lvl="2"/>
            <a:r>
              <a:rPr lang="en-US" sz="2400" dirty="0"/>
              <a:t>What we have learned about our parameters after observing all the data.</a:t>
            </a:r>
          </a:p>
          <a:p>
            <a:pPr marL="502920" lvl="1" indent="0">
              <a:buNone/>
            </a:pPr>
            <a:endParaRPr lang="en-US" sz="2400" dirty="0"/>
          </a:p>
          <a:p>
            <a:endParaRPr lang="es-ES" sz="2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EF500D-DF0B-43F6-AEF5-AA3A319594EE}"/>
                  </a:ext>
                </a:extLst>
              </p:cNvPr>
              <p:cNvSpPr txBox="1"/>
              <p:nvPr/>
            </p:nvSpPr>
            <p:spPr>
              <a:xfrm>
                <a:off x="5270863" y="810337"/>
                <a:ext cx="6096000" cy="989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d>
                            <m:dPr>
                              <m:begChr m:val=""/>
                              <m:endChr m:val="|"/>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𝐴</m:t>
                              </m:r>
                            </m:e>
                          </m:d>
                          <m:r>
                            <a:rPr lang="es-ES" sz="2800" i="1" smtClean="0">
                              <a:latin typeface="Cambria Math" panose="02040503050406030204" pitchFamily="18" charset="0"/>
                            </a:rPr>
                            <m:t>𝐵</m:t>
                          </m:r>
                        </m:e>
                      </m:d>
                      <m:r>
                        <a:rPr lang="es-ES" sz="2800" i="1" smtClean="0">
                          <a:latin typeface="Cambria Math" panose="02040503050406030204" pitchFamily="18" charset="0"/>
                        </a:rPr>
                        <m:t>=</m:t>
                      </m:r>
                      <m:f>
                        <m:fPr>
                          <m:ctrlPr>
                            <a:rPr lang="es-ES" sz="2800" i="1" smtClean="0">
                              <a:solidFill>
                                <a:srgbClr val="836967"/>
                              </a:solidFill>
                              <a:latin typeface="Cambria Math" panose="02040503050406030204" pitchFamily="18" charset="0"/>
                            </a:rPr>
                          </m:ctrlPr>
                        </m:fPr>
                        <m:num>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d>
                                <m:dPr>
                                  <m:begChr m:val=""/>
                                  <m:endChr m:val="|"/>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𝐵</m:t>
                                  </m:r>
                                </m:e>
                              </m:d>
                              <m:r>
                                <a:rPr lang="es-ES" sz="2800" i="1" smtClean="0">
                                  <a:latin typeface="Cambria Math" panose="02040503050406030204" pitchFamily="18" charset="0"/>
                                </a:rPr>
                                <m:t>𝐴</m:t>
                              </m:r>
                            </m:e>
                          </m:d>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𝐴</m:t>
                              </m:r>
                            </m:e>
                          </m:d>
                        </m:num>
                        <m:den>
                          <m:r>
                            <a:rPr lang="es-ES" sz="2800" i="1" smtClean="0">
                              <a:latin typeface="Cambria Math" panose="02040503050406030204" pitchFamily="18" charset="0"/>
                            </a:rPr>
                            <m:t>𝑃</m:t>
                          </m:r>
                          <m:d>
                            <m:dPr>
                              <m:ctrlPr>
                                <a:rPr lang="es-ES" sz="2800" i="1" smtClean="0">
                                  <a:solidFill>
                                    <a:srgbClr val="836967"/>
                                  </a:solidFill>
                                  <a:latin typeface="Cambria Math" panose="02040503050406030204" pitchFamily="18" charset="0"/>
                                </a:rPr>
                              </m:ctrlPr>
                            </m:dPr>
                            <m:e>
                              <m:r>
                                <a:rPr lang="es-ES" sz="2800" i="1" smtClean="0">
                                  <a:latin typeface="Cambria Math" panose="02040503050406030204" pitchFamily="18" charset="0"/>
                                </a:rPr>
                                <m:t>𝐵</m:t>
                              </m:r>
                            </m:e>
                          </m:d>
                        </m:den>
                      </m:f>
                    </m:oMath>
                  </m:oMathPara>
                </a14:m>
                <a:endParaRPr lang="en-US" dirty="0"/>
              </a:p>
            </p:txBody>
          </p:sp>
        </mc:Choice>
        <mc:Fallback xmlns="">
          <p:sp>
            <p:nvSpPr>
              <p:cNvPr id="4" name="TextBox 3">
                <a:extLst>
                  <a:ext uri="{FF2B5EF4-FFF2-40B4-BE49-F238E27FC236}">
                    <a16:creationId xmlns:a16="http://schemas.microsoft.com/office/drawing/2014/main" id="{E8EF500D-DF0B-43F6-AEF5-AA3A319594EE}"/>
                  </a:ext>
                </a:extLst>
              </p:cNvPr>
              <p:cNvSpPr txBox="1">
                <a:spLocks noRot="1" noChangeAspect="1" noMove="1" noResize="1" noEditPoints="1" noAdjustHandles="1" noChangeArrowheads="1" noChangeShapeType="1" noTextEdit="1"/>
              </p:cNvSpPr>
              <p:nvPr/>
            </p:nvSpPr>
            <p:spPr>
              <a:xfrm>
                <a:off x="5270863" y="810337"/>
                <a:ext cx="6096000" cy="989438"/>
              </a:xfrm>
              <a:prstGeom prst="rect">
                <a:avLst/>
              </a:prstGeom>
              <a:blipFill>
                <a:blip r:embed="rId3"/>
                <a:stretch>
                  <a:fillRect/>
                </a:stretch>
              </a:blipFill>
            </p:spPr>
            <p:txBody>
              <a:bodyPr/>
              <a:lstStyle/>
              <a:p>
                <a:r>
                  <a:rPr lang="es-ES">
                    <a:noFill/>
                  </a:rPr>
                  <a:t> </a:t>
                </a:r>
              </a:p>
            </p:txBody>
          </p:sp>
        </mc:Fallback>
      </mc:AlternateContent>
      <p:sp>
        <p:nvSpPr>
          <p:cNvPr id="6" name="Oval 5">
            <a:extLst>
              <a:ext uri="{FF2B5EF4-FFF2-40B4-BE49-F238E27FC236}">
                <a16:creationId xmlns:a16="http://schemas.microsoft.com/office/drawing/2014/main" id="{235E28B5-C13C-4196-91FC-E469B25E11FC}"/>
              </a:ext>
            </a:extLst>
          </p:cNvPr>
          <p:cNvSpPr/>
          <p:nvPr/>
        </p:nvSpPr>
        <p:spPr>
          <a:xfrm>
            <a:off x="6535783" y="938471"/>
            <a:ext cx="1210734" cy="733169"/>
          </a:xfrm>
          <a:prstGeom prst="ellipse">
            <a:avLst/>
          </a:prstGeom>
          <a:noFill/>
          <a:ln w="38100">
            <a:solidFill>
              <a:schemeClr val="accent1">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8053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DBDB-D664-44A6-9AE7-92A95E99F272}"/>
              </a:ext>
            </a:extLst>
          </p:cNvPr>
          <p:cNvSpPr>
            <a:spLocks noGrp="1"/>
          </p:cNvSpPr>
          <p:nvPr>
            <p:ph type="title"/>
          </p:nvPr>
        </p:nvSpPr>
        <p:spPr/>
        <p:txBody>
          <a:bodyPr/>
          <a:lstStyle/>
          <a:p>
            <a:r>
              <a:rPr lang="en-US" dirty="0"/>
              <a:t>Credible Interval</a:t>
            </a:r>
            <a:endParaRPr lang="es-ES" dirty="0"/>
          </a:p>
        </p:txBody>
      </p:sp>
      <p:sp>
        <p:nvSpPr>
          <p:cNvPr id="3" name="Content Placeholder 2">
            <a:extLst>
              <a:ext uri="{FF2B5EF4-FFF2-40B4-BE49-F238E27FC236}">
                <a16:creationId xmlns:a16="http://schemas.microsoft.com/office/drawing/2014/main" id="{C634572E-6424-4234-B3B1-AD2CC12207A8}"/>
              </a:ext>
            </a:extLst>
          </p:cNvPr>
          <p:cNvSpPr>
            <a:spLocks noGrp="1"/>
          </p:cNvSpPr>
          <p:nvPr>
            <p:ph idx="1"/>
          </p:nvPr>
        </p:nvSpPr>
        <p:spPr/>
        <p:txBody>
          <a:bodyPr>
            <a:normAutofit/>
          </a:bodyPr>
          <a:lstStyle/>
          <a:p>
            <a:pPr marL="0" marR="0">
              <a:lnSpc>
                <a:spcPct val="100000"/>
              </a:lnSpc>
              <a:spcBef>
                <a:spcPts val="0"/>
              </a:spcBef>
              <a:spcAft>
                <a:spcPts val="0"/>
              </a:spcAft>
            </a:pPr>
            <a:r>
              <a:rPr lang="en-US" sz="1800" dirty="0">
                <a:effectLst/>
                <a:ea typeface="DengXian" panose="02010600030101010101" pitchFamily="2" charset="-122"/>
                <a:cs typeface="Arial" panose="020B0604020202020204" pitchFamily="34" charset="0"/>
              </a:rPr>
              <a:t>The Bayesian equivalent of frequentist confidence intervals but can use stronger language in their interpretation due to the Bayesian definition of probabilities.</a:t>
            </a:r>
            <a:endParaRPr lang="es-ES" sz="1800" dirty="0">
              <a:effectLst/>
              <a:ea typeface="DengXian" panose="02010600030101010101" pitchFamily="2" charset="-122"/>
              <a:cs typeface="Arial" panose="020B0604020202020204" pitchFamily="34" charset="0"/>
            </a:endParaRPr>
          </a:p>
          <a:p>
            <a:pPr marL="0" marR="0">
              <a:lnSpc>
                <a:spcPct val="100000"/>
              </a:lnSpc>
              <a:spcBef>
                <a:spcPts val="0"/>
              </a:spcBef>
              <a:spcAft>
                <a:spcPts val="0"/>
              </a:spcAft>
            </a:pPr>
            <a:r>
              <a:rPr lang="en-US" sz="1800" dirty="0">
                <a:effectLst/>
                <a:ea typeface="DengXian" panose="02010600030101010101" pitchFamily="2" charset="-122"/>
                <a:cs typeface="Arial" panose="020B0604020202020204" pitchFamily="34" charset="0"/>
              </a:rPr>
              <a:t>95% frequentist confidence interval for the difference in two group means might be (–1.25, –0.55). </a:t>
            </a:r>
          </a:p>
          <a:p>
            <a:pPr marL="0" marR="0">
              <a:lnSpc>
                <a:spcPct val="100000"/>
              </a:lnSpc>
              <a:spcBef>
                <a:spcPts val="0"/>
              </a:spcBef>
              <a:spcAft>
                <a:spcPts val="0"/>
              </a:spcAft>
            </a:pPr>
            <a:r>
              <a:rPr lang="en-US" sz="1800" dirty="0">
                <a:effectLst/>
                <a:ea typeface="DengXian" panose="02010600030101010101" pitchFamily="2" charset="-122"/>
                <a:cs typeface="Arial" panose="020B0604020202020204" pitchFamily="34" charset="0"/>
              </a:rPr>
              <a:t>The frequentist interpretation: “confidence intervals constructed in this way can be expected to contain the true mean difference in 95% of studies.”</a:t>
            </a:r>
          </a:p>
          <a:p>
            <a:pPr marL="0" marR="0">
              <a:lnSpc>
                <a:spcPct val="100000"/>
              </a:lnSpc>
              <a:spcBef>
                <a:spcPts val="0"/>
              </a:spcBef>
              <a:spcAft>
                <a:spcPts val="0"/>
              </a:spcAft>
            </a:pPr>
            <a:r>
              <a:rPr lang="en-US" sz="1800" dirty="0">
                <a:effectLst/>
                <a:ea typeface="DengXian" panose="02010600030101010101" pitchFamily="2" charset="-122"/>
                <a:cs typeface="Arial" panose="020B0604020202020204" pitchFamily="34" charset="0"/>
              </a:rPr>
              <a:t>If we obtained the same values from a Bayesian credible interval, interpret them as: “given the prior and model, we believe that the true mean difference lies between –1.25 and –0.55 with 95% probability.”</a:t>
            </a:r>
            <a:endParaRPr lang="es-ES" sz="1800" dirty="0">
              <a:effectLst/>
              <a:ea typeface="DengXian" panose="02010600030101010101" pitchFamily="2" charset="-122"/>
              <a:cs typeface="Arial" panose="020B0604020202020204" pitchFamily="34" charset="0"/>
            </a:endParaRPr>
          </a:p>
          <a:p>
            <a:endParaRPr lang="es-ES" dirty="0"/>
          </a:p>
        </p:txBody>
      </p:sp>
    </p:spTree>
    <p:extLst>
      <p:ext uri="{BB962C8B-B14F-4D97-AF65-F5344CB8AC3E}">
        <p14:creationId xmlns:p14="http://schemas.microsoft.com/office/powerpoint/2010/main" val="147903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71A3-48A0-4CA6-9692-E463AE8F9513}"/>
              </a:ext>
            </a:extLst>
          </p:cNvPr>
          <p:cNvSpPr>
            <a:spLocks noGrp="1"/>
          </p:cNvSpPr>
          <p:nvPr>
            <p:ph type="title"/>
          </p:nvPr>
        </p:nvSpPr>
        <p:spPr>
          <a:xfrm>
            <a:off x="4641336" y="499533"/>
            <a:ext cx="6788663" cy="1658198"/>
          </a:xfrm>
        </p:spPr>
        <p:txBody>
          <a:bodyPr vert="horz" lIns="91440" tIns="45720" rIns="91440" bIns="45720" rtlCol="0">
            <a:normAutofit/>
          </a:bodyPr>
          <a:lstStyle/>
          <a:p>
            <a:r>
              <a:rPr lang="en-US">
                <a:solidFill>
                  <a:srgbClr val="477C84"/>
                </a:solidFill>
              </a:rPr>
              <a:t>Example continued</a:t>
            </a:r>
          </a:p>
        </p:txBody>
      </p:sp>
      <p:pic>
        <p:nvPicPr>
          <p:cNvPr id="6" name="Picture 5">
            <a:extLst>
              <a:ext uri="{FF2B5EF4-FFF2-40B4-BE49-F238E27FC236}">
                <a16:creationId xmlns:a16="http://schemas.microsoft.com/office/drawing/2014/main" id="{54270D66-19B5-41A3-A2DC-FAE3D16EB329}"/>
              </a:ext>
            </a:extLst>
          </p:cNvPr>
          <p:cNvPicPr>
            <a:picLocks noChangeAspect="1"/>
          </p:cNvPicPr>
          <p:nvPr/>
        </p:nvPicPr>
        <p:blipFill>
          <a:blip r:embed="rId2"/>
          <a:stretch>
            <a:fillRect/>
          </a:stretch>
        </p:blipFill>
        <p:spPr>
          <a:xfrm>
            <a:off x="7939936" y="3700276"/>
            <a:ext cx="3704209" cy="2509602"/>
          </a:xfrm>
          <a:prstGeom prst="rect">
            <a:avLst/>
          </a:prstGeom>
        </p:spPr>
      </p:pic>
      <p:pic>
        <p:nvPicPr>
          <p:cNvPr id="5" name="Content Placeholder 4">
            <a:extLst>
              <a:ext uri="{FF2B5EF4-FFF2-40B4-BE49-F238E27FC236}">
                <a16:creationId xmlns:a16="http://schemas.microsoft.com/office/drawing/2014/main" id="{B36D9621-7323-4177-8C8B-B403EB6CA077}"/>
              </a:ext>
            </a:extLst>
          </p:cNvPr>
          <p:cNvPicPr>
            <a:picLocks noChangeAspect="1"/>
          </p:cNvPicPr>
          <p:nvPr/>
        </p:nvPicPr>
        <p:blipFill>
          <a:blip r:embed="rId3"/>
          <a:stretch>
            <a:fillRect/>
          </a:stretch>
        </p:blipFill>
        <p:spPr>
          <a:xfrm>
            <a:off x="4174093" y="3908234"/>
            <a:ext cx="3667958" cy="2301644"/>
          </a:xfrm>
          <a:prstGeom prst="rect">
            <a:avLst/>
          </a:prstGeom>
        </p:spPr>
      </p:pic>
      <p:pic>
        <p:nvPicPr>
          <p:cNvPr id="8" name="Picture 7" descr="Chart&#10;&#10;Description automatically generated">
            <a:extLst>
              <a:ext uri="{FF2B5EF4-FFF2-40B4-BE49-F238E27FC236}">
                <a16:creationId xmlns:a16="http://schemas.microsoft.com/office/drawing/2014/main" id="{A4378EA4-0AB2-4B6F-9265-8372EF391FB1}"/>
              </a:ext>
            </a:extLst>
          </p:cNvPr>
          <p:cNvPicPr>
            <a:picLocks noChangeAspect="1"/>
          </p:cNvPicPr>
          <p:nvPr/>
        </p:nvPicPr>
        <p:blipFill>
          <a:blip r:embed="rId4"/>
          <a:stretch>
            <a:fillRect/>
          </a:stretch>
        </p:blipFill>
        <p:spPr>
          <a:xfrm>
            <a:off x="129089" y="1542735"/>
            <a:ext cx="4045004" cy="473099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F7A8ED-4960-4042-88CD-78855AFBBCED}"/>
                  </a:ext>
                </a:extLst>
              </p:cNvPr>
              <p:cNvSpPr txBox="1"/>
              <p:nvPr/>
            </p:nvSpPr>
            <p:spPr>
              <a:xfrm>
                <a:off x="3894932" y="4339524"/>
                <a:ext cx="48250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oMath>
                  </m:oMathPara>
                </a14:m>
                <a:endParaRPr lang="en-US" sz="4000" dirty="0"/>
              </a:p>
            </p:txBody>
          </p:sp>
        </mc:Choice>
        <mc:Fallback xmlns="">
          <p:sp>
            <p:nvSpPr>
              <p:cNvPr id="9" name="TextBox 8">
                <a:extLst>
                  <a:ext uri="{FF2B5EF4-FFF2-40B4-BE49-F238E27FC236}">
                    <a16:creationId xmlns:a16="http://schemas.microsoft.com/office/drawing/2014/main" id="{68F7A8ED-4960-4042-88CD-78855AFBBCED}"/>
                  </a:ext>
                </a:extLst>
              </p:cNvPr>
              <p:cNvSpPr txBox="1">
                <a:spLocks noRot="1" noChangeAspect="1" noMove="1" noResize="1" noEditPoints="1" noAdjustHandles="1" noChangeArrowheads="1" noChangeShapeType="1" noTextEdit="1"/>
              </p:cNvSpPr>
              <p:nvPr/>
            </p:nvSpPr>
            <p:spPr>
              <a:xfrm>
                <a:off x="3894932" y="4339524"/>
                <a:ext cx="482504" cy="6155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A3C3B6-F166-4308-B3C4-DE06997504D1}"/>
                  </a:ext>
                </a:extLst>
              </p:cNvPr>
              <p:cNvSpPr txBox="1"/>
              <p:nvPr/>
            </p:nvSpPr>
            <p:spPr>
              <a:xfrm>
                <a:off x="7099858" y="4326785"/>
                <a:ext cx="1123721"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oMath>
                  </m:oMathPara>
                </a14:m>
                <a:endParaRPr lang="en-US" sz="4000" dirty="0"/>
              </a:p>
            </p:txBody>
          </p:sp>
        </mc:Choice>
        <mc:Fallback xmlns="">
          <p:sp>
            <p:nvSpPr>
              <p:cNvPr id="10" name="TextBox 9">
                <a:extLst>
                  <a:ext uri="{FF2B5EF4-FFF2-40B4-BE49-F238E27FC236}">
                    <a16:creationId xmlns:a16="http://schemas.microsoft.com/office/drawing/2014/main" id="{70A3C3B6-F166-4308-B3C4-DE06997504D1}"/>
                  </a:ext>
                </a:extLst>
              </p:cNvPr>
              <p:cNvSpPr txBox="1">
                <a:spLocks noRot="1" noChangeAspect="1" noMove="1" noResize="1" noEditPoints="1" noAdjustHandles="1" noChangeArrowheads="1" noChangeShapeType="1" noTextEdit="1"/>
              </p:cNvSpPr>
              <p:nvPr/>
            </p:nvSpPr>
            <p:spPr>
              <a:xfrm>
                <a:off x="7099858" y="4326785"/>
                <a:ext cx="1123721" cy="61555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586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AD1D-8483-41DB-A189-A6167E6B5C9E}"/>
              </a:ext>
            </a:extLst>
          </p:cNvPr>
          <p:cNvSpPr>
            <a:spLocks noGrp="1"/>
          </p:cNvSpPr>
          <p:nvPr>
            <p:ph type="title"/>
          </p:nvPr>
        </p:nvSpPr>
        <p:spPr/>
        <p:txBody>
          <a:bodyPr/>
          <a:lstStyle/>
          <a:p>
            <a:r>
              <a:rPr lang="en-US" dirty="0"/>
              <a:t>Advantages</a:t>
            </a:r>
            <a:endParaRPr lang="es-ES" dirty="0"/>
          </a:p>
        </p:txBody>
      </p:sp>
      <p:sp>
        <p:nvSpPr>
          <p:cNvPr id="3" name="Content Placeholder 2">
            <a:extLst>
              <a:ext uri="{FF2B5EF4-FFF2-40B4-BE49-F238E27FC236}">
                <a16:creationId xmlns:a16="http://schemas.microsoft.com/office/drawing/2014/main" id="{6BAB4749-CE03-41B4-BFF5-77004678B4C8}"/>
              </a:ext>
            </a:extLst>
          </p:cNvPr>
          <p:cNvSpPr>
            <a:spLocks noGrp="1"/>
          </p:cNvSpPr>
          <p:nvPr>
            <p:ph idx="1"/>
          </p:nvPr>
        </p:nvSpPr>
        <p:spPr/>
        <p:txBody>
          <a:bodyPr>
            <a:normAutofit/>
          </a:bodyPr>
          <a:lstStyle/>
          <a:p>
            <a:r>
              <a:rPr lang="es-ES" dirty="0" err="1"/>
              <a:t>Intuitive</a:t>
            </a:r>
            <a:endParaRPr lang="es-ES" dirty="0"/>
          </a:p>
          <a:p>
            <a:r>
              <a:rPr lang="es-ES" dirty="0" err="1"/>
              <a:t>Easier</a:t>
            </a:r>
            <a:r>
              <a:rPr lang="es-ES" dirty="0"/>
              <a:t> </a:t>
            </a:r>
            <a:r>
              <a:rPr lang="es-ES" dirty="0" err="1"/>
              <a:t>to</a:t>
            </a:r>
            <a:r>
              <a:rPr lang="es-ES" dirty="0"/>
              <a:t> </a:t>
            </a:r>
            <a:r>
              <a:rPr lang="es-ES" dirty="0" err="1"/>
              <a:t>model</a:t>
            </a:r>
            <a:r>
              <a:rPr lang="es-ES" dirty="0"/>
              <a:t> </a:t>
            </a:r>
            <a:r>
              <a:rPr lang="es-ES" dirty="0" err="1"/>
              <a:t>now</a:t>
            </a:r>
            <a:endParaRPr lang="es-ES" dirty="0"/>
          </a:p>
          <a:p>
            <a:r>
              <a:rPr lang="es-ES" dirty="0" err="1"/>
              <a:t>Don’t</a:t>
            </a:r>
            <a:r>
              <a:rPr lang="es-ES" dirty="0"/>
              <a:t> </a:t>
            </a:r>
            <a:r>
              <a:rPr lang="es-ES" dirty="0" err="1"/>
              <a:t>have</a:t>
            </a:r>
            <a:r>
              <a:rPr lang="es-ES" dirty="0"/>
              <a:t> </a:t>
            </a:r>
            <a:r>
              <a:rPr lang="es-ES" dirty="0" err="1"/>
              <a:t>to</a:t>
            </a:r>
            <a:r>
              <a:rPr lang="es-ES" dirty="0"/>
              <a:t> </a:t>
            </a:r>
            <a:r>
              <a:rPr lang="es-ES" dirty="0" err="1"/>
              <a:t>worry</a:t>
            </a:r>
            <a:r>
              <a:rPr lang="es-ES" dirty="0"/>
              <a:t> </a:t>
            </a:r>
            <a:r>
              <a:rPr lang="es-ES" dirty="0" err="1"/>
              <a:t>about</a:t>
            </a:r>
            <a:r>
              <a:rPr lang="es-ES" dirty="0"/>
              <a:t> </a:t>
            </a:r>
            <a:r>
              <a:rPr lang="es-ES" dirty="0" err="1"/>
              <a:t>the</a:t>
            </a:r>
            <a:r>
              <a:rPr lang="es-ES" dirty="0"/>
              <a:t> </a:t>
            </a:r>
            <a:r>
              <a:rPr lang="es-ES" dirty="0" err="1"/>
              <a:t>population</a:t>
            </a:r>
            <a:r>
              <a:rPr lang="es-ES" dirty="0"/>
              <a:t> </a:t>
            </a:r>
            <a:r>
              <a:rPr lang="es-ES" dirty="0" err="1"/>
              <a:t>parameters</a:t>
            </a:r>
            <a:endParaRPr lang="es-ES" dirty="0"/>
          </a:p>
        </p:txBody>
      </p:sp>
    </p:spTree>
    <p:extLst>
      <p:ext uri="{BB962C8B-B14F-4D97-AF65-F5344CB8AC3E}">
        <p14:creationId xmlns:p14="http://schemas.microsoft.com/office/powerpoint/2010/main" val="381264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AD1D-8483-41DB-A189-A6167E6B5C9E}"/>
              </a:ext>
            </a:extLst>
          </p:cNvPr>
          <p:cNvSpPr>
            <a:spLocks noGrp="1"/>
          </p:cNvSpPr>
          <p:nvPr>
            <p:ph type="title"/>
          </p:nvPr>
        </p:nvSpPr>
        <p:spPr/>
        <p:txBody>
          <a:bodyPr/>
          <a:lstStyle/>
          <a:p>
            <a:r>
              <a:rPr lang="en-US" dirty="0"/>
              <a:t>Disadvantages</a:t>
            </a:r>
            <a:endParaRPr lang="es-ES" dirty="0"/>
          </a:p>
        </p:txBody>
      </p:sp>
      <p:sp>
        <p:nvSpPr>
          <p:cNvPr id="3" name="Content Placeholder 2">
            <a:extLst>
              <a:ext uri="{FF2B5EF4-FFF2-40B4-BE49-F238E27FC236}">
                <a16:creationId xmlns:a16="http://schemas.microsoft.com/office/drawing/2014/main" id="{6BAB4749-CE03-41B4-BFF5-77004678B4C8}"/>
              </a:ext>
            </a:extLst>
          </p:cNvPr>
          <p:cNvSpPr>
            <a:spLocks noGrp="1"/>
          </p:cNvSpPr>
          <p:nvPr>
            <p:ph idx="1"/>
          </p:nvPr>
        </p:nvSpPr>
        <p:spPr/>
        <p:txBody>
          <a:bodyPr>
            <a:normAutofit/>
          </a:bodyPr>
          <a:lstStyle/>
          <a:p>
            <a:r>
              <a:rPr lang="en-US" dirty="0"/>
              <a:t>Priors are subjective</a:t>
            </a:r>
          </a:p>
          <a:p>
            <a:r>
              <a:rPr lang="en-US" dirty="0"/>
              <a:t>Computationally intensive</a:t>
            </a:r>
          </a:p>
          <a:p>
            <a:r>
              <a:rPr lang="en-US" dirty="0"/>
              <a:t>Not as common-&gt; used less in studies</a:t>
            </a:r>
          </a:p>
        </p:txBody>
      </p:sp>
    </p:spTree>
    <p:extLst>
      <p:ext uri="{BB962C8B-B14F-4D97-AF65-F5344CB8AC3E}">
        <p14:creationId xmlns:p14="http://schemas.microsoft.com/office/powerpoint/2010/main" val="291192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8CA1-A2DF-465B-AF69-E29245A694B7}"/>
              </a:ext>
            </a:extLst>
          </p:cNvPr>
          <p:cNvSpPr>
            <a:spLocks noGrp="1"/>
          </p:cNvSpPr>
          <p:nvPr>
            <p:ph type="title"/>
          </p:nvPr>
        </p:nvSpPr>
        <p:spPr/>
        <p:txBody>
          <a:bodyPr/>
          <a:lstStyle/>
          <a:p>
            <a:r>
              <a:rPr lang="en-US" dirty="0"/>
              <a:t>Another Example</a:t>
            </a:r>
            <a:endParaRPr lang="es-ES" dirty="0"/>
          </a:p>
        </p:txBody>
      </p:sp>
      <p:sp>
        <p:nvSpPr>
          <p:cNvPr id="3" name="Content Placeholder 2">
            <a:extLst>
              <a:ext uri="{FF2B5EF4-FFF2-40B4-BE49-F238E27FC236}">
                <a16:creationId xmlns:a16="http://schemas.microsoft.com/office/drawing/2014/main" id="{6BF8B4D4-E53D-4048-9DFA-F24519298FE7}"/>
              </a:ext>
            </a:extLst>
          </p:cNvPr>
          <p:cNvSpPr>
            <a:spLocks noGrp="1"/>
          </p:cNvSpPr>
          <p:nvPr>
            <p:ph idx="1"/>
          </p:nvPr>
        </p:nvSpPr>
        <p:spPr/>
        <p:txBody>
          <a:bodyPr>
            <a:normAutofit/>
          </a:bodyPr>
          <a:lstStyle/>
          <a:p>
            <a:r>
              <a:rPr lang="en-US" sz="1800" dirty="0">
                <a:effectLst/>
                <a:latin typeface="Calibri" panose="020F0502020204030204" pitchFamily="34" charset="0"/>
                <a:ea typeface="DengXian" panose="02010600030101010101" pitchFamily="2" charset="-122"/>
                <a:cs typeface="Arial" panose="020B0604020202020204" pitchFamily="34" charset="0"/>
              </a:rPr>
              <a:t>Investigated the effect of the interaction mode (i.e., computer‐mediated communication vs. face‐to‐face interaction) when they provided 24 intermediate‐level learners of Spanish with opportunities to modify their output during interactional feedback episodes with their teacher. </a:t>
            </a:r>
          </a:p>
          <a:p>
            <a:r>
              <a:rPr lang="en-US" sz="1800" dirty="0">
                <a:effectLst/>
                <a:latin typeface="Calibri" panose="020F0502020204030204" pitchFamily="34" charset="0"/>
                <a:ea typeface="DengXian" panose="02010600030101010101" pitchFamily="2" charset="-122"/>
                <a:cs typeface="Arial" panose="020B0604020202020204" pitchFamily="34" charset="0"/>
              </a:rPr>
              <a:t>After collecting their data, the authors conducted a paired‐samples t test to answer their research question, finding t(23) = 5.03, with descriptive results favoring the face‐to‐face environment.</a:t>
            </a:r>
            <a:endParaRPr lang="es-ES" sz="1800" dirty="0">
              <a:effectLst/>
              <a:latin typeface="Calibri" panose="020F0502020204030204" pitchFamily="34" charset="0"/>
              <a:ea typeface="DengXian" panose="02010600030101010101" pitchFamily="2" charset="-122"/>
              <a:cs typeface="Arial" panose="020B0604020202020204" pitchFamily="34" charset="0"/>
            </a:endParaRPr>
          </a:p>
          <a:p>
            <a:endParaRPr lang="es-ES" sz="2000" dirty="0"/>
          </a:p>
        </p:txBody>
      </p:sp>
      <p:pic>
        <p:nvPicPr>
          <p:cNvPr id="4" name="Picture 3">
            <a:extLst>
              <a:ext uri="{FF2B5EF4-FFF2-40B4-BE49-F238E27FC236}">
                <a16:creationId xmlns:a16="http://schemas.microsoft.com/office/drawing/2014/main" id="{B8BB6E22-130A-4BA0-BABA-156754107D57}"/>
              </a:ext>
            </a:extLst>
          </p:cNvPr>
          <p:cNvPicPr>
            <a:picLocks noChangeAspect="1"/>
          </p:cNvPicPr>
          <p:nvPr/>
        </p:nvPicPr>
        <p:blipFill>
          <a:blip r:embed="rId2"/>
          <a:stretch>
            <a:fillRect/>
          </a:stretch>
        </p:blipFill>
        <p:spPr>
          <a:xfrm>
            <a:off x="7565086" y="4285561"/>
            <a:ext cx="3736022" cy="2473247"/>
          </a:xfrm>
          <a:prstGeom prst="rect">
            <a:avLst/>
          </a:prstGeom>
        </p:spPr>
      </p:pic>
    </p:spTree>
    <p:extLst>
      <p:ext uri="{BB962C8B-B14F-4D97-AF65-F5344CB8AC3E}">
        <p14:creationId xmlns:p14="http://schemas.microsoft.com/office/powerpoint/2010/main" val="368810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5A9C-ACFD-472A-874F-BC0B3B399F12}"/>
              </a:ext>
            </a:extLst>
          </p:cNvPr>
          <p:cNvSpPr>
            <a:spLocks noGrp="1"/>
          </p:cNvSpPr>
          <p:nvPr>
            <p:ph type="title"/>
          </p:nvPr>
        </p:nvSpPr>
        <p:spPr/>
        <p:txBody>
          <a:bodyPr/>
          <a:lstStyle/>
          <a:p>
            <a:r>
              <a:rPr lang="en-US" dirty="0"/>
              <a:t>Bayesian Regression</a:t>
            </a:r>
            <a:endParaRPr lang="es-ES" dirty="0"/>
          </a:p>
        </p:txBody>
      </p:sp>
      <p:sp>
        <p:nvSpPr>
          <p:cNvPr id="3" name="Content Placeholder 2">
            <a:extLst>
              <a:ext uri="{FF2B5EF4-FFF2-40B4-BE49-F238E27FC236}">
                <a16:creationId xmlns:a16="http://schemas.microsoft.com/office/drawing/2014/main" id="{DF6C6C2C-D5D4-4636-BFF3-6B22F8516B9F}"/>
              </a:ext>
            </a:extLst>
          </p:cNvPr>
          <p:cNvSpPr>
            <a:spLocks noGrp="1"/>
          </p:cNvSpPr>
          <p:nvPr>
            <p:ph idx="1"/>
          </p:nvPr>
        </p:nvSpPr>
        <p:spPr/>
        <p:txBody>
          <a:bodyPr anchor="t"/>
          <a:lstStyle/>
          <a:p>
            <a:r>
              <a:rPr lang="es-ES" dirty="0" err="1"/>
              <a:t>Setup</a:t>
            </a:r>
            <a:r>
              <a:rPr lang="es-ES" dirty="0"/>
              <a:t> </a:t>
            </a:r>
            <a:r>
              <a:rPr lang="es-ES" dirty="0" err="1"/>
              <a:t>the</a:t>
            </a:r>
            <a:r>
              <a:rPr lang="es-ES" dirty="0"/>
              <a:t> </a:t>
            </a:r>
            <a:r>
              <a:rPr lang="es-ES" dirty="0" err="1"/>
              <a:t>model</a:t>
            </a:r>
            <a:r>
              <a:rPr lang="es-ES" dirty="0"/>
              <a:t> </a:t>
            </a:r>
            <a:r>
              <a:rPr lang="es-ES" dirty="0" err="1"/>
              <a:t>the</a:t>
            </a:r>
            <a:r>
              <a:rPr lang="es-ES" dirty="0"/>
              <a:t> </a:t>
            </a:r>
            <a:r>
              <a:rPr lang="es-ES" dirty="0" err="1"/>
              <a:t>same</a:t>
            </a:r>
            <a:r>
              <a:rPr lang="es-ES" dirty="0"/>
              <a:t> </a:t>
            </a:r>
            <a:r>
              <a:rPr lang="es-ES" dirty="0" err="1"/>
              <a:t>way</a:t>
            </a:r>
            <a:r>
              <a:rPr lang="es-ES" dirty="0"/>
              <a:t>.</a:t>
            </a:r>
          </a:p>
          <a:p>
            <a:r>
              <a:rPr lang="es-ES" dirty="0"/>
              <a:t>Set </a:t>
            </a:r>
            <a:r>
              <a:rPr lang="es-ES" dirty="0" err="1"/>
              <a:t>unknown</a:t>
            </a:r>
            <a:r>
              <a:rPr lang="es-ES" dirty="0"/>
              <a:t> </a:t>
            </a:r>
            <a:r>
              <a:rPr lang="es-ES" dirty="0" err="1"/>
              <a:t>parameters</a:t>
            </a:r>
            <a:r>
              <a:rPr lang="es-ES" dirty="0"/>
              <a:t> </a:t>
            </a:r>
            <a:r>
              <a:rPr lang="es-ES" dirty="0" err="1"/>
              <a:t>to</a:t>
            </a:r>
            <a:r>
              <a:rPr lang="es-ES" dirty="0"/>
              <a:t> prior.</a:t>
            </a:r>
          </a:p>
          <a:p>
            <a:r>
              <a:rPr lang="es-ES" sz="1800" dirty="0">
                <a:effectLst/>
                <a:ea typeface="DengXian" panose="02010600030101010101" pitchFamily="2" charset="-122"/>
                <a:cs typeface="Arial" panose="020B0604020202020204" pitchFamily="34" charset="0"/>
              </a:rPr>
              <a:t>Can </a:t>
            </a:r>
            <a:r>
              <a:rPr lang="es-ES" sz="1800" dirty="0" err="1">
                <a:effectLst/>
                <a:ea typeface="DengXian" panose="02010600030101010101" pitchFamily="2" charset="-122"/>
                <a:cs typeface="Arial" panose="020B0604020202020204" pitchFamily="34" charset="0"/>
              </a:rPr>
              <a:t>language</a:t>
            </a:r>
            <a:r>
              <a:rPr lang="es-ES" sz="1800" dirty="0">
                <a:effectLst/>
                <a:ea typeface="DengXian" panose="02010600030101010101" pitchFamily="2" charset="-122"/>
                <a:cs typeface="Arial" panose="020B0604020202020204" pitchFamily="34" charset="0"/>
              </a:rPr>
              <a:t> </a:t>
            </a:r>
            <a:r>
              <a:rPr lang="es-ES" sz="1800" dirty="0" err="1">
                <a:effectLst/>
                <a:ea typeface="DengXian" panose="02010600030101010101" pitchFamily="2" charset="-122"/>
                <a:cs typeface="Arial" panose="020B0604020202020204" pitchFamily="34" charset="0"/>
              </a:rPr>
              <a:t>proficiency</a:t>
            </a:r>
            <a:r>
              <a:rPr lang="es-ES" sz="1800" dirty="0">
                <a:effectLst/>
                <a:ea typeface="DengXian" panose="02010600030101010101" pitchFamily="2" charset="-122"/>
                <a:cs typeface="Arial" panose="020B0604020202020204" pitchFamily="34" charset="0"/>
              </a:rPr>
              <a:t> be </a:t>
            </a:r>
            <a:r>
              <a:rPr lang="es-ES" sz="1800" dirty="0" err="1">
                <a:effectLst/>
                <a:ea typeface="DengXian" panose="02010600030101010101" pitchFamily="2" charset="-122"/>
                <a:cs typeface="Arial" panose="020B0604020202020204" pitchFamily="34" charset="0"/>
              </a:rPr>
              <a:t>predicted</a:t>
            </a:r>
            <a:r>
              <a:rPr lang="es-ES" sz="1800" dirty="0">
                <a:effectLst/>
                <a:ea typeface="DengXian" panose="02010600030101010101" pitchFamily="2" charset="-122"/>
                <a:cs typeface="Arial" panose="020B0604020202020204" pitchFamily="34" charset="0"/>
              </a:rPr>
              <a:t> </a:t>
            </a:r>
            <a:r>
              <a:rPr lang="es-ES" sz="1800" dirty="0" err="1">
                <a:effectLst/>
                <a:ea typeface="DengXian" panose="02010600030101010101" pitchFamily="2" charset="-122"/>
                <a:cs typeface="Arial" panose="020B0604020202020204" pitchFamily="34" charset="0"/>
              </a:rPr>
              <a:t>by</a:t>
            </a:r>
            <a:r>
              <a:rPr lang="es-ES" sz="1800" dirty="0">
                <a:effectLst/>
                <a:ea typeface="DengXian" panose="02010600030101010101" pitchFamily="2" charset="-122"/>
                <a:cs typeface="Arial" panose="020B0604020202020204" pitchFamily="34" charset="0"/>
              </a:rPr>
              <a:t> </a:t>
            </a:r>
            <a:r>
              <a:rPr lang="es-ES" sz="1800" dirty="0" err="1">
                <a:effectLst/>
                <a:ea typeface="DengXian" panose="02010600030101010101" pitchFamily="2" charset="-122"/>
                <a:cs typeface="Arial" panose="020B0604020202020204" pitchFamily="34" charset="0"/>
              </a:rPr>
              <a:t>language</a:t>
            </a:r>
            <a:r>
              <a:rPr lang="es-ES" sz="1800" dirty="0">
                <a:effectLst/>
                <a:ea typeface="DengXian" panose="02010600030101010101" pitchFamily="2" charset="-122"/>
                <a:cs typeface="Arial" panose="020B0604020202020204" pitchFamily="34" charset="0"/>
              </a:rPr>
              <a:t> </a:t>
            </a:r>
            <a:r>
              <a:rPr lang="es-ES" sz="1800" dirty="0" err="1">
                <a:effectLst/>
                <a:ea typeface="DengXian" panose="02010600030101010101" pitchFamily="2" charset="-122"/>
                <a:cs typeface="Arial" panose="020B0604020202020204" pitchFamily="34" charset="0"/>
              </a:rPr>
              <a:t>analytic</a:t>
            </a:r>
            <a:r>
              <a:rPr lang="es-ES" sz="1800" dirty="0">
                <a:effectLst/>
                <a:ea typeface="DengXian" panose="02010600030101010101" pitchFamily="2" charset="-122"/>
                <a:cs typeface="Arial" panose="020B0604020202020204" pitchFamily="34" charset="0"/>
              </a:rPr>
              <a:t> </a:t>
            </a:r>
            <a:r>
              <a:rPr lang="es-ES" sz="1800" dirty="0" err="1">
                <a:effectLst/>
                <a:ea typeface="DengXian" panose="02010600030101010101" pitchFamily="2" charset="-122"/>
                <a:cs typeface="Arial" panose="020B0604020202020204" pitchFamily="34" charset="0"/>
              </a:rPr>
              <a:t>ability</a:t>
            </a:r>
            <a:r>
              <a:rPr lang="es-ES" sz="1800" dirty="0">
                <a:effectLst/>
                <a:ea typeface="DengXian" panose="02010600030101010101" pitchFamily="2" charset="-122"/>
                <a:cs typeface="Arial" panose="020B0604020202020204" pitchFamily="34" charset="0"/>
              </a:rPr>
              <a:t>.</a:t>
            </a:r>
          </a:p>
          <a:p>
            <a:endParaRPr lang="es-ES" dirty="0"/>
          </a:p>
          <a:p>
            <a:endParaRPr lang="es-ES" dirty="0"/>
          </a:p>
        </p:txBody>
      </p:sp>
      <p:pic>
        <p:nvPicPr>
          <p:cNvPr id="4" name="Picture 3">
            <a:extLst>
              <a:ext uri="{FF2B5EF4-FFF2-40B4-BE49-F238E27FC236}">
                <a16:creationId xmlns:a16="http://schemas.microsoft.com/office/drawing/2014/main" id="{51984F05-8C7A-42AD-9EFA-1C575ABA24D6}"/>
              </a:ext>
            </a:extLst>
          </p:cNvPr>
          <p:cNvPicPr>
            <a:picLocks noChangeAspect="1"/>
          </p:cNvPicPr>
          <p:nvPr/>
        </p:nvPicPr>
        <p:blipFill>
          <a:blip r:embed="rId2"/>
          <a:stretch>
            <a:fillRect/>
          </a:stretch>
        </p:blipFill>
        <p:spPr>
          <a:xfrm>
            <a:off x="5831595" y="2688391"/>
            <a:ext cx="4762500" cy="3314700"/>
          </a:xfrm>
          <a:prstGeom prst="rect">
            <a:avLst/>
          </a:prstGeom>
        </p:spPr>
      </p:pic>
    </p:spTree>
    <p:extLst>
      <p:ext uri="{BB962C8B-B14F-4D97-AF65-F5344CB8AC3E}">
        <p14:creationId xmlns:p14="http://schemas.microsoft.com/office/powerpoint/2010/main" val="346322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5E12E5-1B0B-48DF-975A-8492F9730E23}"/>
              </a:ext>
            </a:extLst>
          </p:cNvPr>
          <p:cNvSpPr>
            <a:spLocks noGrp="1"/>
          </p:cNvSpPr>
          <p:nvPr>
            <p:ph type="title"/>
          </p:nvPr>
        </p:nvSpPr>
        <p:spPr>
          <a:xfrm>
            <a:off x="1539116" y="864108"/>
            <a:ext cx="3073914" cy="5120639"/>
          </a:xfrm>
        </p:spPr>
        <p:txBody>
          <a:bodyPr numCol="2">
            <a:normAutofit/>
          </a:bodyPr>
          <a:lstStyle/>
          <a:p>
            <a:pPr algn="ctr"/>
            <a:r>
              <a:rPr lang="en-US" sz="2400" dirty="0">
                <a:solidFill>
                  <a:schemeClr val="tx1">
                    <a:lumMod val="85000"/>
                    <a:lumOff val="15000"/>
                  </a:schemeClr>
                </a:solidFill>
              </a:rPr>
              <a:t>Data/ Information analysis</a:t>
            </a:r>
            <a:endParaRPr lang="es-ES" sz="2400" dirty="0">
              <a:solidFill>
                <a:schemeClr val="tx1">
                  <a:lumMod val="85000"/>
                  <a:lumOff val="15000"/>
                </a:schemeClr>
              </a:solidFill>
            </a:endParaRPr>
          </a:p>
        </p:txBody>
      </p:sp>
      <p:sp>
        <p:nvSpPr>
          <p:cNvPr id="28" name="Rectangle 27">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7FA315-1EEB-41F8-94E2-C415CCC7511E}"/>
              </a:ext>
            </a:extLst>
          </p:cNvPr>
          <p:cNvSpPr>
            <a:spLocks noGrp="1"/>
          </p:cNvSpPr>
          <p:nvPr>
            <p:ph idx="1"/>
          </p:nvPr>
        </p:nvSpPr>
        <p:spPr>
          <a:xfrm>
            <a:off x="5289229" y="864108"/>
            <a:ext cx="5910677" cy="5120640"/>
          </a:xfrm>
        </p:spPr>
        <p:txBody>
          <a:bodyPr>
            <a:normAutofit/>
          </a:bodyPr>
          <a:lstStyle/>
          <a:p>
            <a:r>
              <a:rPr lang="en-US" dirty="0"/>
              <a:t>You collect data, what can you do with it?</a:t>
            </a:r>
          </a:p>
          <a:p>
            <a:r>
              <a:rPr lang="en-US" dirty="0"/>
              <a:t>Descriptive Statistics: summarize your sample</a:t>
            </a:r>
          </a:p>
          <a:p>
            <a:pPr lvl="1"/>
            <a:r>
              <a:rPr lang="en-US" dirty="0"/>
              <a:t>Mean</a:t>
            </a:r>
          </a:p>
          <a:p>
            <a:pPr lvl="1"/>
            <a:r>
              <a:rPr lang="en-US" dirty="0"/>
              <a:t>Variance</a:t>
            </a:r>
          </a:p>
          <a:p>
            <a:pPr lvl="1"/>
            <a:r>
              <a:rPr lang="en-US" dirty="0"/>
              <a:t>Standard Deviation, etc.</a:t>
            </a:r>
          </a:p>
          <a:p>
            <a:r>
              <a:rPr lang="en-US" dirty="0"/>
              <a:t>Inferential Statistics: find out something about the population, not just your sample</a:t>
            </a:r>
          </a:p>
          <a:p>
            <a:endParaRPr lang="en-US" dirty="0"/>
          </a:p>
          <a:p>
            <a:endParaRPr lang="en-US" dirty="0"/>
          </a:p>
        </p:txBody>
      </p:sp>
      <p:sp>
        <p:nvSpPr>
          <p:cNvPr id="32" name="Rectangle 31">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02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D3D7-4083-42F1-8A59-8535C88EE4CC}"/>
              </a:ext>
            </a:extLst>
          </p:cNvPr>
          <p:cNvSpPr>
            <a:spLocks noGrp="1"/>
          </p:cNvSpPr>
          <p:nvPr>
            <p:ph type="title"/>
          </p:nvPr>
        </p:nvSpPr>
        <p:spPr>
          <a:xfrm>
            <a:off x="686834" y="1153572"/>
            <a:ext cx="3200400" cy="4461163"/>
          </a:xfrm>
        </p:spPr>
        <p:txBody>
          <a:bodyPr>
            <a:normAutofit/>
          </a:bodyPr>
          <a:lstStyle/>
          <a:p>
            <a:r>
              <a:rPr lang="en-US">
                <a:solidFill>
                  <a:srgbClr val="FFFFFF"/>
                </a:solidFill>
              </a:rPr>
              <a:t>References</a:t>
            </a:r>
            <a:endParaRPr lang="es-ES">
              <a:solidFill>
                <a:srgbClr val="FFFFFF"/>
              </a:solidFill>
            </a:endParaRPr>
          </a:p>
        </p:txBody>
      </p:sp>
      <p:sp>
        <p:nvSpPr>
          <p:cNvPr id="3" name="Content Placeholder 2">
            <a:extLst>
              <a:ext uri="{FF2B5EF4-FFF2-40B4-BE49-F238E27FC236}">
                <a16:creationId xmlns:a16="http://schemas.microsoft.com/office/drawing/2014/main" id="{AE2066F4-0F17-423D-BEA5-89E12BB9BB2A}"/>
              </a:ext>
            </a:extLst>
          </p:cNvPr>
          <p:cNvSpPr>
            <a:spLocks noGrp="1"/>
          </p:cNvSpPr>
          <p:nvPr>
            <p:ph idx="1"/>
          </p:nvPr>
        </p:nvSpPr>
        <p:spPr>
          <a:xfrm>
            <a:off x="4447308" y="591344"/>
            <a:ext cx="6906491" cy="5585619"/>
          </a:xfrm>
        </p:spPr>
        <p:txBody>
          <a:bodyPr anchor="ctr">
            <a:normAutofit/>
          </a:bodyPr>
          <a:lstStyle/>
          <a:p>
            <a:r>
              <a:rPr lang="en-US" sz="2000" b="0" i="0" dirty="0">
                <a:effectLst/>
                <a:latin typeface="verdana" panose="020B0604030504040204" pitchFamily="34" charset="0"/>
              </a:rPr>
              <a:t>Oleson, J. J., Brown, G. D., &amp; McCreery, R. (2019). The evolution of statistical methods in speech, language, and hearing sciences.</a:t>
            </a:r>
            <a:r>
              <a:rPr lang="en-US" sz="2000" b="0" i="1" dirty="0">
                <a:effectLst/>
                <a:latin typeface="verdana" panose="020B0604030504040204" pitchFamily="34" charset="0"/>
              </a:rPr>
              <a:t> Journal of Speech, Language and Hearing Research (Online), 62</a:t>
            </a:r>
            <a:r>
              <a:rPr lang="en-US" sz="2000" b="0" i="0" dirty="0">
                <a:effectLst/>
                <a:latin typeface="verdana" panose="020B0604030504040204" pitchFamily="34" charset="0"/>
              </a:rPr>
              <a:t>(3), 498-506. </a:t>
            </a:r>
            <a:r>
              <a:rPr lang="en-US" sz="2000" b="0" i="0" dirty="0" err="1">
                <a:effectLst/>
                <a:latin typeface="verdana" panose="020B0604030504040204" pitchFamily="34" charset="0"/>
              </a:rPr>
              <a:t>doi:http</a:t>
            </a:r>
            <a:r>
              <a:rPr lang="en-US" sz="2000" b="0" i="0" dirty="0">
                <a:effectLst/>
                <a:latin typeface="verdana" panose="020B0604030504040204" pitchFamily="34" charset="0"/>
              </a:rPr>
              <a:t>://dx.doi.org.proxy.wm.edu/10.m44/2018_JSLHR-H-ASTM-18-0378</a:t>
            </a:r>
          </a:p>
          <a:p>
            <a:r>
              <a:rPr lang="en-US" sz="1400" b="0" i="0" dirty="0">
                <a:solidFill>
                  <a:srgbClr val="323232"/>
                </a:solidFill>
                <a:effectLst/>
                <a:latin typeface="Times New Roman" panose="02020603050405020304" pitchFamily="18" charset="0"/>
              </a:rPr>
              <a:t>Hsu, Anne S., et al. “The Probabilistic Analysis of Language Acquisition: Theoretical, Computational, and Experimental Analysis.” </a:t>
            </a:r>
            <a:r>
              <a:rPr lang="en-US" sz="1400" b="0" i="1" dirty="0">
                <a:solidFill>
                  <a:srgbClr val="323232"/>
                </a:solidFill>
                <a:effectLst/>
                <a:latin typeface="Times New Roman" panose="02020603050405020304" pitchFamily="18" charset="0"/>
              </a:rPr>
              <a:t>Cognition</a:t>
            </a:r>
            <a:r>
              <a:rPr lang="en-US" sz="1400" b="0" i="0" dirty="0">
                <a:solidFill>
                  <a:srgbClr val="323232"/>
                </a:solidFill>
                <a:effectLst/>
                <a:latin typeface="Times New Roman" panose="02020603050405020304" pitchFamily="18" charset="0"/>
              </a:rPr>
              <a:t>, vol. 120, no. 3, 26 Mar. 2011, pp. 380–390. </a:t>
            </a:r>
            <a:r>
              <a:rPr lang="en-US" sz="1400" b="0" i="1" dirty="0">
                <a:solidFill>
                  <a:srgbClr val="323232"/>
                </a:solidFill>
                <a:effectLst/>
                <a:latin typeface="Times New Roman" panose="02020603050405020304" pitchFamily="18" charset="0"/>
              </a:rPr>
              <a:t>ScienceDirect</a:t>
            </a:r>
            <a:r>
              <a:rPr lang="en-US" sz="1400" b="0" i="0" dirty="0">
                <a:solidFill>
                  <a:srgbClr val="323232"/>
                </a:solidFill>
                <a:effectLst/>
                <a:latin typeface="Times New Roman" panose="02020603050405020304" pitchFamily="18" charset="0"/>
              </a:rPr>
              <a:t>, </a:t>
            </a:r>
            <a:r>
              <a:rPr lang="en-US" sz="1400" b="0" i="0" dirty="0" err="1">
                <a:solidFill>
                  <a:srgbClr val="323232"/>
                </a:solidFill>
                <a:effectLst/>
                <a:latin typeface="Times New Roman" panose="02020603050405020304" pitchFamily="18" charset="0"/>
              </a:rPr>
              <a:t>doi:https</a:t>
            </a:r>
            <a:r>
              <a:rPr lang="en-US" sz="1400" b="0" i="0" dirty="0">
                <a:solidFill>
                  <a:srgbClr val="323232"/>
                </a:solidFill>
                <a:effectLst/>
                <a:latin typeface="Times New Roman" panose="02020603050405020304" pitchFamily="18" charset="0"/>
              </a:rPr>
              <a:t>://doi.org/10.1016/j.cognition.2011.02.013.</a:t>
            </a:r>
          </a:p>
          <a:p>
            <a:r>
              <a:rPr lang="en-US" sz="1400" b="0" i="0" dirty="0" err="1">
                <a:solidFill>
                  <a:srgbClr val="1C1D1E"/>
                </a:solidFill>
                <a:effectLst/>
                <a:latin typeface="Open Sans"/>
              </a:rPr>
              <a:t>Norouzian</a:t>
            </a:r>
            <a:r>
              <a:rPr lang="en-US" sz="1400" b="0" i="0" dirty="0">
                <a:solidFill>
                  <a:srgbClr val="1C1D1E"/>
                </a:solidFill>
                <a:effectLst/>
                <a:latin typeface="Open Sans"/>
              </a:rPr>
              <a:t>, R., de Miranda, M. and </a:t>
            </a:r>
            <a:r>
              <a:rPr lang="en-US" sz="1400" b="0" i="0" dirty="0" err="1">
                <a:solidFill>
                  <a:srgbClr val="1C1D1E"/>
                </a:solidFill>
                <a:effectLst/>
                <a:latin typeface="Open Sans"/>
              </a:rPr>
              <a:t>Plonsky</a:t>
            </a:r>
            <a:r>
              <a:rPr lang="en-US" sz="1400" b="0" i="0" dirty="0">
                <a:solidFill>
                  <a:srgbClr val="1C1D1E"/>
                </a:solidFill>
                <a:effectLst/>
                <a:latin typeface="Open Sans"/>
              </a:rPr>
              <a:t>, L. (2018), The Bayesian Revolution in Second Language Research: An Applied Approach. Language Learning, 68: 1032-1075. doi:</a:t>
            </a:r>
            <a:r>
              <a:rPr lang="en-US" sz="1400" b="0" i="0" u="none" strike="noStrike" dirty="0">
                <a:solidFill>
                  <a:srgbClr val="005274"/>
                </a:solidFill>
                <a:effectLst/>
                <a:latin typeface="Open Sans"/>
                <a:hlinkClick r:id="rId2"/>
              </a:rPr>
              <a:t>10.1111/lang.12310</a:t>
            </a:r>
            <a:endParaRPr lang="en-US" sz="1400" b="0" i="0" u="none" strike="noStrike" dirty="0">
              <a:solidFill>
                <a:srgbClr val="005274"/>
              </a:solidFill>
              <a:effectLst/>
              <a:latin typeface="Open Sans"/>
            </a:endParaRPr>
          </a:p>
          <a:p>
            <a:r>
              <a:rPr lang="en-US" sz="1400" b="0" i="0" dirty="0" err="1">
                <a:solidFill>
                  <a:srgbClr val="323232"/>
                </a:solidFill>
                <a:effectLst/>
                <a:latin typeface="Times New Roman" panose="02020603050405020304" pitchFamily="18" charset="0"/>
              </a:rPr>
              <a:t>Cthaeh</a:t>
            </a:r>
            <a:r>
              <a:rPr lang="en-US" sz="1400" b="0" i="0" dirty="0">
                <a:solidFill>
                  <a:srgbClr val="323232"/>
                </a:solidFill>
                <a:effectLst/>
                <a:latin typeface="Times New Roman" panose="02020603050405020304" pitchFamily="18" charset="0"/>
              </a:rPr>
              <a:t>, The, et al. “Frequentist and Bayesian Approaches in Statistics.” </a:t>
            </a:r>
            <a:r>
              <a:rPr lang="en-US" sz="1400" b="0" i="1" dirty="0">
                <a:solidFill>
                  <a:srgbClr val="323232"/>
                </a:solidFill>
                <a:effectLst/>
                <a:latin typeface="Times New Roman" panose="02020603050405020304" pitchFamily="18" charset="0"/>
              </a:rPr>
              <a:t>Probabilistic World</a:t>
            </a:r>
            <a:r>
              <a:rPr lang="en-US" sz="1400" b="0" i="0" dirty="0">
                <a:solidFill>
                  <a:srgbClr val="323232"/>
                </a:solidFill>
                <a:effectLst/>
                <a:latin typeface="Times New Roman" panose="02020603050405020304" pitchFamily="18" charset="0"/>
              </a:rPr>
              <a:t>, 19 Apr. 2020, </a:t>
            </a:r>
            <a:r>
              <a:rPr lang="en-US" sz="1400" b="0" i="0" dirty="0">
                <a:solidFill>
                  <a:srgbClr val="323232"/>
                </a:solidFill>
                <a:effectLst/>
                <a:latin typeface="Times New Roman" panose="02020603050405020304" pitchFamily="18" charset="0"/>
                <a:hlinkClick r:id="rId3"/>
              </a:rPr>
              <a:t>www.probabilisticworld.com/frequentist-bayesian-approaches-inferential-statistics/</a:t>
            </a:r>
            <a:r>
              <a:rPr lang="en-US" sz="1400" b="0" i="0" dirty="0">
                <a:solidFill>
                  <a:srgbClr val="323232"/>
                </a:solidFill>
                <a:effectLst/>
                <a:latin typeface="Times New Roman" panose="02020603050405020304" pitchFamily="18" charset="0"/>
              </a:rPr>
              <a:t>. </a:t>
            </a:r>
            <a:endParaRPr lang="es-ES" sz="2000" dirty="0"/>
          </a:p>
        </p:txBody>
      </p:sp>
    </p:spTree>
    <p:extLst>
      <p:ext uri="{BB962C8B-B14F-4D97-AF65-F5344CB8AC3E}">
        <p14:creationId xmlns:p14="http://schemas.microsoft.com/office/powerpoint/2010/main" val="427665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F6C2-444A-4992-A607-155B8B26B75D}"/>
              </a:ext>
            </a:extLst>
          </p:cNvPr>
          <p:cNvSpPr>
            <a:spLocks noGrp="1"/>
          </p:cNvSpPr>
          <p:nvPr>
            <p:ph type="title"/>
          </p:nvPr>
        </p:nvSpPr>
        <p:spPr/>
        <p:txBody>
          <a:bodyPr>
            <a:normAutofit/>
          </a:bodyPr>
          <a:lstStyle/>
          <a:p>
            <a:r>
              <a:rPr lang="en-US" sz="4000" dirty="0"/>
              <a:t>Frequentist vs Bayesian</a:t>
            </a:r>
            <a:endParaRPr lang="es-ES" sz="4000" dirty="0"/>
          </a:p>
        </p:txBody>
      </p:sp>
      <p:sp>
        <p:nvSpPr>
          <p:cNvPr id="6" name="Text Placeholder 5">
            <a:extLst>
              <a:ext uri="{FF2B5EF4-FFF2-40B4-BE49-F238E27FC236}">
                <a16:creationId xmlns:a16="http://schemas.microsoft.com/office/drawing/2014/main" id="{4DB30D0C-58A9-48EE-8DBC-9B57535B880D}"/>
              </a:ext>
            </a:extLst>
          </p:cNvPr>
          <p:cNvSpPr>
            <a:spLocks noGrp="1"/>
          </p:cNvSpPr>
          <p:nvPr>
            <p:ph type="body" idx="1"/>
          </p:nvPr>
        </p:nvSpPr>
        <p:spPr/>
        <p:txBody>
          <a:bodyPr/>
          <a:lstStyle/>
          <a:p>
            <a:r>
              <a:rPr lang="en-US" dirty="0"/>
              <a:t>Frequentist Probability</a:t>
            </a:r>
          </a:p>
        </p:txBody>
      </p:sp>
      <p:sp>
        <p:nvSpPr>
          <p:cNvPr id="4" name="Content Placeholder 3">
            <a:extLst>
              <a:ext uri="{FF2B5EF4-FFF2-40B4-BE49-F238E27FC236}">
                <a16:creationId xmlns:a16="http://schemas.microsoft.com/office/drawing/2014/main" id="{86BC5D8C-ACA8-413D-8C2F-8B778E03DB4C}"/>
              </a:ext>
            </a:extLst>
          </p:cNvPr>
          <p:cNvSpPr>
            <a:spLocks noGrp="1"/>
          </p:cNvSpPr>
          <p:nvPr>
            <p:ph sz="half" idx="2"/>
          </p:nvPr>
        </p:nvSpPr>
        <p:spPr>
          <a:xfrm>
            <a:off x="3867912" y="1701660"/>
            <a:ext cx="3474720" cy="4023360"/>
          </a:xfrm>
        </p:spPr>
        <p:txBody>
          <a:bodyPr/>
          <a:lstStyle/>
          <a:p>
            <a:r>
              <a:rPr lang="en-US" dirty="0"/>
              <a:t>Classical method</a:t>
            </a:r>
          </a:p>
          <a:p>
            <a:r>
              <a:rPr lang="en-US" dirty="0"/>
              <a:t>Unknown can only be estimated</a:t>
            </a:r>
          </a:p>
          <a:p>
            <a:r>
              <a:rPr lang="en-US" dirty="0"/>
              <a:t>Can’t say “actual probability is equal to …” </a:t>
            </a:r>
          </a:p>
          <a:p>
            <a:endParaRPr lang="en-US" dirty="0"/>
          </a:p>
        </p:txBody>
      </p:sp>
      <p:sp>
        <p:nvSpPr>
          <p:cNvPr id="9" name="Text Placeholder 8">
            <a:extLst>
              <a:ext uri="{FF2B5EF4-FFF2-40B4-BE49-F238E27FC236}">
                <a16:creationId xmlns:a16="http://schemas.microsoft.com/office/drawing/2014/main" id="{580FD409-A44F-4E8A-AE7C-063C70ACD347}"/>
              </a:ext>
            </a:extLst>
          </p:cNvPr>
          <p:cNvSpPr>
            <a:spLocks noGrp="1"/>
          </p:cNvSpPr>
          <p:nvPr>
            <p:ph type="body" sz="quarter" idx="3"/>
          </p:nvPr>
        </p:nvSpPr>
        <p:spPr/>
        <p:txBody>
          <a:bodyPr/>
          <a:lstStyle/>
          <a:p>
            <a:r>
              <a:rPr lang="en-US" dirty="0"/>
              <a:t>Bayesian Probability</a:t>
            </a:r>
          </a:p>
        </p:txBody>
      </p:sp>
      <p:sp>
        <p:nvSpPr>
          <p:cNvPr id="7" name="Content Placeholder 6">
            <a:extLst>
              <a:ext uri="{FF2B5EF4-FFF2-40B4-BE49-F238E27FC236}">
                <a16:creationId xmlns:a16="http://schemas.microsoft.com/office/drawing/2014/main" id="{F12DC219-83F1-4698-9A73-24AB0E58DB72}"/>
              </a:ext>
            </a:extLst>
          </p:cNvPr>
          <p:cNvSpPr>
            <a:spLocks noGrp="1"/>
          </p:cNvSpPr>
          <p:nvPr>
            <p:ph sz="quarter" idx="4"/>
          </p:nvPr>
        </p:nvSpPr>
        <p:spPr>
          <a:xfrm>
            <a:off x="7818463" y="1701660"/>
            <a:ext cx="3474720" cy="4023360"/>
          </a:xfrm>
        </p:spPr>
        <p:txBody>
          <a:bodyPr/>
          <a:lstStyle/>
          <a:p>
            <a:r>
              <a:rPr lang="en-US" dirty="0"/>
              <a:t>Data is real, some results are more plausible than others</a:t>
            </a:r>
          </a:p>
          <a:p>
            <a:r>
              <a:rPr lang="en-US" dirty="0"/>
              <a:t>Use of prior knowledge</a:t>
            </a:r>
          </a:p>
          <a:p>
            <a:r>
              <a:rPr lang="en-US" dirty="0"/>
              <a:t>Can say “there is a 95% probability…”</a:t>
            </a:r>
          </a:p>
          <a:p>
            <a:endParaRPr lang="en-US" dirty="0"/>
          </a:p>
        </p:txBody>
      </p:sp>
    </p:spTree>
    <p:extLst>
      <p:ext uri="{BB962C8B-B14F-4D97-AF65-F5344CB8AC3E}">
        <p14:creationId xmlns:p14="http://schemas.microsoft.com/office/powerpoint/2010/main" val="33794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44D4E55-FCD6-4518-BF02-2710524A3BE6}"/>
              </a:ext>
            </a:extLst>
          </p:cNvPr>
          <p:cNvSpPr>
            <a:spLocks noGrp="1"/>
          </p:cNvSpPr>
          <p:nvPr>
            <p:ph type="ctrTitle"/>
          </p:nvPr>
        </p:nvSpPr>
        <p:spPr>
          <a:xfrm>
            <a:off x="1292419" y="2771745"/>
            <a:ext cx="9607160" cy="2779429"/>
          </a:xfrm>
        </p:spPr>
        <p:txBody>
          <a:bodyPr numCol="1">
            <a:noAutofit/>
          </a:bodyPr>
          <a:lstStyle/>
          <a:p>
            <a:pPr algn="ctr"/>
            <a:r>
              <a:rPr lang="en-US" sz="4400" dirty="0"/>
              <a:t>“A frequentist is a person whose long-run ambition is to be wrong 5% of the time.”</a:t>
            </a:r>
            <a:br>
              <a:rPr lang="en-US" sz="4400" dirty="0"/>
            </a:br>
            <a:br>
              <a:rPr lang="en-US" sz="4400" dirty="0"/>
            </a:br>
            <a:br>
              <a:rPr lang="en-US" sz="4800" dirty="0"/>
            </a:br>
            <a:r>
              <a:rPr lang="en-US" sz="4800" dirty="0"/>
              <a:t>“</a:t>
            </a:r>
            <a:r>
              <a:rPr lang="en-US" sz="4400" dirty="0"/>
              <a:t>A Bayesian is one who, vaguely expecting a horse, and catching a glimpse of a donkey, strongly believes he has seen a mule.”</a:t>
            </a:r>
            <a:endParaRPr lang="en-US" sz="4800" dirty="0"/>
          </a:p>
        </p:txBody>
      </p:sp>
    </p:spTree>
    <p:extLst>
      <p:ext uri="{BB962C8B-B14F-4D97-AF65-F5344CB8AC3E}">
        <p14:creationId xmlns:p14="http://schemas.microsoft.com/office/powerpoint/2010/main" val="192517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DA75-1A2A-4086-87D9-92239BF8E660}"/>
              </a:ext>
            </a:extLst>
          </p:cNvPr>
          <p:cNvSpPr>
            <a:spLocks noGrp="1"/>
          </p:cNvSpPr>
          <p:nvPr>
            <p:ph type="title"/>
          </p:nvPr>
        </p:nvSpPr>
        <p:spPr>
          <a:xfrm>
            <a:off x="1115568" y="548640"/>
            <a:ext cx="10168128" cy="1179576"/>
          </a:xfrm>
        </p:spPr>
        <p:txBody>
          <a:bodyPr>
            <a:normAutofit/>
          </a:bodyPr>
          <a:lstStyle/>
          <a:p>
            <a:r>
              <a:rPr lang="en-US" sz="4000" kern="1200" dirty="0">
                <a:solidFill>
                  <a:schemeClr val="tx1"/>
                </a:solidFill>
                <a:ea typeface="+mj-ea"/>
                <a:cs typeface="+mj-cs"/>
              </a:rPr>
              <a:t>Frequentists vs Bayesians</a:t>
            </a:r>
            <a:endParaRPr lang="en-US" sz="4000" dirty="0"/>
          </a:p>
        </p:txBody>
      </p:sp>
      <p:graphicFrame>
        <p:nvGraphicFramePr>
          <p:cNvPr id="4" name="Content Placeholder 3">
            <a:extLst>
              <a:ext uri="{FF2B5EF4-FFF2-40B4-BE49-F238E27FC236}">
                <a16:creationId xmlns:a16="http://schemas.microsoft.com/office/drawing/2014/main" id="{97B4FAB1-F367-46B8-A720-18D55E498BF7}"/>
              </a:ext>
            </a:extLst>
          </p:cNvPr>
          <p:cNvGraphicFramePr>
            <a:graphicFrameLocks noGrp="1"/>
          </p:cNvGraphicFramePr>
          <p:nvPr>
            <p:ph idx="1"/>
            <p:extLst>
              <p:ext uri="{D42A27DB-BD31-4B8C-83A1-F6EECF244321}">
                <p14:modId xmlns:p14="http://schemas.microsoft.com/office/powerpoint/2010/main" val="3380077366"/>
              </p:ext>
            </p:extLst>
          </p:nvPr>
        </p:nvGraphicFramePr>
        <p:xfrm>
          <a:off x="331177" y="2053480"/>
          <a:ext cx="6132254" cy="444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3181068-554F-4A32-AE9F-E6E190F6C753}"/>
              </a:ext>
            </a:extLst>
          </p:cNvPr>
          <p:cNvGraphicFramePr/>
          <p:nvPr>
            <p:extLst>
              <p:ext uri="{D42A27DB-BD31-4B8C-83A1-F6EECF244321}">
                <p14:modId xmlns:p14="http://schemas.microsoft.com/office/powerpoint/2010/main" val="383327391"/>
              </p:ext>
            </p:extLst>
          </p:nvPr>
        </p:nvGraphicFramePr>
        <p:xfrm>
          <a:off x="5192319" y="2146494"/>
          <a:ext cx="6799265" cy="4583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091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44D4E55-FCD6-4518-BF02-2710524A3BE6}"/>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6000" dirty="0">
                <a:solidFill>
                  <a:srgbClr val="FFFFFF"/>
                </a:solidFill>
              </a:rPr>
              <a:t>An example</a:t>
            </a:r>
          </a:p>
        </p:txBody>
      </p:sp>
      <p:sp>
        <p:nvSpPr>
          <p:cNvPr id="16" name="Rectangle 15">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a:extLst>
              <a:ext uri="{FF2B5EF4-FFF2-40B4-BE49-F238E27FC236}">
                <a16:creationId xmlns:a16="http://schemas.microsoft.com/office/drawing/2014/main" id="{F19DE4A7-0BEA-4170-BDE3-45473335400E}"/>
              </a:ext>
            </a:extLst>
          </p:cNvPr>
          <p:cNvPicPr>
            <a:picLocks noGrp="1" noChangeAspect="1"/>
          </p:cNvPicPr>
          <p:nvPr>
            <p:ph sz="half" idx="1"/>
          </p:nvPr>
        </p:nvPicPr>
        <p:blipFill>
          <a:blip r:embed="rId3"/>
          <a:stretch>
            <a:fillRect/>
          </a:stretch>
        </p:blipFill>
        <p:spPr>
          <a:xfrm>
            <a:off x="5661121" y="629266"/>
            <a:ext cx="5508814" cy="524714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AFA1FD-107B-4C8F-B617-79615A01048D}"/>
                  </a:ext>
                </a:extLst>
              </p:cNvPr>
              <p:cNvSpPr txBox="1"/>
              <p:nvPr/>
            </p:nvSpPr>
            <p:spPr>
              <a:xfrm>
                <a:off x="-1" y="4441371"/>
                <a:ext cx="4767943" cy="1107996"/>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acc>
                        <m:accPr>
                          <m:chr m:val="̅"/>
                          <m:ctrlPr>
                            <a:rPr lang="en-US" sz="2400" b="0" i="1" smtClean="0">
                              <a:solidFill>
                                <a:schemeClr val="bg1"/>
                              </a:solidFill>
                              <a:latin typeface="Cambria Math" panose="02040503050406030204" pitchFamily="18" charset="0"/>
                            </a:rPr>
                          </m:ctrlPr>
                        </m:accPr>
                        <m:e>
                          <m:r>
                            <a:rPr lang="en-US" sz="2400" b="0" i="1" smtClean="0">
                              <a:solidFill>
                                <a:schemeClr val="bg1"/>
                              </a:solidFill>
                              <a:latin typeface="Cambria Math" panose="02040503050406030204" pitchFamily="18" charset="0"/>
                            </a:rPr>
                            <m:t>𝑥</m:t>
                          </m:r>
                        </m:e>
                      </m:acc>
                      <m:r>
                        <a:rPr lang="en-US" sz="2400" b="0" i="1" smtClean="0">
                          <a:solidFill>
                            <a:schemeClr val="bg1"/>
                          </a:solidFill>
                          <a:latin typeface="Cambria Math" panose="02040503050406030204" pitchFamily="18" charset="0"/>
                        </a:rPr>
                        <m:t>=55%, </m:t>
                      </m:r>
                    </m:oMath>
                  </m:oMathPara>
                </a14:m>
                <a:endParaRPr lang="en-US" sz="2400" b="0" dirty="0">
                  <a:solidFill>
                    <a:schemeClr val="bg1"/>
                  </a:solidFill>
                </a:endParaRPr>
              </a:p>
              <a:p>
                <a:pPr algn="ctr"/>
                <a:r>
                  <a:rPr lang="en-US" sz="2400" dirty="0">
                    <a:solidFill>
                      <a:schemeClr val="bg1"/>
                    </a:solidFill>
                  </a:rPr>
                  <a:t>95%</a:t>
                </a:r>
                <a14:m>
                  <m:oMath xmlns:m="http://schemas.openxmlformats.org/officeDocument/2006/math">
                    <m:r>
                      <a:rPr lang="en-US" sz="2400" b="0" i="0"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𝑐𝑜𝑛𝑓𝑖𝑑𝑒𝑛𝑐𝑒</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𝑖𝑛𝑡𝑒𝑟𝑣𝑎𝑙</m:t>
                    </m:r>
                    <m:r>
                      <a:rPr lang="en-US" sz="2400" b="0" i="1" smtClean="0">
                        <a:solidFill>
                          <a:schemeClr val="bg1"/>
                        </a:solidFill>
                        <a:latin typeface="Cambria Math" panose="02040503050406030204" pitchFamily="18" charset="0"/>
                      </a:rPr>
                      <m:t>=</m:t>
                    </m:r>
                  </m:oMath>
                </a14:m>
                <a:endParaRPr lang="en-US" sz="2400" dirty="0">
                  <a:solidFill>
                    <a:schemeClr val="bg1"/>
                  </a:solidFill>
                </a:endParaRPr>
              </a:p>
              <a:p>
                <a:pPr algn="ctr"/>
                <a:r>
                  <a:rPr lang="en-US" sz="2400" dirty="0">
                    <a:solidFill>
                      <a:schemeClr val="bg1"/>
                    </a:solidFill>
                  </a:rPr>
                  <a:t>[44.72%, 64.96%]. </a:t>
                </a:r>
              </a:p>
            </p:txBody>
          </p:sp>
        </mc:Choice>
        <mc:Fallback xmlns="">
          <p:sp>
            <p:nvSpPr>
              <p:cNvPr id="6" name="TextBox 5">
                <a:extLst>
                  <a:ext uri="{FF2B5EF4-FFF2-40B4-BE49-F238E27FC236}">
                    <a16:creationId xmlns:a16="http://schemas.microsoft.com/office/drawing/2014/main" id="{C7AFA1FD-107B-4C8F-B617-79615A01048D}"/>
                  </a:ext>
                </a:extLst>
              </p:cNvPr>
              <p:cNvSpPr txBox="1">
                <a:spLocks noRot="1" noChangeAspect="1" noMove="1" noResize="1" noEditPoints="1" noAdjustHandles="1" noChangeArrowheads="1" noChangeShapeType="1" noTextEdit="1"/>
              </p:cNvSpPr>
              <p:nvPr/>
            </p:nvSpPr>
            <p:spPr>
              <a:xfrm>
                <a:off x="-1" y="4441371"/>
                <a:ext cx="4767943" cy="1107996"/>
              </a:xfrm>
              <a:prstGeom prst="rect">
                <a:avLst/>
              </a:prstGeom>
              <a:blipFill>
                <a:blip r:embed="rId4"/>
                <a:stretch>
                  <a:fillRect b="-16022"/>
                </a:stretch>
              </a:blipFill>
            </p:spPr>
            <p:txBody>
              <a:bodyPr/>
              <a:lstStyle/>
              <a:p>
                <a:r>
                  <a:rPr lang="en-US">
                    <a:noFill/>
                  </a:rPr>
                  <a:t> </a:t>
                </a:r>
              </a:p>
            </p:txBody>
          </p:sp>
        </mc:Fallback>
      </mc:AlternateContent>
    </p:spTree>
    <p:extLst>
      <p:ext uri="{BB962C8B-B14F-4D97-AF65-F5344CB8AC3E}">
        <p14:creationId xmlns:p14="http://schemas.microsoft.com/office/powerpoint/2010/main" val="181048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44D4E55-FCD6-4518-BF02-2710524A3BE6}"/>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6000">
                <a:solidFill>
                  <a:srgbClr val="FFFFFF"/>
                </a:solidFill>
              </a:rPr>
              <a:t>An example</a:t>
            </a:r>
          </a:p>
        </p:txBody>
      </p:sp>
      <p:sp>
        <p:nvSpPr>
          <p:cNvPr id="18" name="Rectangle 17">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descr="Chart&#10;&#10;Description automatically generated">
            <a:extLst>
              <a:ext uri="{FF2B5EF4-FFF2-40B4-BE49-F238E27FC236}">
                <a16:creationId xmlns:a16="http://schemas.microsoft.com/office/drawing/2014/main" id="{ABEC4B37-3087-4773-922A-FC73D3592BFA}"/>
              </a:ext>
            </a:extLst>
          </p:cNvPr>
          <p:cNvPicPr>
            <a:picLocks noGrp="1" noChangeAspect="1"/>
          </p:cNvPicPr>
          <p:nvPr>
            <p:ph sz="half" idx="2"/>
          </p:nvPr>
        </p:nvPicPr>
        <p:blipFill>
          <a:blip r:embed="rId3"/>
          <a:stretch>
            <a:fillRect/>
          </a:stretch>
        </p:blipFill>
        <p:spPr>
          <a:xfrm>
            <a:off x="5689738" y="629266"/>
            <a:ext cx="5451580" cy="5247146"/>
          </a:xfrm>
          <a:prstGeom prst="rect">
            <a:avLst/>
          </a:prstGeom>
        </p:spPr>
      </p:pic>
    </p:spTree>
    <p:extLst>
      <p:ext uri="{BB962C8B-B14F-4D97-AF65-F5344CB8AC3E}">
        <p14:creationId xmlns:p14="http://schemas.microsoft.com/office/powerpoint/2010/main" val="333883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81533E-FF22-4799-A21D-AD7926F37A34}"/>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Bayes’ Theorem </a:t>
            </a:r>
            <a:endParaRPr lang="es-ES">
              <a:solidFill>
                <a:schemeClr val="tx1">
                  <a:lumMod val="85000"/>
                  <a:lumOff val="15000"/>
                </a:schemeClr>
              </a:solidFill>
            </a:endParaRP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D0C7B2-ECE2-4F4D-982A-B997CF93B450}"/>
                  </a:ext>
                </a:extLst>
              </p:cNvPr>
              <p:cNvSpPr>
                <a:spLocks noGrp="1"/>
              </p:cNvSpPr>
              <p:nvPr>
                <p:ph idx="1"/>
              </p:nvPr>
            </p:nvSpPr>
            <p:spPr>
              <a:xfrm>
                <a:off x="5289229" y="576725"/>
                <a:ext cx="5910677" cy="5120640"/>
              </a:xfrm>
            </p:spPr>
            <p:txBody>
              <a:bodyPr>
                <a:normAutofit/>
              </a:bodyPr>
              <a:lstStyle/>
              <a:p>
                <a:endParaRPr lang="en-US" b="0" i="1" dirty="0">
                  <a:latin typeface="Cambria Math" panose="02040503050406030204" pitchFamily="18" charset="0"/>
                </a:endParaRPr>
              </a:p>
              <a:p>
                <a:endParaRPr lang="en-US"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s-ES" sz="2800" i="1" smtClean="0">
                          <a:latin typeface="Cambria Math" panose="02040503050406030204" pitchFamily="18" charset="0"/>
                        </a:rPr>
                        <m:t>𝑃</m:t>
                      </m:r>
                      <m:d>
                        <m:dPr>
                          <m:ctrlPr>
                            <a:rPr lang="es-ES" sz="2800" i="1" smtClean="0">
                              <a:latin typeface="Cambria Math" panose="02040503050406030204" pitchFamily="18" charset="0"/>
                            </a:rPr>
                          </m:ctrlPr>
                        </m:dPr>
                        <m:e>
                          <m:d>
                            <m:dPr>
                              <m:begChr m:val=""/>
                              <m:endChr m:val="|"/>
                              <m:ctrlPr>
                                <a:rPr lang="es-ES" sz="2800" i="1" smtClean="0">
                                  <a:latin typeface="Cambria Math" panose="02040503050406030204" pitchFamily="18" charset="0"/>
                                </a:rPr>
                              </m:ctrlPr>
                            </m:dPr>
                            <m:e>
                              <m:r>
                                <a:rPr lang="es-ES" sz="2800" i="1" smtClean="0">
                                  <a:latin typeface="Cambria Math" panose="02040503050406030204" pitchFamily="18" charset="0"/>
                                </a:rPr>
                                <m:t>𝐴</m:t>
                              </m:r>
                            </m:e>
                          </m:d>
                          <m:r>
                            <a:rPr lang="es-ES" sz="2800" i="1" smtClean="0">
                              <a:latin typeface="Cambria Math" panose="02040503050406030204" pitchFamily="18" charset="0"/>
                            </a:rPr>
                            <m:t>𝐵</m:t>
                          </m:r>
                        </m:e>
                      </m:d>
                      <m:r>
                        <a:rPr lang="es-ES" sz="2800" i="1" smtClean="0">
                          <a:latin typeface="Cambria Math" panose="02040503050406030204" pitchFamily="18" charset="0"/>
                        </a:rPr>
                        <m:t>=</m:t>
                      </m:r>
                      <m:f>
                        <m:fPr>
                          <m:ctrlPr>
                            <a:rPr lang="es-ES" sz="2800" i="1" smtClean="0">
                              <a:latin typeface="Cambria Math" panose="02040503050406030204" pitchFamily="18" charset="0"/>
                            </a:rPr>
                          </m:ctrlPr>
                        </m:fPr>
                        <m:num>
                          <m:r>
                            <a:rPr lang="es-ES" sz="2800" i="1" smtClean="0">
                              <a:latin typeface="Cambria Math" panose="02040503050406030204" pitchFamily="18" charset="0"/>
                            </a:rPr>
                            <m:t>𝑃</m:t>
                          </m:r>
                          <m:d>
                            <m:dPr>
                              <m:ctrlPr>
                                <a:rPr lang="es-ES" sz="2800" i="1" smtClean="0">
                                  <a:latin typeface="Cambria Math" panose="02040503050406030204" pitchFamily="18" charset="0"/>
                                </a:rPr>
                              </m:ctrlPr>
                            </m:dPr>
                            <m:e>
                              <m:d>
                                <m:dPr>
                                  <m:begChr m:val=""/>
                                  <m:endChr m:val="|"/>
                                  <m:ctrlPr>
                                    <a:rPr lang="es-ES" sz="2800" i="1" smtClean="0">
                                      <a:latin typeface="Cambria Math" panose="02040503050406030204" pitchFamily="18" charset="0"/>
                                    </a:rPr>
                                  </m:ctrlPr>
                                </m:dPr>
                                <m:e>
                                  <m:r>
                                    <a:rPr lang="es-ES" sz="2800" i="1" smtClean="0">
                                      <a:latin typeface="Cambria Math" panose="02040503050406030204" pitchFamily="18" charset="0"/>
                                    </a:rPr>
                                    <m:t>𝐵</m:t>
                                  </m:r>
                                </m:e>
                              </m:d>
                              <m:r>
                                <a:rPr lang="es-ES" sz="2800" i="1" smtClean="0">
                                  <a:latin typeface="Cambria Math" panose="02040503050406030204" pitchFamily="18" charset="0"/>
                                </a:rPr>
                                <m:t>𝐴</m:t>
                              </m:r>
                            </m:e>
                          </m:d>
                          <m:r>
                            <a:rPr lang="es-ES" sz="2800" i="1" smtClean="0">
                              <a:latin typeface="Cambria Math" panose="02040503050406030204" pitchFamily="18" charset="0"/>
                            </a:rPr>
                            <m:t>𝑃</m:t>
                          </m:r>
                          <m:d>
                            <m:dPr>
                              <m:ctrlPr>
                                <a:rPr lang="es-ES" sz="2800" i="1" smtClean="0">
                                  <a:latin typeface="Cambria Math" panose="02040503050406030204" pitchFamily="18" charset="0"/>
                                </a:rPr>
                              </m:ctrlPr>
                            </m:dPr>
                            <m:e>
                              <m:r>
                                <a:rPr lang="es-ES" sz="2800" i="1" smtClean="0">
                                  <a:latin typeface="Cambria Math" panose="02040503050406030204" pitchFamily="18" charset="0"/>
                                </a:rPr>
                                <m:t>𝐴</m:t>
                              </m:r>
                            </m:e>
                          </m:d>
                        </m:num>
                        <m:den>
                          <m:r>
                            <a:rPr lang="es-ES" sz="2800" i="1" smtClean="0">
                              <a:latin typeface="Cambria Math" panose="02040503050406030204" pitchFamily="18" charset="0"/>
                            </a:rPr>
                            <m:t>𝑃</m:t>
                          </m:r>
                          <m:d>
                            <m:dPr>
                              <m:ctrlPr>
                                <a:rPr lang="es-ES" sz="2800" i="1" smtClean="0">
                                  <a:latin typeface="Cambria Math" panose="02040503050406030204" pitchFamily="18" charset="0"/>
                                </a:rPr>
                              </m:ctrlPr>
                            </m:dPr>
                            <m:e>
                              <m:r>
                                <a:rPr lang="es-ES" sz="2800" i="1" smtClean="0">
                                  <a:latin typeface="Cambria Math" panose="02040503050406030204" pitchFamily="18" charset="0"/>
                                </a:rPr>
                                <m:t>𝐵</m:t>
                              </m:r>
                            </m:e>
                          </m:d>
                        </m:den>
                      </m:f>
                      <m:r>
                        <a:rPr lang="en-US" sz="2800" b="0" i="1" smtClean="0">
                          <a:latin typeface="Cambria Math" panose="02040503050406030204" pitchFamily="18" charset="0"/>
                        </a:rPr>
                        <m:t> </m:t>
                      </m:r>
                    </m:oMath>
                  </m:oMathPara>
                </a14:m>
                <a:endParaRPr lang="es-ES" sz="2800" dirty="0"/>
              </a:p>
            </p:txBody>
          </p:sp>
        </mc:Choice>
        <mc:Fallback xmlns="">
          <p:sp>
            <p:nvSpPr>
              <p:cNvPr id="3" name="Content Placeholder 2">
                <a:extLst>
                  <a:ext uri="{FF2B5EF4-FFF2-40B4-BE49-F238E27FC236}">
                    <a16:creationId xmlns:a16="http://schemas.microsoft.com/office/drawing/2014/main" id="{62D0C7B2-ECE2-4F4D-982A-B997CF93B450}"/>
                  </a:ext>
                </a:extLst>
              </p:cNvPr>
              <p:cNvSpPr>
                <a:spLocks noGrp="1" noRot="1" noChangeAspect="1" noMove="1" noResize="1" noEditPoints="1" noAdjustHandles="1" noChangeArrowheads="1" noChangeShapeType="1" noTextEdit="1"/>
              </p:cNvSpPr>
              <p:nvPr>
                <p:ph idx="1"/>
              </p:nvPr>
            </p:nvSpPr>
            <p:spPr>
              <a:xfrm>
                <a:off x="5289229" y="576725"/>
                <a:ext cx="5910677" cy="5120640"/>
              </a:xfrm>
              <a:blipFill>
                <a:blip r:embed="rId3"/>
                <a:stretch>
                  <a:fillRect/>
                </a:stretch>
              </a:blipFill>
            </p:spPr>
            <p:txBody>
              <a:bodyPr/>
              <a:lstStyle/>
              <a:p>
                <a:r>
                  <a:rPr lang="es-ES">
                    <a:noFill/>
                  </a:rPr>
                  <a:t> </a:t>
                </a:r>
              </a:p>
            </p:txBody>
          </p:sp>
        </mc:Fallback>
      </mc:AlternateContent>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06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EFF5-A80E-44C1-8B87-B314EF81B2AB}"/>
              </a:ext>
            </a:extLst>
          </p:cNvPr>
          <p:cNvSpPr>
            <a:spLocks noGrp="1"/>
          </p:cNvSpPr>
          <p:nvPr>
            <p:ph type="title"/>
          </p:nvPr>
        </p:nvSpPr>
        <p:spPr>
          <a:xfrm>
            <a:off x="8161390" y="1079770"/>
            <a:ext cx="3654857" cy="1527244"/>
          </a:xfrm>
        </p:spPr>
        <p:txBody>
          <a:bodyPr>
            <a:normAutofit/>
          </a:bodyPr>
          <a:lstStyle/>
          <a:p>
            <a:r>
              <a:rPr lang="en-US" sz="3200" dirty="0"/>
              <a:t>Bayesian Inference</a:t>
            </a:r>
            <a:endParaRPr lang="es-ES" sz="3200" dirty="0"/>
          </a:p>
        </p:txBody>
      </p:sp>
      <p:sp>
        <p:nvSpPr>
          <p:cNvPr id="13" name="Rectangle 12">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C106BF4-8FC3-4076-8E61-FBAE5485D0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3" t="1" r="-1790" b="1"/>
          <a:stretch/>
        </p:blipFill>
        <p:spPr bwMode="auto">
          <a:xfrm>
            <a:off x="695318" y="3429000"/>
            <a:ext cx="6500974" cy="2229343"/>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F89838-CBDD-49F1-A82D-F4C716DB3166}"/>
                  </a:ext>
                </a:extLst>
              </p:cNvPr>
              <p:cNvSpPr>
                <a:spLocks noGrp="1"/>
              </p:cNvSpPr>
              <p:nvPr>
                <p:ph idx="1"/>
              </p:nvPr>
            </p:nvSpPr>
            <p:spPr>
              <a:xfrm>
                <a:off x="8161390" y="2607014"/>
                <a:ext cx="3654857" cy="3157903"/>
              </a:xfrm>
            </p:spPr>
            <p:txBody>
              <a:bodyPr anchor="t">
                <a:noAutofit/>
              </a:bodyPr>
              <a:lstStyle/>
              <a:p>
                <a:pPr marL="0" indent="0" algn="ctr">
                  <a:buNone/>
                </a:pPr>
                <a:endParaRPr lang="en-US" dirty="0">
                  <a:solidFill>
                    <a:srgbClr val="FFFFFF"/>
                  </a:solidFill>
                </a:endParaRPr>
              </a:p>
              <a:p>
                <a:pPr algn="ctr"/>
                <a:r>
                  <a:rPr lang="en-US" dirty="0">
                    <a:solidFill>
                      <a:srgbClr val="FFFFFF"/>
                    </a:solidFill>
                  </a:rPr>
                  <a:t>Prior x Likelihood </a:t>
                </a:r>
                <a14:m>
                  <m:oMath xmlns:m="http://schemas.openxmlformats.org/officeDocument/2006/math">
                    <m:r>
                      <a:rPr lang="en-US" i="1">
                        <a:solidFill>
                          <a:srgbClr val="FFFFFF"/>
                        </a:solidFill>
                        <a:latin typeface="Cambria Math" panose="02040503050406030204" pitchFamily="18" charset="0"/>
                      </a:rPr>
                      <m:t>∝</m:t>
                    </m:r>
                  </m:oMath>
                </a14:m>
                <a:r>
                  <a:rPr lang="es-ES" dirty="0">
                    <a:solidFill>
                      <a:srgbClr val="FFFFFF"/>
                    </a:solidFill>
                  </a:rPr>
                  <a:t> </a:t>
                </a:r>
                <a:r>
                  <a:rPr lang="es-ES" dirty="0" err="1">
                    <a:solidFill>
                      <a:srgbClr val="FFFFFF"/>
                    </a:solidFill>
                  </a:rPr>
                  <a:t>Bayesian</a:t>
                </a:r>
                <a:r>
                  <a:rPr lang="es-ES" dirty="0">
                    <a:solidFill>
                      <a:srgbClr val="FFFFFF"/>
                    </a:solidFill>
                  </a:rPr>
                  <a:t> Result</a:t>
                </a:r>
              </a:p>
              <a:p>
                <a:pPr algn="ctr"/>
                <a:endParaRPr lang="en-US" dirty="0">
                  <a:solidFill>
                    <a:srgbClr val="FFFFFF"/>
                  </a:solidFill>
                </a:endParaRPr>
              </a:p>
              <a:p>
                <a:r>
                  <a:rPr lang="en-US" dirty="0">
                    <a:solidFill>
                      <a:srgbClr val="FFFFFF"/>
                    </a:solidFill>
                  </a:rPr>
                  <a:t>Probability of our data, P(B), is ignored.</a:t>
                </a:r>
              </a:p>
              <a:p>
                <a:endParaRPr lang="en-US" dirty="0">
                  <a:solidFill>
                    <a:srgbClr val="FFFFFF"/>
                  </a:solidFill>
                </a:endParaRPr>
              </a:p>
              <a:p>
                <a:pPr lvl="1"/>
                <a:endParaRPr lang="en-US" sz="2000" dirty="0">
                  <a:solidFill>
                    <a:srgbClr val="FFFFFF"/>
                  </a:solidFill>
                </a:endParaRPr>
              </a:p>
            </p:txBody>
          </p:sp>
        </mc:Choice>
        <mc:Fallback xmlns="">
          <p:sp>
            <p:nvSpPr>
              <p:cNvPr id="3" name="Content Placeholder 2">
                <a:extLst>
                  <a:ext uri="{FF2B5EF4-FFF2-40B4-BE49-F238E27FC236}">
                    <a16:creationId xmlns:a16="http://schemas.microsoft.com/office/drawing/2014/main" id="{98F89838-CBDD-49F1-A82D-F4C716DB3166}"/>
                  </a:ext>
                </a:extLst>
              </p:cNvPr>
              <p:cNvSpPr>
                <a:spLocks noGrp="1" noRot="1" noChangeAspect="1" noMove="1" noResize="1" noEditPoints="1" noAdjustHandles="1" noChangeArrowheads="1" noChangeShapeType="1" noTextEdit="1"/>
              </p:cNvSpPr>
              <p:nvPr>
                <p:ph idx="1"/>
              </p:nvPr>
            </p:nvSpPr>
            <p:spPr>
              <a:xfrm>
                <a:off x="8161390" y="2607014"/>
                <a:ext cx="3654857" cy="3157903"/>
              </a:xfrm>
              <a:blipFill>
                <a:blip r:embed="rId4"/>
                <a:stretch>
                  <a:fillRect l="-1336" r="-33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2F203AD-AFF0-4D6B-A7DC-BB2F57C09322}"/>
              </a:ext>
            </a:extLst>
          </p:cNvPr>
          <p:cNvPicPr>
            <a:picLocks noChangeAspect="1"/>
          </p:cNvPicPr>
          <p:nvPr/>
        </p:nvPicPr>
        <p:blipFill>
          <a:blip r:embed="rId5"/>
          <a:stretch>
            <a:fillRect/>
          </a:stretch>
        </p:blipFill>
        <p:spPr>
          <a:xfrm>
            <a:off x="897541" y="1747403"/>
            <a:ext cx="6096528" cy="859611"/>
          </a:xfrm>
          <a:prstGeom prst="rect">
            <a:avLst/>
          </a:prstGeom>
        </p:spPr>
      </p:pic>
    </p:spTree>
    <p:extLst>
      <p:ext uri="{BB962C8B-B14F-4D97-AF65-F5344CB8AC3E}">
        <p14:creationId xmlns:p14="http://schemas.microsoft.com/office/powerpoint/2010/main" val="69017979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944</Words>
  <Application>Microsoft Office PowerPoint</Application>
  <PresentationFormat>Widescreen</PresentationFormat>
  <Paragraphs>102</Paragraphs>
  <Slides>20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Open Sans</vt:lpstr>
      <vt:lpstr>Arial</vt:lpstr>
      <vt:lpstr>Calibri</vt:lpstr>
      <vt:lpstr>Calibri Light</vt:lpstr>
      <vt:lpstr>Cambria Math</vt:lpstr>
      <vt:lpstr>Corbel</vt:lpstr>
      <vt:lpstr>Times New Roman</vt:lpstr>
      <vt:lpstr>verdana</vt:lpstr>
      <vt:lpstr>Wingdings 2</vt:lpstr>
      <vt:lpstr>Frame</vt:lpstr>
      <vt:lpstr>Metropolitan</vt:lpstr>
      <vt:lpstr>Use of Bayesian Inference in Linguistic studies</vt:lpstr>
      <vt:lpstr>Data/ Information analysis</vt:lpstr>
      <vt:lpstr>Frequentist vs Bayesian</vt:lpstr>
      <vt:lpstr>“A frequentist is a person whose long-run ambition is to be wrong 5% of the time.”   “A Bayesian is one who, vaguely expecting a horse, and catching a glimpse of a donkey, strongly believes he has seen a mule.”</vt:lpstr>
      <vt:lpstr>Frequentists vs Bayesians</vt:lpstr>
      <vt:lpstr>An example</vt:lpstr>
      <vt:lpstr>An example</vt:lpstr>
      <vt:lpstr>Bayes’ Theorem </vt:lpstr>
      <vt:lpstr>Bayesian Inference</vt:lpstr>
      <vt:lpstr>Prior</vt:lpstr>
      <vt:lpstr>Choice of Priors</vt:lpstr>
      <vt:lpstr>Likelihood</vt:lpstr>
      <vt:lpstr>Posterior</vt:lpstr>
      <vt:lpstr>Credible Interval</vt:lpstr>
      <vt:lpstr>Example continued</vt:lpstr>
      <vt:lpstr>Advantages</vt:lpstr>
      <vt:lpstr>Disadvantages</vt:lpstr>
      <vt:lpstr>Another Example</vt:lpstr>
      <vt:lpstr>Bayesian Regression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Bayesian Inference in Linguistic studies</dc:title>
  <dc:creator>Palmer, Stephany</dc:creator>
  <cp:lastModifiedBy>Palmer, Stephany</cp:lastModifiedBy>
  <cp:revision>6</cp:revision>
  <dcterms:created xsi:type="dcterms:W3CDTF">2020-10-27T04:37:46Z</dcterms:created>
  <dcterms:modified xsi:type="dcterms:W3CDTF">2020-10-27T16:22:21Z</dcterms:modified>
</cp:coreProperties>
</file>