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Montserrat"/>
      <p:regular r:id="rId20"/>
      <p:bold r:id="rId21"/>
      <p:italic r:id="rId22"/>
      <p:boldItalic r:id="rId23"/>
    </p:embeddedFont>
    <p:embeddedFont>
      <p:font typeface="Lato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regular.fntdata"/><Relationship Id="rId22" Type="http://schemas.openxmlformats.org/officeDocument/2006/relationships/font" Target="fonts/Montserrat-italic.fntdata"/><Relationship Id="rId21" Type="http://schemas.openxmlformats.org/officeDocument/2006/relationships/font" Target="fonts/Montserrat-bold.fntdata"/><Relationship Id="rId24" Type="http://schemas.openxmlformats.org/officeDocument/2006/relationships/font" Target="fonts/Lato-regular.fntdata"/><Relationship Id="rId23" Type="http://schemas.openxmlformats.org/officeDocument/2006/relationships/font" Target="fonts/Montserrat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Lato-italic.fntdata"/><Relationship Id="rId25" Type="http://schemas.openxmlformats.org/officeDocument/2006/relationships/font" Target="fonts/Lato-bold.fntdata"/><Relationship Id="rId27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cd072cc44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cd072cc44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cd072cc441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cd072cc441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cd072cc441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cd072cc441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cd072cc441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cd072cc441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cd072cc441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cd072cc441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cd072cc441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cd072cc441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cd072cc44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cd072cc44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cd072cc441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cd072cc441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cd072cc441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cd072cc441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cd072cc441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cd072cc44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cd072cc441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cd072cc441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cd072cc441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cd072cc441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cd072cc441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cd072cc441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cd072cc441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cd072cc441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Relationship Id="rId4" Type="http://schemas.openxmlformats.org/officeDocument/2006/relationships/image" Target="../media/image13.png"/><Relationship Id="rId5" Type="http://schemas.openxmlformats.org/officeDocument/2006/relationships/image" Target="../media/image15.png"/><Relationship Id="rId6" Type="http://schemas.openxmlformats.org/officeDocument/2006/relationships/image" Target="../media/image10.png"/><Relationship Id="rId7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jpg"/><Relationship Id="rId4" Type="http://schemas.openxmlformats.org/officeDocument/2006/relationships/image" Target="../media/image9.jpg"/><Relationship Id="rId5" Type="http://schemas.openxmlformats.org/officeDocument/2006/relationships/image" Target="../media/image12.jpg"/><Relationship Id="rId6" Type="http://schemas.openxmlformats.org/officeDocument/2006/relationships/image" Target="../media/image1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6.png"/><Relationship Id="rId4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367475" y="108725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Quantum Algorithms in Data Fitting</a:t>
            </a:r>
            <a:endParaRPr sz="4800"/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4572000" y="339807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By Brian Lorn</a:t>
            </a:r>
            <a:endParaRPr sz="2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2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Quantum implementation of the Method of Total Least Squares (continued)</a:t>
            </a:r>
            <a:endParaRPr sz="3000"/>
          </a:p>
        </p:txBody>
      </p:sp>
      <p:sp>
        <p:nvSpPr>
          <p:cNvPr id="201" name="Google Shape;201;p22"/>
          <p:cNvSpPr txBox="1"/>
          <p:nvPr>
            <p:ph idx="1" type="body"/>
          </p:nvPr>
        </p:nvSpPr>
        <p:spPr>
          <a:xfrm>
            <a:off x="1297500" y="2031900"/>
            <a:ext cx="7038900" cy="213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35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3"/>
              <a:buChar char="●"/>
            </a:pPr>
            <a:r>
              <a:rPr lang="en" sz="1602"/>
              <a:t>T</a:t>
            </a:r>
            <a:r>
              <a:rPr lang="en" sz="1602"/>
              <a:t>ransition frequency between 2 energy levels of the system matches the frequency of a probe qubit</a:t>
            </a:r>
            <a:endParaRPr sz="1602"/>
          </a:p>
          <a:p>
            <a:pPr indent="-33035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3"/>
              <a:buChar char="●"/>
            </a:pPr>
            <a:r>
              <a:rPr lang="en" sz="1602"/>
              <a:t>Varying the frequency of the probe qubit allows the energy spectrum of the system to be determined</a:t>
            </a:r>
            <a:endParaRPr sz="1602"/>
          </a:p>
          <a:p>
            <a:pPr indent="-33035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3"/>
              <a:buChar char="●"/>
            </a:pPr>
            <a:r>
              <a:rPr lang="en" sz="1602"/>
              <a:t>It can then be changed to any eigenstate for any eigenvalue</a:t>
            </a:r>
            <a:endParaRPr sz="1602"/>
          </a:p>
          <a:p>
            <a:pPr indent="-33035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3"/>
              <a:buChar char="●"/>
            </a:pPr>
            <a:r>
              <a:rPr lang="en" sz="1602"/>
              <a:t>This can be used to compute the eigenvalues and eigenvectors matrix shown on the last slide</a:t>
            </a:r>
            <a:endParaRPr sz="1602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1018"/>
              <a:buNone/>
            </a:pPr>
            <a:r>
              <a:t/>
            </a:r>
            <a:endParaRPr sz="1602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Quantum Algorithm</a:t>
            </a:r>
            <a:endParaRPr sz="3600"/>
          </a:p>
        </p:txBody>
      </p:sp>
      <p:sp>
        <p:nvSpPr>
          <p:cNvPr id="207" name="Google Shape;207;p23"/>
          <p:cNvSpPr txBox="1"/>
          <p:nvPr>
            <p:ph idx="1" type="body"/>
          </p:nvPr>
        </p:nvSpPr>
        <p:spPr>
          <a:xfrm>
            <a:off x="1109975" y="3040500"/>
            <a:ext cx="7038900" cy="17100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Char char="●"/>
            </a:pPr>
            <a:r>
              <a:rPr lang="en" sz="1450">
                <a:solidFill>
                  <a:srgbClr val="FFFFFF"/>
                </a:solidFill>
              </a:rPr>
              <a:t>and </a:t>
            </a:r>
            <a:r>
              <a:rPr i="1" lang="en" sz="1450">
                <a:solidFill>
                  <a:srgbClr val="FFFFFF"/>
                </a:solidFill>
              </a:rPr>
              <a:t>I</a:t>
            </a:r>
            <a:r>
              <a:rPr lang="en" sz="1450">
                <a:solidFill>
                  <a:srgbClr val="FFFFFF"/>
                </a:solidFill>
              </a:rPr>
              <a:t> is the identity operator, </a:t>
            </a:r>
            <a:r>
              <a:rPr lang="en">
                <a:solidFill>
                  <a:srgbClr val="FFFFFF"/>
                </a:solidFill>
              </a:rPr>
              <a:t>σ</a:t>
            </a:r>
            <a:r>
              <a:rPr baseline="-25000" lang="en">
                <a:solidFill>
                  <a:srgbClr val="FFFFFF"/>
                </a:solidFill>
              </a:rPr>
              <a:t>x</a:t>
            </a:r>
            <a:r>
              <a:rPr lang="en">
                <a:solidFill>
                  <a:srgbClr val="FFFFFF"/>
                </a:solidFill>
              </a:rPr>
              <a:t> and </a:t>
            </a:r>
            <a:r>
              <a:rPr baseline="-25000" lang="en">
                <a:solidFill>
                  <a:srgbClr val="FFFFFF"/>
                </a:solidFill>
              </a:rPr>
              <a:t> </a:t>
            </a:r>
            <a:r>
              <a:rPr lang="en">
                <a:solidFill>
                  <a:srgbClr val="FFFFFF"/>
                </a:solidFill>
              </a:rPr>
              <a:t>σ</a:t>
            </a:r>
            <a:r>
              <a:rPr baseline="-25000" lang="en">
                <a:solidFill>
                  <a:srgbClr val="FFFFFF"/>
                </a:solidFill>
              </a:rPr>
              <a:t>z</a:t>
            </a:r>
            <a:r>
              <a:rPr lang="en" sz="1450">
                <a:solidFill>
                  <a:srgbClr val="FFFFFF"/>
                </a:solidFill>
              </a:rPr>
              <a:t>are the Pauli matrices, and </a:t>
            </a:r>
            <a:r>
              <a:rPr i="1" lang="en" sz="1450">
                <a:solidFill>
                  <a:srgbClr val="FFFFFF"/>
                </a:solidFill>
              </a:rPr>
              <a:t>ω</a:t>
            </a:r>
            <a:r>
              <a:rPr lang="en" sz="1450">
                <a:solidFill>
                  <a:srgbClr val="FFFFFF"/>
                </a:solidFill>
              </a:rPr>
              <a:t> is the frequency of the probe qubit</a:t>
            </a:r>
            <a:endParaRPr sz="1450">
              <a:solidFill>
                <a:srgbClr val="FFFFFF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</a:pPr>
            <a:r>
              <a:rPr lang="en" sz="1450">
                <a:solidFill>
                  <a:srgbClr val="FFFFFF"/>
                </a:solidFill>
              </a:rPr>
              <a:t> H</a:t>
            </a:r>
            <a:r>
              <a:rPr baseline="-25000" lang="en" sz="1450">
                <a:solidFill>
                  <a:srgbClr val="FFFFFF"/>
                </a:solidFill>
              </a:rPr>
              <a:t>R</a:t>
            </a:r>
            <a:r>
              <a:rPr lang="en" sz="1450">
                <a:solidFill>
                  <a:srgbClr val="FFFFFF"/>
                </a:solidFill>
              </a:rPr>
              <a:t> refers to the encoded D matrix</a:t>
            </a:r>
            <a:endParaRPr sz="1450">
              <a:solidFill>
                <a:srgbClr val="FFFFFF"/>
              </a:solidFill>
            </a:endParaRPr>
          </a:p>
          <a:p>
            <a:pPr indent="-320675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50"/>
              <a:buChar char="●"/>
            </a:pPr>
            <a:r>
              <a:rPr lang="en" sz="1450">
                <a:solidFill>
                  <a:srgbClr val="FFFFFF"/>
                </a:solidFill>
              </a:rPr>
              <a:t>Third term is the pairing of the probe qubit and the n-qubit register of the system</a:t>
            </a:r>
            <a:endParaRPr sz="1450">
              <a:solidFill>
                <a:srgbClr val="FFFFFF"/>
              </a:solidFill>
            </a:endParaRPr>
          </a:p>
          <a:p>
            <a:pPr indent="-320675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50"/>
              <a:buChar char="●"/>
            </a:pPr>
            <a:r>
              <a:rPr lang="en" sz="1450">
                <a:solidFill>
                  <a:srgbClr val="FFFFFF"/>
                </a:solidFill>
              </a:rPr>
              <a:t>F transforms the reference state psi to the desired eigenstate of D</a:t>
            </a:r>
            <a:endParaRPr sz="1450">
              <a:solidFill>
                <a:srgbClr val="FFFFFF"/>
              </a:solidFill>
            </a:endParaRPr>
          </a:p>
        </p:txBody>
      </p:sp>
      <p:pic>
        <p:nvPicPr>
          <p:cNvPr id="208" name="Google Shape;20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18976" y="1178725"/>
            <a:ext cx="4175625" cy="1750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Quantum Algorithm continued</a:t>
            </a:r>
            <a:endParaRPr sz="3600"/>
          </a:p>
        </p:txBody>
      </p:sp>
      <p:sp>
        <p:nvSpPr>
          <p:cNvPr id="214" name="Google Shape;214;p24"/>
          <p:cNvSpPr txBox="1"/>
          <p:nvPr>
            <p:ph idx="1" type="body"/>
          </p:nvPr>
        </p:nvSpPr>
        <p:spPr>
          <a:xfrm>
            <a:off x="1261775" y="154967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In order to find the ground state of v</a:t>
            </a:r>
            <a:r>
              <a:rPr baseline="-25000" lang="en" sz="1500"/>
              <a:t>n+1</a:t>
            </a:r>
            <a:r>
              <a:rPr lang="en" sz="1500"/>
              <a:t>, the eigenvalue must be found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The eigenvalue can be obtained by quantum simulation of resonant transitions</a:t>
            </a:r>
            <a:endParaRPr sz="15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First set range for ground eigenvalue then scan these frequency points for the probe qubit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Circuit is initially set to                 so 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Then transition frequency of probe qubit is set then implement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Measure probe qubit in its computational basis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Repeat for all frequencies to obtain the ground state eigenvalue of the matrix D</a:t>
            </a:r>
            <a:endParaRPr sz="13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Encode this value in the Hamiltonian by setting 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After running the algorithm again, the probe qubit should decay to 0 kat, meaning the n-qubit register collapses to the ground state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Therefore, the system evolves from its initial state to </a:t>
            </a:r>
            <a:endParaRPr sz="1500"/>
          </a:p>
        </p:txBody>
      </p:sp>
      <p:pic>
        <p:nvPicPr>
          <p:cNvPr id="215" name="Google Shape;215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18925" y="2899313"/>
            <a:ext cx="350475" cy="21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24"/>
          <p:cNvPicPr preferRelativeResize="0"/>
          <p:nvPr/>
        </p:nvPicPr>
        <p:blipFill rotWithShape="1">
          <a:blip r:embed="rId4">
            <a:alphaModFix/>
          </a:blip>
          <a:srcRect b="0" l="0" r="0" t="19093"/>
          <a:stretch/>
        </p:blipFill>
        <p:spPr>
          <a:xfrm>
            <a:off x="4697625" y="2876688"/>
            <a:ext cx="1395100" cy="257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706750" y="3329200"/>
            <a:ext cx="1363027" cy="257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2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778200" y="3818575"/>
            <a:ext cx="1343025" cy="257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2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215650" y="4614875"/>
            <a:ext cx="816251" cy="257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Analysis of the Quantum Algorithm</a:t>
            </a:r>
            <a:endParaRPr sz="3600"/>
          </a:p>
        </p:txBody>
      </p:sp>
      <p:sp>
        <p:nvSpPr>
          <p:cNvPr id="225" name="Google Shape;225;p25"/>
          <p:cNvSpPr txBox="1"/>
          <p:nvPr>
            <p:ph idx="1" type="body"/>
          </p:nvPr>
        </p:nvSpPr>
        <p:spPr>
          <a:xfrm>
            <a:off x="1199275" y="1698588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Limited by having an initial guess of the ground state D (approximate using the LS method)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The runtime of the algorithm is a combination of the number of experiments that must be run to find the eigenvalue and the time needed to run each circuit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The latter depends on computation cost for running the algorithm on a quantum computer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Overall, the algorithm has                                         w    where k = condition number and </a:t>
            </a:r>
            <a:r>
              <a:rPr i="1" lang="en" sz="1500">
                <a:solidFill>
                  <a:srgbClr val="FFFFFF"/>
                </a:solidFill>
              </a:rPr>
              <a:t>ϵ </a:t>
            </a:r>
            <a:r>
              <a:rPr lang="en" sz="1500">
                <a:solidFill>
                  <a:srgbClr val="FFFFFF"/>
                </a:solidFill>
              </a:rPr>
              <a:t>is the precision of the guess</a:t>
            </a:r>
            <a:endParaRPr sz="1500">
              <a:solidFill>
                <a:srgbClr val="FFFFFF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Char char="●"/>
            </a:pPr>
            <a:r>
              <a:rPr lang="en" sz="1500">
                <a:solidFill>
                  <a:srgbClr val="FFFFFF"/>
                </a:solidFill>
              </a:rPr>
              <a:t>Thus, the algorithm results in polynomial speedup</a:t>
            </a:r>
            <a:endParaRPr sz="1500">
              <a:solidFill>
                <a:srgbClr val="FFFFFF"/>
              </a:solidFill>
            </a:endParaRPr>
          </a:p>
        </p:txBody>
      </p:sp>
      <p:pic>
        <p:nvPicPr>
          <p:cNvPr id="226" name="Google Shape;226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18025" y="3595325"/>
            <a:ext cx="1597825" cy="314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Conclusion</a:t>
            </a:r>
            <a:endParaRPr sz="3600"/>
          </a:p>
        </p:txBody>
      </p:sp>
      <p:sp>
        <p:nvSpPr>
          <p:cNvPr id="232" name="Google Shape;232;p26"/>
          <p:cNvSpPr txBox="1"/>
          <p:nvPr>
            <p:ph idx="1" type="body"/>
          </p:nvPr>
        </p:nvSpPr>
        <p:spPr>
          <a:xfrm>
            <a:off x="1297500" y="1567550"/>
            <a:ext cx="7038900" cy="262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Quantum algorithms can result in much faster computation of data fits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Useful in analyzing large amounts of data that would be difficult to do with a classical algorithm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Limited by the availability and complexity of Quantum computation</a:t>
            </a:r>
            <a:endParaRPr sz="2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Data Fitting</a:t>
            </a:r>
            <a:endParaRPr sz="3600"/>
          </a:p>
        </p:txBody>
      </p:sp>
      <p:sp>
        <p:nvSpPr>
          <p:cNvPr id="141" name="Google Shape;141;p14"/>
          <p:cNvSpPr txBox="1"/>
          <p:nvPr>
            <p:ph idx="1" type="body"/>
          </p:nvPr>
        </p:nvSpPr>
        <p:spPr>
          <a:xfrm>
            <a:off x="1297500" y="1232300"/>
            <a:ext cx="7038900" cy="324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E</a:t>
            </a:r>
            <a:r>
              <a:rPr lang="en" sz="1900"/>
              <a:t>stablish the relationship between the data points</a:t>
            </a:r>
            <a:endParaRPr sz="1900"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sz="1900"/>
              <a:t>More commonly, description of how a series of independent variables contributing to a dependent variable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Applications in many disciplines such as business, medical studies, scientific experiments, and many more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Real observations must be written in a mathematical form</a:t>
            </a:r>
            <a:endParaRPr sz="1900"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" sz="1900"/>
              <a:t>Data can either be quantitative or qualitative</a:t>
            </a:r>
            <a:endParaRPr sz="1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Types of Data Fitting</a:t>
            </a:r>
            <a:endParaRPr sz="3600"/>
          </a:p>
        </p:txBody>
      </p:sp>
      <p:sp>
        <p:nvSpPr>
          <p:cNvPr id="147" name="Google Shape;147;p15"/>
          <p:cNvSpPr txBox="1"/>
          <p:nvPr>
            <p:ph idx="1" type="body"/>
          </p:nvPr>
        </p:nvSpPr>
        <p:spPr>
          <a:xfrm>
            <a:off x="1297500" y="1250150"/>
            <a:ext cx="7038900" cy="358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Interpolation: estimating relation between known data points</a:t>
            </a:r>
            <a:endParaRPr sz="1800"/>
          </a:p>
          <a:p>
            <a:pPr indent="-330200" lvl="1" marL="9144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Estimations and predictions are limited to range of data points</a:t>
            </a:r>
            <a:endParaRPr sz="1600"/>
          </a:p>
          <a:p>
            <a:pPr indent="-3429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Extrapolation: estimating relation outside of known data points</a:t>
            </a:r>
            <a:endParaRPr sz="1800"/>
          </a:p>
          <a:p>
            <a:pPr indent="-330200" lvl="1" marL="9144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Estimations and predictions are not limited to range of data points</a:t>
            </a:r>
            <a:endParaRPr sz="1600"/>
          </a:p>
          <a:p>
            <a:pPr indent="-330200" lvl="1" marL="9144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Higher risk of uncertainty or false relationship</a:t>
            </a:r>
            <a:endParaRPr sz="1600"/>
          </a:p>
          <a:p>
            <a:pPr indent="-3429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Smoothing: creating a function that captures the most significant patterns in the data while leaving out outliers from the data</a:t>
            </a:r>
            <a:endParaRPr sz="1800"/>
          </a:p>
          <a:p>
            <a:pPr indent="-330200" lvl="1" marL="9144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Acts on the data points themselves without relying on explicit function</a:t>
            </a:r>
            <a:endParaRPr sz="1600"/>
          </a:p>
          <a:p>
            <a:pPr indent="-330200" lvl="1" marL="9144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Best at demonstrating general patterns rather than precise inferences</a:t>
            </a:r>
            <a:endParaRPr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6"/>
          <p:cNvSpPr txBox="1"/>
          <p:nvPr>
            <p:ph idx="1" type="body"/>
          </p:nvPr>
        </p:nvSpPr>
        <p:spPr>
          <a:xfrm>
            <a:off x="1297500" y="1134075"/>
            <a:ext cx="7038900" cy="33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Interpolation and Extrapolation:</a:t>
            </a:r>
            <a:endParaRPr sz="16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L</a:t>
            </a:r>
            <a:r>
              <a:rPr lang="en" sz="1400"/>
              <a:t>inear models, higher order models, interactive models, quantitative models, multiplicative models, and nested models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Multivariate scale increases the complexity of the model but generally increase its accuracy as well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Found through classical algorithms run through programs like R, MATLAB, and Wolfram Mathematica</a:t>
            </a:r>
            <a:endParaRPr sz="14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Smoothing:</a:t>
            </a:r>
            <a:endParaRPr sz="16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A</a:t>
            </a:r>
            <a:r>
              <a:rPr lang="en" sz="1400"/>
              <a:t>djacent data points are increased while individual data points that are higher or lower are reduced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Linear smoothers are operations performed by a hat matrix in a process known as convolution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Found through algorithms such as exponential smoothing or moving average</a:t>
            </a:r>
            <a:endParaRPr sz="1400"/>
          </a:p>
        </p:txBody>
      </p:sp>
      <p:sp>
        <p:nvSpPr>
          <p:cNvPr id="153" name="Google Shape;153;p1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Methods of Data Fitting</a:t>
            </a:r>
            <a:endParaRPr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Implementation of Data Fitting</a:t>
            </a:r>
            <a:endParaRPr sz="3600"/>
          </a:p>
        </p:txBody>
      </p:sp>
      <p:sp>
        <p:nvSpPr>
          <p:cNvPr id="159" name="Google Shape;159;p17"/>
          <p:cNvSpPr txBox="1"/>
          <p:nvPr>
            <p:ph idx="1" type="body"/>
          </p:nvPr>
        </p:nvSpPr>
        <p:spPr>
          <a:xfrm>
            <a:off x="1297500" y="1607375"/>
            <a:ext cx="7038900" cy="33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Interpolation and Extrapolation:</a:t>
            </a:r>
            <a:endParaRPr sz="18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Statistical tests to find model adequacy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Specific hypothesis testing on certain coefficients or individual variables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Estimate or predict values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Find the strength of the relationships between data</a:t>
            </a:r>
            <a:endParaRPr sz="16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Smoothing:</a:t>
            </a:r>
            <a:endParaRPr sz="18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Smoothed</a:t>
            </a:r>
            <a:r>
              <a:rPr lang="en" sz="1600"/>
              <a:t> data set can be further analyzed for general patterns and other nuances 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Degree of error increases as data set is being modified before being analyzed</a:t>
            </a:r>
            <a:endParaRPr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Method of Least Squares</a:t>
            </a:r>
            <a:endParaRPr sz="3600"/>
          </a:p>
        </p:txBody>
      </p:sp>
      <p:sp>
        <p:nvSpPr>
          <p:cNvPr id="165" name="Google Shape;165;p18"/>
          <p:cNvSpPr txBox="1"/>
          <p:nvPr>
            <p:ph idx="1" type="body"/>
          </p:nvPr>
        </p:nvSpPr>
        <p:spPr>
          <a:xfrm>
            <a:off x="1297500" y="1040725"/>
            <a:ext cx="7038900" cy="3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-31162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687"/>
              <a:t>One of the most common techniques to fit data for interpolation or extrapolation</a:t>
            </a:r>
            <a:endParaRPr sz="1687"/>
          </a:p>
          <a:p>
            <a:pPr indent="-31162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687"/>
              <a:t>Creates a best fit for the data that minimizes the sum of squared residuals in mathematical notation:</a:t>
            </a:r>
            <a:endParaRPr sz="1687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787"/>
          </a:p>
          <a:p>
            <a:pPr indent="-311626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 sz="1687"/>
              <a:t>In simple linear regression, the deterministic model is                                 with</a:t>
            </a:r>
            <a:endParaRPr sz="1687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87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87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87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87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87"/>
          </a:p>
          <a:p>
            <a:pPr indent="-311626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 sz="1687"/>
              <a:t>Limited in only accounting for observational errors on the dependent variable</a:t>
            </a:r>
            <a:endParaRPr sz="1687"/>
          </a:p>
          <a:p>
            <a:pPr indent="-31162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687"/>
              <a:t>Can be applied to linear, nonlinear, and higher order models</a:t>
            </a:r>
            <a:endParaRPr sz="1687"/>
          </a:p>
          <a:p>
            <a:pPr indent="-31162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687"/>
              <a:t>Classical algorithms either use QR factorization or iteration to create a model</a:t>
            </a:r>
            <a:endParaRPr sz="1687"/>
          </a:p>
        </p:txBody>
      </p:sp>
      <p:pic>
        <p:nvPicPr>
          <p:cNvPr id="166" name="Google Shape;16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80800" y="1555250"/>
            <a:ext cx="928700" cy="3062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41800" y="2031725"/>
            <a:ext cx="928700" cy="289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14150" y="2377225"/>
            <a:ext cx="2443447" cy="1610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31000" y="2419975"/>
            <a:ext cx="2324081" cy="1610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Method of Total Least Squares (TLS)</a:t>
            </a:r>
            <a:endParaRPr sz="3600"/>
          </a:p>
        </p:txBody>
      </p:sp>
      <p:sp>
        <p:nvSpPr>
          <p:cNvPr id="175" name="Google Shape;175;p19"/>
          <p:cNvSpPr txBox="1"/>
          <p:nvPr>
            <p:ph idx="1" type="body"/>
          </p:nvPr>
        </p:nvSpPr>
        <p:spPr>
          <a:xfrm>
            <a:off x="1243925" y="1647925"/>
            <a:ext cx="7038900" cy="31563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26090" lvl="0" marL="457200" rtl="0" algn="l">
              <a:spcBef>
                <a:spcPts val="0"/>
              </a:spcBef>
              <a:spcAft>
                <a:spcPts val="0"/>
              </a:spcAft>
              <a:buSzPts val="1535"/>
              <a:buChar char="●"/>
            </a:pPr>
            <a:r>
              <a:rPr lang="en" sz="1535"/>
              <a:t>Accounts for observational errors in both the dependent and independent variable</a:t>
            </a:r>
            <a:endParaRPr sz="1535"/>
          </a:p>
          <a:p>
            <a:pPr indent="-326090" lvl="0" marL="457200" rtl="0" algn="l">
              <a:spcBef>
                <a:spcPts val="0"/>
              </a:spcBef>
              <a:spcAft>
                <a:spcPts val="0"/>
              </a:spcAft>
              <a:buSzPts val="1535"/>
              <a:buChar char="●"/>
            </a:pPr>
            <a:r>
              <a:rPr lang="en" sz="1535"/>
              <a:t>Generalization of Deming regression (orthogonal regression)</a:t>
            </a:r>
            <a:endParaRPr sz="1535"/>
          </a:p>
          <a:p>
            <a:pPr indent="-326090" lvl="0" marL="457200" rtl="0" algn="l">
              <a:spcBef>
                <a:spcPts val="0"/>
              </a:spcBef>
              <a:spcAft>
                <a:spcPts val="0"/>
              </a:spcAft>
              <a:buSzPts val="1535"/>
              <a:buChar char="●"/>
            </a:pPr>
            <a:r>
              <a:rPr lang="en" sz="1535"/>
              <a:t>Can be applied to linear, non-linear, and higher order models</a:t>
            </a:r>
            <a:endParaRPr sz="1535"/>
          </a:p>
          <a:p>
            <a:pPr indent="-326090" lvl="0" marL="457200" rtl="0" algn="l">
              <a:spcBef>
                <a:spcPts val="0"/>
              </a:spcBef>
              <a:spcAft>
                <a:spcPts val="0"/>
              </a:spcAft>
              <a:buSzPts val="1535"/>
              <a:buChar char="●"/>
            </a:pPr>
            <a:r>
              <a:rPr lang="en" sz="1535"/>
              <a:t>In the method, the objective function is </a:t>
            </a:r>
            <a:endParaRPr sz="1535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535"/>
              <a:t>where r</a:t>
            </a:r>
            <a:r>
              <a:rPr baseline="-25000" lang="en" sz="1535"/>
              <a:t>x</a:t>
            </a:r>
            <a:r>
              <a:rPr lang="en" sz="1535"/>
              <a:t> and r</a:t>
            </a:r>
            <a:r>
              <a:rPr baseline="-25000" lang="en" sz="1535"/>
              <a:t>y</a:t>
            </a:r>
            <a:r>
              <a:rPr lang="en" sz="1535"/>
              <a:t> are vectors of residuals while M</a:t>
            </a:r>
            <a:r>
              <a:rPr baseline="-25000" lang="en" sz="1535"/>
              <a:t>x</a:t>
            </a:r>
            <a:r>
              <a:rPr lang="en" sz="1535"/>
              <a:t> and M</a:t>
            </a:r>
            <a:r>
              <a:rPr baseline="-25000" lang="en" sz="1535"/>
              <a:t>y</a:t>
            </a:r>
            <a:r>
              <a:rPr lang="en" sz="1535"/>
              <a:t> are covariance matrices</a:t>
            </a:r>
            <a:endParaRPr sz="1535"/>
          </a:p>
          <a:p>
            <a:pPr indent="-326090" lvl="0" marL="457200" rtl="0" algn="l">
              <a:spcBef>
                <a:spcPts val="1200"/>
              </a:spcBef>
              <a:spcAft>
                <a:spcPts val="0"/>
              </a:spcAft>
              <a:buSzPts val="1535"/>
              <a:buChar char="●"/>
            </a:pPr>
            <a:r>
              <a:rPr lang="en" sz="1535"/>
              <a:t>To form the model, this objective function is minimized which results in </a:t>
            </a:r>
            <a:endParaRPr sz="1535"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535"/>
              <a:t>                                                     where X is the matrix of constants or functions of x and </a:t>
            </a:r>
            <a:r>
              <a:rPr lang="en" sz="1435">
                <a:solidFill>
                  <a:srgbClr val="FFFFFF"/>
                </a:solidFill>
              </a:rPr>
              <a:t>β</a:t>
            </a:r>
            <a:r>
              <a:rPr lang="en" sz="1535">
                <a:solidFill>
                  <a:srgbClr val="FFFFFF"/>
                </a:solidFill>
              </a:rPr>
              <a:t> is the relationship between x and y</a:t>
            </a:r>
            <a:endParaRPr sz="1535">
              <a:solidFill>
                <a:srgbClr val="FFFFFF"/>
              </a:solidFill>
            </a:endParaRPr>
          </a:p>
        </p:txBody>
      </p:sp>
      <p:sp>
        <p:nvSpPr>
          <p:cNvPr id="176" name="Google Shape;176;p19"/>
          <p:cNvSpPr/>
          <p:nvPr/>
        </p:nvSpPr>
        <p:spPr>
          <a:xfrm>
            <a:off x="5143500" y="2750375"/>
            <a:ext cx="2352600" cy="2679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7" name="Google Shape;17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43525" y="2759300"/>
            <a:ext cx="2393125" cy="267900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19"/>
          <p:cNvSpPr/>
          <p:nvPr/>
        </p:nvSpPr>
        <p:spPr>
          <a:xfrm>
            <a:off x="1866300" y="4152275"/>
            <a:ext cx="2304000" cy="2679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9" name="Google Shape;17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66250" y="4171925"/>
            <a:ext cx="2352675" cy="22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0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00"/>
              <a:t>Classical Implementation of Method of Total Least Squares</a:t>
            </a:r>
            <a:endParaRPr sz="3000"/>
          </a:p>
        </p:txBody>
      </p:sp>
      <p:sp>
        <p:nvSpPr>
          <p:cNvPr id="185" name="Google Shape;185;p20"/>
          <p:cNvSpPr txBox="1"/>
          <p:nvPr>
            <p:ph idx="1" type="body"/>
          </p:nvPr>
        </p:nvSpPr>
        <p:spPr>
          <a:xfrm>
            <a:off x="1243925" y="147827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>
                <a:solidFill>
                  <a:srgbClr val="FFFFFF"/>
                </a:solidFill>
              </a:rPr>
              <a:t>Note that SVD can be used to minimize the objective function</a:t>
            </a:r>
            <a:endParaRPr sz="1500">
              <a:solidFill>
                <a:srgbClr val="FFFFFF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Char char="●"/>
            </a:pPr>
            <a:r>
              <a:rPr lang="en" sz="1500">
                <a:solidFill>
                  <a:srgbClr val="FFFFFF"/>
                </a:solidFill>
              </a:rPr>
              <a:t>Classical algorithms depend on the SVD for computation making the run time 26N</a:t>
            </a:r>
            <a:r>
              <a:rPr baseline="30000" lang="en" sz="1500">
                <a:solidFill>
                  <a:srgbClr val="FFFFFF"/>
                </a:solidFill>
              </a:rPr>
              <a:t>3</a:t>
            </a:r>
            <a:r>
              <a:rPr lang="en" sz="1500">
                <a:solidFill>
                  <a:srgbClr val="FFFFFF"/>
                </a:solidFill>
              </a:rPr>
              <a:t> where N is the number of data</a:t>
            </a:r>
            <a:endParaRPr sz="1500">
              <a:solidFill>
                <a:srgbClr val="FFFFFF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Char char="●"/>
            </a:pPr>
            <a:r>
              <a:rPr lang="en" sz="1500">
                <a:solidFill>
                  <a:srgbClr val="FFFFFF"/>
                </a:solidFill>
              </a:rPr>
              <a:t>For the partial SVD calculated through the s-step Lanczos procedure, O(N</a:t>
            </a:r>
            <a:r>
              <a:rPr baseline="30000" lang="en" sz="1500">
                <a:solidFill>
                  <a:srgbClr val="FFFFFF"/>
                </a:solidFill>
              </a:rPr>
              <a:t>2</a:t>
            </a:r>
            <a:r>
              <a:rPr lang="en" sz="1500">
                <a:solidFill>
                  <a:srgbClr val="FFFFFF"/>
                </a:solidFill>
              </a:rPr>
              <a:t>)</a:t>
            </a:r>
            <a:endParaRPr sz="1500">
              <a:solidFill>
                <a:srgbClr val="FFFFFF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Char char="●"/>
            </a:pPr>
            <a:r>
              <a:rPr lang="en" sz="1500">
                <a:solidFill>
                  <a:srgbClr val="FFFFFF"/>
                </a:solidFill>
              </a:rPr>
              <a:t>Difficult for classical computers to model large amounts of data </a:t>
            </a:r>
            <a:endParaRPr sz="1500">
              <a:solidFill>
                <a:srgbClr val="FFFFFF"/>
              </a:solidFill>
            </a:endParaRPr>
          </a:p>
        </p:txBody>
      </p:sp>
      <p:pic>
        <p:nvPicPr>
          <p:cNvPr id="186" name="Google Shape;18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4149" y="2969700"/>
            <a:ext cx="2283524" cy="1709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71430" y="2969700"/>
            <a:ext cx="2413345" cy="170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1"/>
          <p:cNvSpPr txBox="1"/>
          <p:nvPr>
            <p:ph type="title"/>
          </p:nvPr>
        </p:nvSpPr>
        <p:spPr>
          <a:xfrm>
            <a:off x="1297500" y="366975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Quantum implementation of the Method of Total Least Squares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1"/>
          <p:cNvSpPr txBox="1"/>
          <p:nvPr>
            <p:ph idx="1" type="body"/>
          </p:nvPr>
        </p:nvSpPr>
        <p:spPr>
          <a:xfrm>
            <a:off x="1297500" y="2232300"/>
            <a:ext cx="7038900" cy="241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35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3"/>
              <a:buChar char="●"/>
            </a:pPr>
            <a:r>
              <a:rPr lang="en" sz="1602"/>
              <a:t>TLS problem can be simplified to finding the vector v</a:t>
            </a:r>
            <a:r>
              <a:rPr baseline="-25000" lang="en" sz="1602"/>
              <a:t>n+1</a:t>
            </a:r>
            <a:r>
              <a:rPr lang="en" sz="1602"/>
              <a:t> which corresponds to the smallest singular value in the matrix C</a:t>
            </a:r>
            <a:endParaRPr sz="1602"/>
          </a:p>
          <a:p>
            <a:pPr indent="-33035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3"/>
              <a:buChar char="●"/>
            </a:pPr>
            <a:r>
              <a:rPr lang="en" sz="1602"/>
              <a:t>Obtained by solving for the eigenvectors of                       where C = [A, y]</a:t>
            </a:r>
            <a:endParaRPr sz="1602"/>
          </a:p>
          <a:p>
            <a:pPr indent="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018"/>
              <a:buNone/>
            </a:pPr>
            <a:r>
              <a:t/>
            </a:r>
            <a:endParaRPr sz="1602"/>
          </a:p>
          <a:p>
            <a:pPr indent="-330358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1603"/>
              <a:buChar char="●"/>
            </a:pPr>
            <a:r>
              <a:rPr lang="en" sz="1602"/>
              <a:t>For simplicity, the quantum algorithm examines D = diag(C*C, . . ., C*C)</a:t>
            </a:r>
            <a:endParaRPr sz="1602"/>
          </a:p>
          <a:p>
            <a:pPr indent="-33035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603"/>
              <a:buChar char="●"/>
            </a:pPr>
            <a:r>
              <a:rPr lang="en" sz="1602"/>
              <a:t>Thus, the TLS problem is solved by finding the ground state of D</a:t>
            </a:r>
            <a:endParaRPr sz="1602"/>
          </a:p>
        </p:txBody>
      </p:sp>
      <p:pic>
        <p:nvPicPr>
          <p:cNvPr id="194" name="Google Shape;19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00200" y="1546497"/>
            <a:ext cx="59436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15525" y="2875325"/>
            <a:ext cx="781050" cy="504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