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2" r:id="rId7"/>
    <p:sldId id="260"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043"/>
    <p:restoredTop sz="95897"/>
  </p:normalViewPr>
  <p:slideViewPr>
    <p:cSldViewPr snapToGrid="0" snapToObjects="1">
      <p:cViewPr varScale="1">
        <p:scale>
          <a:sx n="67" d="100"/>
          <a:sy n="67" d="100"/>
        </p:scale>
        <p:origin x="200" y="9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presProps" Target="presProps.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tableStyles" Target="tableStyle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E37B5-BCE6-604B-AB45-CDD58C51B8CE}"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8D85E087-C374-0F4A-A7C1-66196EBB4F66}">
      <dgm:prSet phldrT="[Text]"/>
      <dgm:spPr/>
      <dgm:t>
        <a:bodyPr/>
        <a:lstStyle/>
        <a:p>
          <a:r>
            <a:rPr lang="en-PK" dirty="0"/>
            <a:t>Following that, the law of mass action was applied to elaborate on how epidemics work. </a:t>
          </a:r>
          <a:endParaRPr lang="en-GB" dirty="0"/>
        </a:p>
      </dgm:t>
    </dgm:pt>
    <dgm:pt modelId="{DDCEBDE5-919B-E74B-8077-9477F93FDB6F}" type="parTrans" cxnId="{3DE27D40-E312-3347-BF7B-B0B9441B4816}">
      <dgm:prSet/>
      <dgm:spPr/>
      <dgm:t>
        <a:bodyPr/>
        <a:lstStyle/>
        <a:p>
          <a:endParaRPr lang="en-GB"/>
        </a:p>
      </dgm:t>
    </dgm:pt>
    <dgm:pt modelId="{C179055E-12F9-7940-A07F-E47859180A9F}" type="sibTrans" cxnId="{3DE27D40-E312-3347-BF7B-B0B9441B4816}">
      <dgm:prSet/>
      <dgm:spPr/>
      <dgm:t>
        <a:bodyPr/>
        <a:lstStyle/>
        <a:p>
          <a:endParaRPr lang="en-GB"/>
        </a:p>
      </dgm:t>
    </dgm:pt>
    <dgm:pt modelId="{B964BBFA-ACCB-A145-BFAC-DDA18531D757}">
      <dgm:prSet phldrT="[Text]"/>
      <dgm:spPr/>
      <dgm:t>
        <a:bodyPr/>
        <a:lstStyle/>
        <a:p>
          <a:r>
            <a:rPr lang="en-PK" dirty="0"/>
            <a:t>The 20th century saw the use of compartmental models in order to predict how epidemics would come about. </a:t>
          </a:r>
          <a:endParaRPr lang="en-GB" dirty="0"/>
        </a:p>
      </dgm:t>
    </dgm:pt>
    <dgm:pt modelId="{178FF124-0A2C-0740-A970-87AA0210CB65}" type="parTrans" cxnId="{6D9D7376-C075-754B-9348-FEC0AE831633}">
      <dgm:prSet/>
      <dgm:spPr/>
      <dgm:t>
        <a:bodyPr/>
        <a:lstStyle/>
        <a:p>
          <a:endParaRPr lang="en-GB"/>
        </a:p>
      </dgm:t>
    </dgm:pt>
    <dgm:pt modelId="{623AFEB2-9E67-A146-9739-C21682DDA7DC}" type="sibTrans" cxnId="{6D9D7376-C075-754B-9348-FEC0AE831633}">
      <dgm:prSet/>
      <dgm:spPr/>
      <dgm:t>
        <a:bodyPr/>
        <a:lstStyle/>
        <a:p>
          <a:endParaRPr lang="en-GB"/>
        </a:p>
      </dgm:t>
    </dgm:pt>
    <dgm:pt modelId="{8A0CA392-3D44-D94E-B852-57D92531E1D3}">
      <dgm:prSet/>
      <dgm:spPr/>
      <dgm:t>
        <a:bodyPr/>
        <a:lstStyle/>
        <a:p>
          <a:r>
            <a:rPr lang="en-PK"/>
            <a:t>The first theory to come up was about the inoculation of smallpox, aiming to increase the life expectancy. </a:t>
          </a:r>
          <a:endParaRPr lang="en-PK" dirty="0"/>
        </a:p>
      </dgm:t>
    </dgm:pt>
    <dgm:pt modelId="{A81624E4-6E66-D545-A3C6-09E9AB312852}" type="parTrans" cxnId="{7C0D847B-F557-3D4A-AF01-B8BDF0541626}">
      <dgm:prSet/>
      <dgm:spPr/>
      <dgm:t>
        <a:bodyPr/>
        <a:lstStyle/>
        <a:p>
          <a:endParaRPr lang="en-GB"/>
        </a:p>
      </dgm:t>
    </dgm:pt>
    <dgm:pt modelId="{5EEEE941-12F9-6041-89C8-8D1AEEE3A7EB}" type="sibTrans" cxnId="{7C0D847B-F557-3D4A-AF01-B8BDF0541626}">
      <dgm:prSet/>
      <dgm:spPr/>
      <dgm:t>
        <a:bodyPr/>
        <a:lstStyle/>
        <a:p>
          <a:endParaRPr lang="en-GB"/>
        </a:p>
      </dgm:t>
    </dgm:pt>
    <dgm:pt modelId="{60EE7E22-EB84-5644-B8C8-BF17A955C36F}">
      <dgm:prSet/>
      <dgm:spPr/>
      <dgm:t>
        <a:bodyPr/>
        <a:lstStyle/>
        <a:p>
          <a:r>
            <a:rPr lang="en-PK"/>
            <a:t>Agent based models are now being used, even during COVID-19. </a:t>
          </a:r>
        </a:p>
      </dgm:t>
    </dgm:pt>
    <dgm:pt modelId="{01D8E314-2098-E34F-9D2A-BAD5FFB9E334}" type="parTrans" cxnId="{A891498D-4D15-A54B-A61C-62AB5F9AE289}">
      <dgm:prSet/>
      <dgm:spPr/>
      <dgm:t>
        <a:bodyPr/>
        <a:lstStyle/>
        <a:p>
          <a:endParaRPr lang="en-GB"/>
        </a:p>
      </dgm:t>
    </dgm:pt>
    <dgm:pt modelId="{0EEE1038-FAFD-A246-9E0A-B7F1DEB943EA}" type="sibTrans" cxnId="{A891498D-4D15-A54B-A61C-62AB5F9AE289}">
      <dgm:prSet/>
      <dgm:spPr/>
      <dgm:t>
        <a:bodyPr/>
        <a:lstStyle/>
        <a:p>
          <a:endParaRPr lang="en-GB"/>
        </a:p>
      </dgm:t>
    </dgm:pt>
    <dgm:pt modelId="{708F7720-62B1-794F-87BC-3AD816ADD75C}" type="pres">
      <dgm:prSet presAssocID="{668E37B5-BCE6-604B-AB45-CDD58C51B8CE}" presName="Name0" presStyleCnt="0">
        <dgm:presLayoutVars>
          <dgm:dir/>
          <dgm:resizeHandles val="exact"/>
        </dgm:presLayoutVars>
      </dgm:prSet>
      <dgm:spPr/>
    </dgm:pt>
    <dgm:pt modelId="{13DAFF2C-9FAC-BB4C-97A8-B85297241B45}" type="pres">
      <dgm:prSet presAssocID="{8A0CA392-3D44-D94E-B852-57D92531E1D3}" presName="node" presStyleLbl="node1" presStyleIdx="0" presStyleCnt="4">
        <dgm:presLayoutVars>
          <dgm:bulletEnabled val="1"/>
        </dgm:presLayoutVars>
      </dgm:prSet>
      <dgm:spPr/>
    </dgm:pt>
    <dgm:pt modelId="{BF763342-65B9-A94F-9A25-F45B69AADDF7}" type="pres">
      <dgm:prSet presAssocID="{5EEEE941-12F9-6041-89C8-8D1AEEE3A7EB}" presName="sibTrans" presStyleLbl="sibTrans2D1" presStyleIdx="0" presStyleCnt="3"/>
      <dgm:spPr/>
    </dgm:pt>
    <dgm:pt modelId="{FD02A37F-E204-EF48-AE70-6E6FAEC06708}" type="pres">
      <dgm:prSet presAssocID="{5EEEE941-12F9-6041-89C8-8D1AEEE3A7EB}" presName="connectorText" presStyleLbl="sibTrans2D1" presStyleIdx="0" presStyleCnt="3"/>
      <dgm:spPr/>
    </dgm:pt>
    <dgm:pt modelId="{7F2BAF75-9C11-654B-9A99-79B75602883C}" type="pres">
      <dgm:prSet presAssocID="{8D85E087-C374-0F4A-A7C1-66196EBB4F66}" presName="node" presStyleLbl="node1" presStyleIdx="1" presStyleCnt="4">
        <dgm:presLayoutVars>
          <dgm:bulletEnabled val="1"/>
        </dgm:presLayoutVars>
      </dgm:prSet>
      <dgm:spPr/>
    </dgm:pt>
    <dgm:pt modelId="{DA40568E-44DC-9848-A920-19BB069A2EA6}" type="pres">
      <dgm:prSet presAssocID="{C179055E-12F9-7940-A07F-E47859180A9F}" presName="sibTrans" presStyleLbl="sibTrans2D1" presStyleIdx="1" presStyleCnt="3"/>
      <dgm:spPr/>
    </dgm:pt>
    <dgm:pt modelId="{88ACFCB3-D25A-9743-AFF2-822F645ADE2E}" type="pres">
      <dgm:prSet presAssocID="{C179055E-12F9-7940-A07F-E47859180A9F}" presName="connectorText" presStyleLbl="sibTrans2D1" presStyleIdx="1" presStyleCnt="3"/>
      <dgm:spPr/>
    </dgm:pt>
    <dgm:pt modelId="{790FE8A5-D6E6-C845-94EC-5B048F6AA80E}" type="pres">
      <dgm:prSet presAssocID="{B964BBFA-ACCB-A145-BFAC-DDA18531D757}" presName="node" presStyleLbl="node1" presStyleIdx="2" presStyleCnt="4">
        <dgm:presLayoutVars>
          <dgm:bulletEnabled val="1"/>
        </dgm:presLayoutVars>
      </dgm:prSet>
      <dgm:spPr/>
    </dgm:pt>
    <dgm:pt modelId="{BBDE230C-492E-4B46-B1C0-30EF118661A7}" type="pres">
      <dgm:prSet presAssocID="{623AFEB2-9E67-A146-9739-C21682DDA7DC}" presName="sibTrans" presStyleLbl="sibTrans2D1" presStyleIdx="2" presStyleCnt="3"/>
      <dgm:spPr/>
    </dgm:pt>
    <dgm:pt modelId="{F994FA1D-DD8E-AC43-94B4-A79EC9014B81}" type="pres">
      <dgm:prSet presAssocID="{623AFEB2-9E67-A146-9739-C21682DDA7DC}" presName="connectorText" presStyleLbl="sibTrans2D1" presStyleIdx="2" presStyleCnt="3"/>
      <dgm:spPr/>
    </dgm:pt>
    <dgm:pt modelId="{62B8E9C4-79C4-0143-AC4B-DDCF48818727}" type="pres">
      <dgm:prSet presAssocID="{60EE7E22-EB84-5644-B8C8-BF17A955C36F}" presName="node" presStyleLbl="node1" presStyleIdx="3" presStyleCnt="4">
        <dgm:presLayoutVars>
          <dgm:bulletEnabled val="1"/>
        </dgm:presLayoutVars>
      </dgm:prSet>
      <dgm:spPr/>
    </dgm:pt>
  </dgm:ptLst>
  <dgm:cxnLst>
    <dgm:cxn modelId="{90935B20-FEE1-2C4E-A385-709E1C57B05F}" type="presOf" srcId="{C179055E-12F9-7940-A07F-E47859180A9F}" destId="{88ACFCB3-D25A-9743-AFF2-822F645ADE2E}" srcOrd="1" destOrd="0" presId="urn:microsoft.com/office/officeart/2005/8/layout/process1"/>
    <dgm:cxn modelId="{A311A634-690B-8A45-8ABF-8982EC5661A3}" type="presOf" srcId="{623AFEB2-9E67-A146-9739-C21682DDA7DC}" destId="{F994FA1D-DD8E-AC43-94B4-A79EC9014B81}" srcOrd="1" destOrd="0" presId="urn:microsoft.com/office/officeart/2005/8/layout/process1"/>
    <dgm:cxn modelId="{3DE27D40-E312-3347-BF7B-B0B9441B4816}" srcId="{668E37B5-BCE6-604B-AB45-CDD58C51B8CE}" destId="{8D85E087-C374-0F4A-A7C1-66196EBB4F66}" srcOrd="1" destOrd="0" parTransId="{DDCEBDE5-919B-E74B-8077-9477F93FDB6F}" sibTransId="{C179055E-12F9-7940-A07F-E47859180A9F}"/>
    <dgm:cxn modelId="{6F416D61-E740-B941-8DD9-8ADB987FB03F}" type="presOf" srcId="{8D85E087-C374-0F4A-A7C1-66196EBB4F66}" destId="{7F2BAF75-9C11-654B-9A99-79B75602883C}" srcOrd="0" destOrd="0" presId="urn:microsoft.com/office/officeart/2005/8/layout/process1"/>
    <dgm:cxn modelId="{CBA9C04A-11A5-AC4D-A4D9-E055D9F1D126}" type="presOf" srcId="{8A0CA392-3D44-D94E-B852-57D92531E1D3}" destId="{13DAFF2C-9FAC-BB4C-97A8-B85297241B45}" srcOrd="0" destOrd="0" presId="urn:microsoft.com/office/officeart/2005/8/layout/process1"/>
    <dgm:cxn modelId="{4EB31470-986F-5C41-8957-8DF9B83F4869}" type="presOf" srcId="{5EEEE941-12F9-6041-89C8-8D1AEEE3A7EB}" destId="{BF763342-65B9-A94F-9A25-F45B69AADDF7}" srcOrd="0" destOrd="0" presId="urn:microsoft.com/office/officeart/2005/8/layout/process1"/>
    <dgm:cxn modelId="{6D9D7376-C075-754B-9348-FEC0AE831633}" srcId="{668E37B5-BCE6-604B-AB45-CDD58C51B8CE}" destId="{B964BBFA-ACCB-A145-BFAC-DDA18531D757}" srcOrd="2" destOrd="0" parTransId="{178FF124-0A2C-0740-A970-87AA0210CB65}" sibTransId="{623AFEB2-9E67-A146-9739-C21682DDA7DC}"/>
    <dgm:cxn modelId="{7C0D847B-F557-3D4A-AF01-B8BDF0541626}" srcId="{668E37B5-BCE6-604B-AB45-CDD58C51B8CE}" destId="{8A0CA392-3D44-D94E-B852-57D92531E1D3}" srcOrd="0" destOrd="0" parTransId="{A81624E4-6E66-D545-A3C6-09E9AB312852}" sibTransId="{5EEEE941-12F9-6041-89C8-8D1AEEE3A7EB}"/>
    <dgm:cxn modelId="{AD32098B-62D7-3147-B3BE-B05C40ED360F}" type="presOf" srcId="{623AFEB2-9E67-A146-9739-C21682DDA7DC}" destId="{BBDE230C-492E-4B46-B1C0-30EF118661A7}" srcOrd="0" destOrd="0" presId="urn:microsoft.com/office/officeart/2005/8/layout/process1"/>
    <dgm:cxn modelId="{A891498D-4D15-A54B-A61C-62AB5F9AE289}" srcId="{668E37B5-BCE6-604B-AB45-CDD58C51B8CE}" destId="{60EE7E22-EB84-5644-B8C8-BF17A955C36F}" srcOrd="3" destOrd="0" parTransId="{01D8E314-2098-E34F-9D2A-BAD5FFB9E334}" sibTransId="{0EEE1038-FAFD-A246-9E0A-B7F1DEB943EA}"/>
    <dgm:cxn modelId="{22A43494-4451-0549-84F6-E941A98EF3A6}" type="presOf" srcId="{60EE7E22-EB84-5644-B8C8-BF17A955C36F}" destId="{62B8E9C4-79C4-0143-AC4B-DDCF48818727}" srcOrd="0" destOrd="0" presId="urn:microsoft.com/office/officeart/2005/8/layout/process1"/>
    <dgm:cxn modelId="{33611198-A566-DB41-854F-BD2C52A6DF59}" type="presOf" srcId="{B964BBFA-ACCB-A145-BFAC-DDA18531D757}" destId="{790FE8A5-D6E6-C845-94EC-5B048F6AA80E}" srcOrd="0" destOrd="0" presId="urn:microsoft.com/office/officeart/2005/8/layout/process1"/>
    <dgm:cxn modelId="{407C15C6-6F5E-4640-A4EC-438D828D6874}" type="presOf" srcId="{668E37B5-BCE6-604B-AB45-CDD58C51B8CE}" destId="{708F7720-62B1-794F-87BC-3AD816ADD75C}" srcOrd="0" destOrd="0" presId="urn:microsoft.com/office/officeart/2005/8/layout/process1"/>
    <dgm:cxn modelId="{EB0B2DD7-8829-2342-894D-2C70B719352F}" type="presOf" srcId="{C179055E-12F9-7940-A07F-E47859180A9F}" destId="{DA40568E-44DC-9848-A920-19BB069A2EA6}" srcOrd="0" destOrd="0" presId="urn:microsoft.com/office/officeart/2005/8/layout/process1"/>
    <dgm:cxn modelId="{FFBE43EA-FB75-8845-89CF-AA0E710A38BD}" type="presOf" srcId="{5EEEE941-12F9-6041-89C8-8D1AEEE3A7EB}" destId="{FD02A37F-E204-EF48-AE70-6E6FAEC06708}" srcOrd="1" destOrd="0" presId="urn:microsoft.com/office/officeart/2005/8/layout/process1"/>
    <dgm:cxn modelId="{7433E33D-7A2C-904E-9C3F-3F406F6C7786}" type="presParOf" srcId="{708F7720-62B1-794F-87BC-3AD816ADD75C}" destId="{13DAFF2C-9FAC-BB4C-97A8-B85297241B45}" srcOrd="0" destOrd="0" presId="urn:microsoft.com/office/officeart/2005/8/layout/process1"/>
    <dgm:cxn modelId="{02935B69-4ED1-C240-92B4-968CB60FE0C5}" type="presParOf" srcId="{708F7720-62B1-794F-87BC-3AD816ADD75C}" destId="{BF763342-65B9-A94F-9A25-F45B69AADDF7}" srcOrd="1" destOrd="0" presId="urn:microsoft.com/office/officeart/2005/8/layout/process1"/>
    <dgm:cxn modelId="{36F126F2-4E10-7D47-963C-9B33D1F21BE5}" type="presParOf" srcId="{BF763342-65B9-A94F-9A25-F45B69AADDF7}" destId="{FD02A37F-E204-EF48-AE70-6E6FAEC06708}" srcOrd="0" destOrd="0" presId="urn:microsoft.com/office/officeart/2005/8/layout/process1"/>
    <dgm:cxn modelId="{9C925351-76A1-424C-BDB4-086BF6BAF6C6}" type="presParOf" srcId="{708F7720-62B1-794F-87BC-3AD816ADD75C}" destId="{7F2BAF75-9C11-654B-9A99-79B75602883C}" srcOrd="2" destOrd="0" presId="urn:microsoft.com/office/officeart/2005/8/layout/process1"/>
    <dgm:cxn modelId="{4AD9D85D-3A36-A544-B08D-69CEBE74768E}" type="presParOf" srcId="{708F7720-62B1-794F-87BC-3AD816ADD75C}" destId="{DA40568E-44DC-9848-A920-19BB069A2EA6}" srcOrd="3" destOrd="0" presId="urn:microsoft.com/office/officeart/2005/8/layout/process1"/>
    <dgm:cxn modelId="{1D386442-02FB-8A47-8807-B8AE6D08FDA1}" type="presParOf" srcId="{DA40568E-44DC-9848-A920-19BB069A2EA6}" destId="{88ACFCB3-D25A-9743-AFF2-822F645ADE2E}" srcOrd="0" destOrd="0" presId="urn:microsoft.com/office/officeart/2005/8/layout/process1"/>
    <dgm:cxn modelId="{11BACC1F-3FEB-8E4A-85CA-9EF72F9CAE21}" type="presParOf" srcId="{708F7720-62B1-794F-87BC-3AD816ADD75C}" destId="{790FE8A5-D6E6-C845-94EC-5B048F6AA80E}" srcOrd="4" destOrd="0" presId="urn:microsoft.com/office/officeart/2005/8/layout/process1"/>
    <dgm:cxn modelId="{B07B063C-E678-4148-8B96-B2E30D931440}" type="presParOf" srcId="{708F7720-62B1-794F-87BC-3AD816ADD75C}" destId="{BBDE230C-492E-4B46-B1C0-30EF118661A7}" srcOrd="5" destOrd="0" presId="urn:microsoft.com/office/officeart/2005/8/layout/process1"/>
    <dgm:cxn modelId="{6421B073-0F2E-C245-AF2D-0C9E8A731902}" type="presParOf" srcId="{BBDE230C-492E-4B46-B1C0-30EF118661A7}" destId="{F994FA1D-DD8E-AC43-94B4-A79EC9014B81}" srcOrd="0" destOrd="0" presId="urn:microsoft.com/office/officeart/2005/8/layout/process1"/>
    <dgm:cxn modelId="{E4C13528-552C-F042-87C4-78473265E5E5}" type="presParOf" srcId="{708F7720-62B1-794F-87BC-3AD816ADD75C}" destId="{62B8E9C4-79C4-0143-AC4B-DDCF48818727}"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7AAF4-E7A9-2E42-923D-C9A5C58A2CFF}"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GB"/>
        </a:p>
      </dgm:t>
    </dgm:pt>
    <dgm:pt modelId="{8F2080FE-C868-FB40-B88E-628467CDDD0C}">
      <dgm:prSet phldrT="[Text]"/>
      <dgm:spPr/>
      <dgm:t>
        <a:bodyPr/>
        <a:lstStyle/>
        <a:p>
          <a:r>
            <a:rPr lang="en-GB" dirty="0"/>
            <a:t>The Classic Epidemic Model</a:t>
          </a:r>
        </a:p>
      </dgm:t>
    </dgm:pt>
    <dgm:pt modelId="{19A2D27C-CE68-BE47-8C6F-2C8EF891CE8E}" type="parTrans" cxnId="{407F07B2-265B-C048-A828-9231839EF62E}">
      <dgm:prSet/>
      <dgm:spPr/>
      <dgm:t>
        <a:bodyPr/>
        <a:lstStyle/>
        <a:p>
          <a:endParaRPr lang="en-GB"/>
        </a:p>
      </dgm:t>
    </dgm:pt>
    <dgm:pt modelId="{DF76E33B-B6A0-374A-8D05-BD46245E6880}" type="sibTrans" cxnId="{407F07B2-265B-C048-A828-9231839EF62E}">
      <dgm:prSet/>
      <dgm:spPr/>
      <dgm:t>
        <a:bodyPr/>
        <a:lstStyle/>
        <a:p>
          <a:endParaRPr lang="en-GB"/>
        </a:p>
      </dgm:t>
    </dgm:pt>
    <dgm:pt modelId="{37A77363-8E10-6E42-9FD8-CDE1CF7F18C6}">
      <dgm:prSet phldrT="[Text]" phldr="1"/>
      <dgm:spPr/>
      <dgm:t>
        <a:bodyPr/>
        <a:lstStyle/>
        <a:p>
          <a:endParaRPr lang="en-GB" dirty="0"/>
        </a:p>
      </dgm:t>
    </dgm:pt>
    <dgm:pt modelId="{95DFB58B-DA7A-B34F-A8FC-BA30FEC1B68C}" type="parTrans" cxnId="{354D023D-9CEA-484B-BBB5-0A99139188D9}">
      <dgm:prSet/>
      <dgm:spPr/>
      <dgm:t>
        <a:bodyPr/>
        <a:lstStyle/>
        <a:p>
          <a:endParaRPr lang="en-GB"/>
        </a:p>
      </dgm:t>
    </dgm:pt>
    <dgm:pt modelId="{6EAA6E2A-989C-AC41-97E8-E1D895943B25}" type="sibTrans" cxnId="{354D023D-9CEA-484B-BBB5-0A99139188D9}">
      <dgm:prSet/>
      <dgm:spPr/>
      <dgm:t>
        <a:bodyPr/>
        <a:lstStyle/>
        <a:p>
          <a:endParaRPr lang="en-GB"/>
        </a:p>
      </dgm:t>
    </dgm:pt>
    <dgm:pt modelId="{CF3C920D-43F5-7148-B544-EB664656E435}">
      <dgm:prSet phldrT="[Text]"/>
      <dgm:spPr/>
      <dgm:t>
        <a:bodyPr/>
        <a:lstStyle/>
        <a:p>
          <a:r>
            <a:rPr lang="en-GB" dirty="0"/>
            <a:t>The Classic Endemic Model</a:t>
          </a:r>
        </a:p>
      </dgm:t>
    </dgm:pt>
    <dgm:pt modelId="{249038F2-AD1C-5149-B757-A923D0583E23}" type="parTrans" cxnId="{DF4FFFCA-CBE5-3B4A-AAC7-990DCF750EC5}">
      <dgm:prSet/>
      <dgm:spPr/>
      <dgm:t>
        <a:bodyPr/>
        <a:lstStyle/>
        <a:p>
          <a:endParaRPr lang="en-GB"/>
        </a:p>
      </dgm:t>
    </dgm:pt>
    <dgm:pt modelId="{ACF9ADDF-3BCF-7C4E-A2C5-C5615A005E39}" type="sibTrans" cxnId="{DF4FFFCA-CBE5-3B4A-AAC7-990DCF750EC5}">
      <dgm:prSet/>
      <dgm:spPr/>
      <dgm:t>
        <a:bodyPr/>
        <a:lstStyle/>
        <a:p>
          <a:endParaRPr lang="en-GB"/>
        </a:p>
      </dgm:t>
    </dgm:pt>
    <dgm:pt modelId="{9C40A9FE-FBD9-554A-A443-BB92B90CC292}">
      <dgm:prSet phldrT="[Text]" phldr="1"/>
      <dgm:spPr/>
      <dgm:t>
        <a:bodyPr/>
        <a:lstStyle/>
        <a:p>
          <a:endParaRPr lang="en-GB"/>
        </a:p>
      </dgm:t>
    </dgm:pt>
    <dgm:pt modelId="{23DF8556-D323-E348-9C8B-DDE888299297}" type="parTrans" cxnId="{3692EA57-88DD-9744-9F2E-7B4873D1A0A1}">
      <dgm:prSet/>
      <dgm:spPr/>
      <dgm:t>
        <a:bodyPr/>
        <a:lstStyle/>
        <a:p>
          <a:endParaRPr lang="en-GB"/>
        </a:p>
      </dgm:t>
    </dgm:pt>
    <dgm:pt modelId="{A8024698-6855-224D-83DB-63BA39BA12B2}" type="sibTrans" cxnId="{3692EA57-88DD-9744-9F2E-7B4873D1A0A1}">
      <dgm:prSet/>
      <dgm:spPr/>
      <dgm:t>
        <a:bodyPr/>
        <a:lstStyle/>
        <a:p>
          <a:endParaRPr lang="en-GB"/>
        </a:p>
      </dgm:t>
    </dgm:pt>
    <dgm:pt modelId="{C6AB181A-3D6F-C042-B232-CA79EB638B6D}" type="pres">
      <dgm:prSet presAssocID="{A557AAF4-E7A9-2E42-923D-C9A5C58A2CFF}" presName="linear" presStyleCnt="0">
        <dgm:presLayoutVars>
          <dgm:animLvl val="lvl"/>
          <dgm:resizeHandles val="exact"/>
        </dgm:presLayoutVars>
      </dgm:prSet>
      <dgm:spPr/>
    </dgm:pt>
    <dgm:pt modelId="{39B164DE-DF35-A446-86EA-B2033B12C329}" type="pres">
      <dgm:prSet presAssocID="{8F2080FE-C868-FB40-B88E-628467CDDD0C}" presName="parentText" presStyleLbl="node1" presStyleIdx="0" presStyleCnt="2">
        <dgm:presLayoutVars>
          <dgm:chMax val="0"/>
          <dgm:bulletEnabled val="1"/>
        </dgm:presLayoutVars>
      </dgm:prSet>
      <dgm:spPr/>
    </dgm:pt>
    <dgm:pt modelId="{71C2743E-1BBF-B742-A469-071E8E3FA41A}" type="pres">
      <dgm:prSet presAssocID="{8F2080FE-C868-FB40-B88E-628467CDDD0C}" presName="childText" presStyleLbl="revTx" presStyleIdx="0" presStyleCnt="2">
        <dgm:presLayoutVars>
          <dgm:bulletEnabled val="1"/>
        </dgm:presLayoutVars>
      </dgm:prSet>
      <dgm:spPr/>
    </dgm:pt>
    <dgm:pt modelId="{FE8EB085-3DCC-4045-B258-4BADC4077F07}" type="pres">
      <dgm:prSet presAssocID="{CF3C920D-43F5-7148-B544-EB664656E435}" presName="parentText" presStyleLbl="node1" presStyleIdx="1" presStyleCnt="2">
        <dgm:presLayoutVars>
          <dgm:chMax val="0"/>
          <dgm:bulletEnabled val="1"/>
        </dgm:presLayoutVars>
      </dgm:prSet>
      <dgm:spPr/>
    </dgm:pt>
    <dgm:pt modelId="{4319636E-0278-C44F-8530-489B790C5717}" type="pres">
      <dgm:prSet presAssocID="{CF3C920D-43F5-7148-B544-EB664656E435}" presName="childText" presStyleLbl="revTx" presStyleIdx="1" presStyleCnt="2">
        <dgm:presLayoutVars>
          <dgm:bulletEnabled val="1"/>
        </dgm:presLayoutVars>
      </dgm:prSet>
      <dgm:spPr/>
    </dgm:pt>
  </dgm:ptLst>
  <dgm:cxnLst>
    <dgm:cxn modelId="{354D023D-9CEA-484B-BBB5-0A99139188D9}" srcId="{8F2080FE-C868-FB40-B88E-628467CDDD0C}" destId="{37A77363-8E10-6E42-9FD8-CDE1CF7F18C6}" srcOrd="0" destOrd="0" parTransId="{95DFB58B-DA7A-B34F-A8FC-BA30FEC1B68C}" sibTransId="{6EAA6E2A-989C-AC41-97E8-E1D895943B25}"/>
    <dgm:cxn modelId="{2ABD4066-2087-C048-AFC4-F965770AD82C}" type="presOf" srcId="{8F2080FE-C868-FB40-B88E-628467CDDD0C}" destId="{39B164DE-DF35-A446-86EA-B2033B12C329}" srcOrd="0" destOrd="0" presId="urn:microsoft.com/office/officeart/2005/8/layout/vList2"/>
    <dgm:cxn modelId="{3E1A3C55-D3CA-D749-A664-5A87E3B8C1E4}" type="presOf" srcId="{9C40A9FE-FBD9-554A-A443-BB92B90CC292}" destId="{4319636E-0278-C44F-8530-489B790C5717}" srcOrd="0" destOrd="0" presId="urn:microsoft.com/office/officeart/2005/8/layout/vList2"/>
    <dgm:cxn modelId="{3692EA57-88DD-9744-9F2E-7B4873D1A0A1}" srcId="{CF3C920D-43F5-7148-B544-EB664656E435}" destId="{9C40A9FE-FBD9-554A-A443-BB92B90CC292}" srcOrd="0" destOrd="0" parTransId="{23DF8556-D323-E348-9C8B-DDE888299297}" sibTransId="{A8024698-6855-224D-83DB-63BA39BA12B2}"/>
    <dgm:cxn modelId="{F678B9A2-9511-5A48-A099-28951B717A92}" type="presOf" srcId="{CF3C920D-43F5-7148-B544-EB664656E435}" destId="{FE8EB085-3DCC-4045-B258-4BADC4077F07}" srcOrd="0" destOrd="0" presId="urn:microsoft.com/office/officeart/2005/8/layout/vList2"/>
    <dgm:cxn modelId="{407F07B2-265B-C048-A828-9231839EF62E}" srcId="{A557AAF4-E7A9-2E42-923D-C9A5C58A2CFF}" destId="{8F2080FE-C868-FB40-B88E-628467CDDD0C}" srcOrd="0" destOrd="0" parTransId="{19A2D27C-CE68-BE47-8C6F-2C8EF891CE8E}" sibTransId="{DF76E33B-B6A0-374A-8D05-BD46245E6880}"/>
    <dgm:cxn modelId="{481C85BE-DA40-274B-88BA-B89E424EB130}" type="presOf" srcId="{A557AAF4-E7A9-2E42-923D-C9A5C58A2CFF}" destId="{C6AB181A-3D6F-C042-B232-CA79EB638B6D}" srcOrd="0" destOrd="0" presId="urn:microsoft.com/office/officeart/2005/8/layout/vList2"/>
    <dgm:cxn modelId="{DF4FFFCA-CBE5-3B4A-AAC7-990DCF750EC5}" srcId="{A557AAF4-E7A9-2E42-923D-C9A5C58A2CFF}" destId="{CF3C920D-43F5-7148-B544-EB664656E435}" srcOrd="1" destOrd="0" parTransId="{249038F2-AD1C-5149-B757-A923D0583E23}" sibTransId="{ACF9ADDF-3BCF-7C4E-A2C5-C5615A005E39}"/>
    <dgm:cxn modelId="{D037A0FD-BBAC-054F-BB00-E60BEA297896}" type="presOf" srcId="{37A77363-8E10-6E42-9FD8-CDE1CF7F18C6}" destId="{71C2743E-1BBF-B742-A469-071E8E3FA41A}" srcOrd="0" destOrd="0" presId="urn:microsoft.com/office/officeart/2005/8/layout/vList2"/>
    <dgm:cxn modelId="{9491C6F0-E370-7741-9F1D-FC1153489F1F}" type="presParOf" srcId="{C6AB181A-3D6F-C042-B232-CA79EB638B6D}" destId="{39B164DE-DF35-A446-86EA-B2033B12C329}" srcOrd="0" destOrd="0" presId="urn:microsoft.com/office/officeart/2005/8/layout/vList2"/>
    <dgm:cxn modelId="{A13FDF3F-D249-7F4D-8035-4AA85D05D193}" type="presParOf" srcId="{C6AB181A-3D6F-C042-B232-CA79EB638B6D}" destId="{71C2743E-1BBF-B742-A469-071E8E3FA41A}" srcOrd="1" destOrd="0" presId="urn:microsoft.com/office/officeart/2005/8/layout/vList2"/>
    <dgm:cxn modelId="{82AC1CCF-ADBE-4C4B-90D5-3D2E93506879}" type="presParOf" srcId="{C6AB181A-3D6F-C042-B232-CA79EB638B6D}" destId="{FE8EB085-3DCC-4045-B258-4BADC4077F07}" srcOrd="2" destOrd="0" presId="urn:microsoft.com/office/officeart/2005/8/layout/vList2"/>
    <dgm:cxn modelId="{50D037EE-A337-3642-893A-1C6F2340FB98}" type="presParOf" srcId="{C6AB181A-3D6F-C042-B232-CA79EB638B6D}" destId="{4319636E-0278-C44F-8530-489B790C571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AFF2C-9FAC-BB4C-97A8-B85297241B45}">
      <dsp:nvSpPr>
        <dsp:cNvPr id="0" name=""/>
        <dsp:cNvSpPr/>
      </dsp:nvSpPr>
      <dsp:spPr>
        <a:xfrm>
          <a:off x="4188" y="1505133"/>
          <a:ext cx="1831096" cy="21543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PK" sz="1800" kern="1200"/>
            <a:t>The first theory to come up was about the inoculation of smallpox, aiming to increase the life expectancy. </a:t>
          </a:r>
          <a:endParaRPr lang="en-PK" sz="1800" kern="1200" dirty="0"/>
        </a:p>
      </dsp:txBody>
      <dsp:txXfrm>
        <a:off x="57819" y="1558764"/>
        <a:ext cx="1723834" cy="2047137"/>
      </dsp:txXfrm>
    </dsp:sp>
    <dsp:sp modelId="{BF763342-65B9-A94F-9A25-F45B69AADDF7}">
      <dsp:nvSpPr>
        <dsp:cNvPr id="0" name=""/>
        <dsp:cNvSpPr/>
      </dsp:nvSpPr>
      <dsp:spPr>
        <a:xfrm>
          <a:off x="2018394" y="2355277"/>
          <a:ext cx="388192" cy="454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018394" y="2446099"/>
        <a:ext cx="271734" cy="272468"/>
      </dsp:txXfrm>
    </dsp:sp>
    <dsp:sp modelId="{7F2BAF75-9C11-654B-9A99-79B75602883C}">
      <dsp:nvSpPr>
        <dsp:cNvPr id="0" name=""/>
        <dsp:cNvSpPr/>
      </dsp:nvSpPr>
      <dsp:spPr>
        <a:xfrm>
          <a:off x="2567723" y="1505133"/>
          <a:ext cx="1831096" cy="21543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PK" sz="1800" kern="1200" dirty="0"/>
            <a:t>Following that, the law of mass action was applied to elaborate on how epidemics work. </a:t>
          </a:r>
          <a:endParaRPr lang="en-GB" sz="1800" kern="1200" dirty="0"/>
        </a:p>
      </dsp:txBody>
      <dsp:txXfrm>
        <a:off x="2621354" y="1558764"/>
        <a:ext cx="1723834" cy="2047137"/>
      </dsp:txXfrm>
    </dsp:sp>
    <dsp:sp modelId="{DA40568E-44DC-9848-A920-19BB069A2EA6}">
      <dsp:nvSpPr>
        <dsp:cNvPr id="0" name=""/>
        <dsp:cNvSpPr/>
      </dsp:nvSpPr>
      <dsp:spPr>
        <a:xfrm>
          <a:off x="4581930" y="2355277"/>
          <a:ext cx="388192" cy="454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81930" y="2446099"/>
        <a:ext cx="271734" cy="272468"/>
      </dsp:txXfrm>
    </dsp:sp>
    <dsp:sp modelId="{790FE8A5-D6E6-C845-94EC-5B048F6AA80E}">
      <dsp:nvSpPr>
        <dsp:cNvPr id="0" name=""/>
        <dsp:cNvSpPr/>
      </dsp:nvSpPr>
      <dsp:spPr>
        <a:xfrm>
          <a:off x="5131259" y="1505133"/>
          <a:ext cx="1831096" cy="21543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PK" sz="1800" kern="1200" dirty="0"/>
            <a:t>The 20th century saw the use of compartmental models in order to predict how epidemics would come about. </a:t>
          </a:r>
          <a:endParaRPr lang="en-GB" sz="1800" kern="1200" dirty="0"/>
        </a:p>
      </dsp:txBody>
      <dsp:txXfrm>
        <a:off x="5184890" y="1558764"/>
        <a:ext cx="1723834" cy="2047137"/>
      </dsp:txXfrm>
    </dsp:sp>
    <dsp:sp modelId="{BBDE230C-492E-4B46-B1C0-30EF118661A7}">
      <dsp:nvSpPr>
        <dsp:cNvPr id="0" name=""/>
        <dsp:cNvSpPr/>
      </dsp:nvSpPr>
      <dsp:spPr>
        <a:xfrm>
          <a:off x="7145465" y="2355277"/>
          <a:ext cx="388192" cy="454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145465" y="2446099"/>
        <a:ext cx="271734" cy="272468"/>
      </dsp:txXfrm>
    </dsp:sp>
    <dsp:sp modelId="{62B8E9C4-79C4-0143-AC4B-DDCF48818727}">
      <dsp:nvSpPr>
        <dsp:cNvPr id="0" name=""/>
        <dsp:cNvSpPr/>
      </dsp:nvSpPr>
      <dsp:spPr>
        <a:xfrm>
          <a:off x="7694795" y="1505133"/>
          <a:ext cx="1831096" cy="215439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PK" sz="1800" kern="1200"/>
            <a:t>Agent based models are now being used, even during COVID-19. </a:t>
          </a:r>
        </a:p>
      </dsp:txBody>
      <dsp:txXfrm>
        <a:off x="7748426" y="1558764"/>
        <a:ext cx="1723834" cy="2047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64DE-DF35-A446-86EA-B2033B12C329}">
      <dsp:nvSpPr>
        <dsp:cNvPr id="0" name=""/>
        <dsp:cNvSpPr/>
      </dsp:nvSpPr>
      <dsp:spPr>
        <a:xfrm>
          <a:off x="0" y="631413"/>
          <a:ext cx="8128000" cy="1216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dirty="0"/>
            <a:t>The Classic Epidemic Model</a:t>
          </a:r>
        </a:p>
      </dsp:txBody>
      <dsp:txXfrm>
        <a:off x="59399" y="690812"/>
        <a:ext cx="8009202" cy="1098002"/>
      </dsp:txXfrm>
    </dsp:sp>
    <dsp:sp modelId="{71C2743E-1BBF-B742-A469-071E8E3FA41A}">
      <dsp:nvSpPr>
        <dsp:cNvPr id="0" name=""/>
        <dsp:cNvSpPr/>
      </dsp:nvSpPr>
      <dsp:spPr>
        <a:xfrm>
          <a:off x="0" y="1848213"/>
          <a:ext cx="81280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66040" rIns="369824" bIns="66040" numCol="1" spcCol="1270" anchor="t" anchorCtr="0">
          <a:noAutofit/>
        </a:bodyPr>
        <a:lstStyle/>
        <a:p>
          <a:pPr marL="285750" lvl="1" indent="-285750" algn="l" defTabSz="1822450">
            <a:lnSpc>
              <a:spcPct val="90000"/>
            </a:lnSpc>
            <a:spcBef>
              <a:spcPct val="0"/>
            </a:spcBef>
            <a:spcAft>
              <a:spcPct val="20000"/>
            </a:spcAft>
            <a:buChar char="•"/>
          </a:pPr>
          <a:endParaRPr lang="en-GB" sz="4100" kern="1200"/>
        </a:p>
      </dsp:txBody>
      <dsp:txXfrm>
        <a:off x="0" y="1848213"/>
        <a:ext cx="8128000" cy="861120"/>
      </dsp:txXfrm>
    </dsp:sp>
    <dsp:sp modelId="{FE8EB085-3DCC-4045-B258-4BADC4077F07}">
      <dsp:nvSpPr>
        <dsp:cNvPr id="0" name=""/>
        <dsp:cNvSpPr/>
      </dsp:nvSpPr>
      <dsp:spPr>
        <a:xfrm>
          <a:off x="0" y="2709333"/>
          <a:ext cx="8128000" cy="12168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GB" sz="5200" kern="1200" dirty="0"/>
            <a:t>The Classic Endemic Model</a:t>
          </a:r>
        </a:p>
      </dsp:txBody>
      <dsp:txXfrm>
        <a:off x="59399" y="2768732"/>
        <a:ext cx="8009202" cy="1098002"/>
      </dsp:txXfrm>
    </dsp:sp>
    <dsp:sp modelId="{4319636E-0278-C44F-8530-489B790C5717}">
      <dsp:nvSpPr>
        <dsp:cNvPr id="0" name=""/>
        <dsp:cNvSpPr/>
      </dsp:nvSpPr>
      <dsp:spPr>
        <a:xfrm>
          <a:off x="0" y="3926133"/>
          <a:ext cx="8128000"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66040" rIns="369824" bIns="66040" numCol="1" spcCol="1270" anchor="t" anchorCtr="0">
          <a:noAutofit/>
        </a:bodyPr>
        <a:lstStyle/>
        <a:p>
          <a:pPr marL="285750" lvl="1" indent="-285750" algn="l" defTabSz="1822450">
            <a:lnSpc>
              <a:spcPct val="90000"/>
            </a:lnSpc>
            <a:spcBef>
              <a:spcPct val="0"/>
            </a:spcBef>
            <a:spcAft>
              <a:spcPct val="20000"/>
            </a:spcAft>
            <a:buChar char="•"/>
          </a:pPr>
          <a:endParaRPr lang="en-GB" sz="4100" kern="1200"/>
        </a:p>
      </dsp:txBody>
      <dsp:txXfrm>
        <a:off x="0" y="3926133"/>
        <a:ext cx="8128000" cy="8611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GB"/>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GB"/>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GB"/>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GB"/>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11/12/2020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1.tiff"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8" Type="http://schemas.openxmlformats.org/officeDocument/2006/relationships/image" Target="../media/image3.emf" /><Relationship Id="rId3" Type="http://schemas.openxmlformats.org/officeDocument/2006/relationships/diagramLayout" Target="../diagrams/layout2.xml" /><Relationship Id="rId7" Type="http://schemas.openxmlformats.org/officeDocument/2006/relationships/image" Target="../media/image2.tiff"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8.xml.rels><?xml version="1.0" encoding="UTF-8" standalone="yes"?>
<Relationships xmlns="http://schemas.openxmlformats.org/package/2006/relationships"><Relationship Id="rId2" Type="http://schemas.openxmlformats.org/officeDocument/2006/relationships/image" Target="../media/image4.tiff"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7997-C09E-D341-95A0-620F7ED52024}"/>
              </a:ext>
            </a:extLst>
          </p:cNvPr>
          <p:cNvSpPr>
            <a:spLocks noGrp="1"/>
          </p:cNvSpPr>
          <p:nvPr>
            <p:ph type="ctrTitle"/>
          </p:nvPr>
        </p:nvSpPr>
        <p:spPr/>
        <p:txBody>
          <a:bodyPr/>
          <a:lstStyle/>
          <a:p>
            <a:r>
              <a:rPr lang="en-PK" dirty="0"/>
              <a:t>Mathematics in infectious diseases and epidemiology</a:t>
            </a:r>
          </a:p>
        </p:txBody>
      </p:sp>
      <p:sp>
        <p:nvSpPr>
          <p:cNvPr id="3" name="Subtitle 2">
            <a:extLst>
              <a:ext uri="{FF2B5EF4-FFF2-40B4-BE49-F238E27FC236}">
                <a16:creationId xmlns:a16="http://schemas.microsoft.com/office/drawing/2014/main" id="{243BFAF8-CD42-DC4D-9EB3-06DF96414CBA}"/>
              </a:ext>
            </a:extLst>
          </p:cNvPr>
          <p:cNvSpPr>
            <a:spLocks noGrp="1"/>
          </p:cNvSpPr>
          <p:nvPr>
            <p:ph type="subTitle" idx="1"/>
          </p:nvPr>
        </p:nvSpPr>
        <p:spPr>
          <a:xfrm>
            <a:off x="4254272" y="2424008"/>
            <a:ext cx="10993546" cy="590321"/>
          </a:xfrm>
        </p:spPr>
        <p:txBody>
          <a:bodyPr/>
          <a:lstStyle/>
          <a:p>
            <a:r>
              <a:rPr lang="en-PK" dirty="0"/>
              <a:t>Submitted by</a:t>
            </a:r>
            <a:r>
              <a:rPr lang="en-PK"/>
              <a:t>: </a:t>
            </a:r>
            <a:r>
              <a:rPr lang="en-US"/>
              <a:t>Mohamed Mostafa</a:t>
            </a:r>
            <a:endParaRPr lang="en-PK" dirty="0"/>
          </a:p>
        </p:txBody>
      </p:sp>
    </p:spTree>
    <p:extLst>
      <p:ext uri="{BB962C8B-B14F-4D97-AF65-F5344CB8AC3E}">
        <p14:creationId xmlns:p14="http://schemas.microsoft.com/office/powerpoint/2010/main" val="381253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6304-E3A2-E344-A533-D1DC490A0820}"/>
              </a:ext>
            </a:extLst>
          </p:cNvPr>
          <p:cNvSpPr>
            <a:spLocks noGrp="1"/>
          </p:cNvSpPr>
          <p:nvPr>
            <p:ph type="title"/>
          </p:nvPr>
        </p:nvSpPr>
        <p:spPr/>
        <p:txBody>
          <a:bodyPr/>
          <a:lstStyle/>
          <a:p>
            <a:r>
              <a:rPr lang="en-PK" dirty="0"/>
              <a:t>References</a:t>
            </a:r>
          </a:p>
        </p:txBody>
      </p:sp>
      <p:sp>
        <p:nvSpPr>
          <p:cNvPr id="3" name="Content Placeholder 2">
            <a:extLst>
              <a:ext uri="{FF2B5EF4-FFF2-40B4-BE49-F238E27FC236}">
                <a16:creationId xmlns:a16="http://schemas.microsoft.com/office/drawing/2014/main" id="{25453510-3B81-2D45-AA65-2816EDBCBD79}"/>
              </a:ext>
            </a:extLst>
          </p:cNvPr>
          <p:cNvSpPr>
            <a:spLocks noGrp="1"/>
          </p:cNvSpPr>
          <p:nvPr>
            <p:ph idx="1"/>
          </p:nvPr>
        </p:nvSpPr>
        <p:spPr/>
        <p:txBody>
          <a:bodyPr/>
          <a:lstStyle/>
          <a:p>
            <a:r>
              <a:rPr lang="en-GB" dirty="0" err="1"/>
              <a:t>Hethcote</a:t>
            </a:r>
            <a:r>
              <a:rPr lang="en-GB" dirty="0"/>
              <a:t> HW (2000). "The mathematics of infectious diseases". </a:t>
            </a:r>
            <a:r>
              <a:rPr lang="en-GB" i="1" dirty="0"/>
              <a:t>Society for Industrial and Applied Mathematics</a:t>
            </a:r>
            <a:r>
              <a:rPr lang="en-GB" dirty="0"/>
              <a:t>. </a:t>
            </a:r>
            <a:r>
              <a:rPr lang="en-GB" b="1" dirty="0"/>
              <a:t>42</a:t>
            </a:r>
            <a:r>
              <a:rPr lang="en-GB" dirty="0"/>
              <a:t>: 599–653.</a:t>
            </a:r>
          </a:p>
          <a:p>
            <a:r>
              <a:rPr lang="en-GB" dirty="0"/>
              <a:t>R. M. ANDERSON, E,D., </a:t>
            </a:r>
            <a:r>
              <a:rPr lang="en-GB" i="1" dirty="0"/>
              <a:t>Population Dynamics of Infectious Diseases, </a:t>
            </a:r>
            <a:r>
              <a:rPr lang="en-GB" dirty="0"/>
              <a:t>Chapman and Hall, London, 1982. </a:t>
            </a:r>
          </a:p>
          <a:p>
            <a:r>
              <a:rPr lang="en-GB" dirty="0" err="1"/>
              <a:t>Brauer</a:t>
            </a:r>
            <a:r>
              <a:rPr lang="en-GB" dirty="0"/>
              <a:t> F, Castillo-Chávez C (2001). Mathematical Models in Population Biology and Epidemiology. New York: Springer.</a:t>
            </a:r>
          </a:p>
          <a:p>
            <a:pPr marL="0" indent="0">
              <a:buNone/>
            </a:pPr>
            <a:endParaRPr lang="en-GB" dirty="0"/>
          </a:p>
          <a:p>
            <a:endParaRPr lang="en-PK" dirty="0"/>
          </a:p>
        </p:txBody>
      </p:sp>
    </p:spTree>
    <p:extLst>
      <p:ext uri="{BB962C8B-B14F-4D97-AF65-F5344CB8AC3E}">
        <p14:creationId xmlns:p14="http://schemas.microsoft.com/office/powerpoint/2010/main" val="1999751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7B1E-A560-9846-9F4F-720CCB147058}"/>
              </a:ext>
            </a:extLst>
          </p:cNvPr>
          <p:cNvSpPr>
            <a:spLocks noGrp="1"/>
          </p:cNvSpPr>
          <p:nvPr>
            <p:ph type="title"/>
          </p:nvPr>
        </p:nvSpPr>
        <p:spPr/>
        <p:txBody>
          <a:bodyPr/>
          <a:lstStyle/>
          <a:p>
            <a:r>
              <a:rPr lang="en-PK" dirty="0"/>
              <a:t>Introduction</a:t>
            </a:r>
          </a:p>
        </p:txBody>
      </p:sp>
      <p:sp>
        <p:nvSpPr>
          <p:cNvPr id="3" name="Content Placeholder 2">
            <a:extLst>
              <a:ext uri="{FF2B5EF4-FFF2-40B4-BE49-F238E27FC236}">
                <a16:creationId xmlns:a16="http://schemas.microsoft.com/office/drawing/2014/main" id="{D2A8213B-D17A-1C47-A7F6-72C350A6893F}"/>
              </a:ext>
            </a:extLst>
          </p:cNvPr>
          <p:cNvSpPr>
            <a:spLocks noGrp="1"/>
          </p:cNvSpPr>
          <p:nvPr>
            <p:ph idx="1"/>
          </p:nvPr>
        </p:nvSpPr>
        <p:spPr/>
        <p:txBody>
          <a:bodyPr/>
          <a:lstStyle/>
          <a:p>
            <a:r>
              <a:rPr lang="en-PK" dirty="0"/>
              <a:t>Mathematical models are very important with regards to infectious diseases to gauge how they are progressing and whether they may turn into an epidemic. </a:t>
            </a:r>
          </a:p>
          <a:p>
            <a:r>
              <a:rPr lang="en-GB" dirty="0"/>
              <a:t>T</a:t>
            </a:r>
            <a:r>
              <a:rPr lang="en-PK" dirty="0"/>
              <a:t>his is what further informs public health policy and necessary interventions that need to take place. </a:t>
            </a:r>
          </a:p>
          <a:p>
            <a:r>
              <a:rPr lang="en-PK" dirty="0"/>
              <a:t>Assumptions and statistics are used to calculate the impact of interventions and the progression of diseases. </a:t>
            </a:r>
          </a:p>
          <a:p>
            <a:r>
              <a:rPr lang="en-PK" dirty="0"/>
              <a:t>Modelling enables experts to decide which policies must be put in place, which measures should be taken and how the disease will progress all over the world. </a:t>
            </a:r>
          </a:p>
        </p:txBody>
      </p:sp>
    </p:spTree>
    <p:extLst>
      <p:ext uri="{BB962C8B-B14F-4D97-AF65-F5344CB8AC3E}">
        <p14:creationId xmlns:p14="http://schemas.microsoft.com/office/powerpoint/2010/main" val="221955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004D-841D-8645-ACFD-80A66F19BEAF}"/>
              </a:ext>
            </a:extLst>
          </p:cNvPr>
          <p:cNvSpPr>
            <a:spLocks noGrp="1"/>
          </p:cNvSpPr>
          <p:nvPr>
            <p:ph type="title"/>
          </p:nvPr>
        </p:nvSpPr>
        <p:spPr/>
        <p:txBody>
          <a:bodyPr/>
          <a:lstStyle/>
          <a:p>
            <a:r>
              <a:rPr lang="en-PK" dirty="0"/>
              <a:t>History</a:t>
            </a:r>
          </a:p>
        </p:txBody>
      </p:sp>
      <p:sp>
        <p:nvSpPr>
          <p:cNvPr id="3" name="Content Placeholder 2">
            <a:extLst>
              <a:ext uri="{FF2B5EF4-FFF2-40B4-BE49-F238E27FC236}">
                <a16:creationId xmlns:a16="http://schemas.microsoft.com/office/drawing/2014/main" id="{7F02F847-5472-9C4A-92ED-4C4048018AE9}"/>
              </a:ext>
            </a:extLst>
          </p:cNvPr>
          <p:cNvSpPr>
            <a:spLocks noGrp="1"/>
          </p:cNvSpPr>
          <p:nvPr>
            <p:ph idx="1"/>
          </p:nvPr>
        </p:nvSpPr>
        <p:spPr>
          <a:xfrm>
            <a:off x="581193" y="1715957"/>
            <a:ext cx="11029615" cy="1514924"/>
          </a:xfrm>
        </p:spPr>
        <p:txBody>
          <a:bodyPr/>
          <a:lstStyle/>
          <a:p>
            <a:pPr marL="0" indent="0" algn="ctr">
              <a:buNone/>
            </a:pPr>
            <a:r>
              <a:rPr lang="en-PK" dirty="0"/>
              <a:t>It has been used throughout the ages to gauge how diseases spread, in order to control outbreaks. </a:t>
            </a:r>
          </a:p>
        </p:txBody>
      </p:sp>
      <p:graphicFrame>
        <p:nvGraphicFramePr>
          <p:cNvPr id="4" name="Diagram 3">
            <a:extLst>
              <a:ext uri="{FF2B5EF4-FFF2-40B4-BE49-F238E27FC236}">
                <a16:creationId xmlns:a16="http://schemas.microsoft.com/office/drawing/2014/main" id="{7F89E738-FB5E-0041-95C8-B85BCC7224B8}"/>
              </a:ext>
            </a:extLst>
          </p:cNvPr>
          <p:cNvGraphicFramePr/>
          <p:nvPr>
            <p:extLst>
              <p:ext uri="{D42A27DB-BD31-4B8C-83A1-F6EECF244321}">
                <p14:modId xmlns:p14="http://schemas.microsoft.com/office/powerpoint/2010/main" val="4207199452"/>
              </p:ext>
            </p:extLst>
          </p:nvPr>
        </p:nvGraphicFramePr>
        <p:xfrm>
          <a:off x="1330960" y="1886373"/>
          <a:ext cx="9530080" cy="5164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91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24DC-7436-3D4B-892C-58F0A03CAFE9}"/>
              </a:ext>
            </a:extLst>
          </p:cNvPr>
          <p:cNvSpPr>
            <a:spLocks noGrp="1"/>
          </p:cNvSpPr>
          <p:nvPr>
            <p:ph type="title"/>
          </p:nvPr>
        </p:nvSpPr>
        <p:spPr/>
        <p:txBody>
          <a:bodyPr/>
          <a:lstStyle/>
          <a:p>
            <a:r>
              <a:rPr lang="en-PK" dirty="0"/>
              <a:t>Assumptions</a:t>
            </a:r>
          </a:p>
        </p:txBody>
      </p:sp>
      <p:sp>
        <p:nvSpPr>
          <p:cNvPr id="3" name="Content Placeholder 2">
            <a:extLst>
              <a:ext uri="{FF2B5EF4-FFF2-40B4-BE49-F238E27FC236}">
                <a16:creationId xmlns:a16="http://schemas.microsoft.com/office/drawing/2014/main" id="{560EF6B3-95AB-AF44-A7DA-9B2679A38E25}"/>
              </a:ext>
            </a:extLst>
          </p:cNvPr>
          <p:cNvSpPr>
            <a:spLocks noGrp="1"/>
          </p:cNvSpPr>
          <p:nvPr>
            <p:ph idx="1"/>
          </p:nvPr>
        </p:nvSpPr>
        <p:spPr/>
        <p:txBody>
          <a:bodyPr>
            <a:normAutofit/>
          </a:bodyPr>
          <a:lstStyle/>
          <a:p>
            <a:r>
              <a:rPr lang="en-PK" sz="2400" dirty="0"/>
              <a:t>Assumptions are imperative with regards to the models and their accuracy. </a:t>
            </a:r>
          </a:p>
          <a:p>
            <a:r>
              <a:rPr lang="en-PK" sz="2400" dirty="0"/>
              <a:t>A major assumption made is regarding age distribution and this works well mostly for developed countries. </a:t>
            </a:r>
          </a:p>
          <a:p>
            <a:r>
              <a:rPr lang="en-PK" sz="2400" dirty="0"/>
              <a:t>In terms of mixing, homogenous mixing is assumed in order to make the calculations simpler but this is not always the case. </a:t>
            </a:r>
          </a:p>
        </p:txBody>
      </p:sp>
    </p:spTree>
    <p:extLst>
      <p:ext uri="{BB962C8B-B14F-4D97-AF65-F5344CB8AC3E}">
        <p14:creationId xmlns:p14="http://schemas.microsoft.com/office/powerpoint/2010/main" val="133700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22C9-A8D3-304F-A19E-0C3C475581D7}"/>
              </a:ext>
            </a:extLst>
          </p:cNvPr>
          <p:cNvSpPr>
            <a:spLocks noGrp="1"/>
          </p:cNvSpPr>
          <p:nvPr>
            <p:ph type="title"/>
          </p:nvPr>
        </p:nvSpPr>
        <p:spPr/>
        <p:txBody>
          <a:bodyPr/>
          <a:lstStyle/>
          <a:p>
            <a:r>
              <a:rPr lang="en-PK" dirty="0"/>
              <a:t>How to formulate epidemiology models</a:t>
            </a:r>
          </a:p>
        </p:txBody>
      </p:sp>
      <p:sp>
        <p:nvSpPr>
          <p:cNvPr id="3" name="Content Placeholder 2">
            <a:extLst>
              <a:ext uri="{FF2B5EF4-FFF2-40B4-BE49-F238E27FC236}">
                <a16:creationId xmlns:a16="http://schemas.microsoft.com/office/drawing/2014/main" id="{8794F2EA-6A2B-4F49-993D-42D9F785EB42}"/>
              </a:ext>
            </a:extLst>
          </p:cNvPr>
          <p:cNvSpPr>
            <a:spLocks noGrp="1"/>
          </p:cNvSpPr>
          <p:nvPr>
            <p:ph idx="1"/>
          </p:nvPr>
        </p:nvSpPr>
        <p:spPr>
          <a:xfrm>
            <a:off x="581192" y="3856448"/>
            <a:ext cx="11029615" cy="2299395"/>
          </a:xfrm>
        </p:spPr>
        <p:txBody>
          <a:bodyPr>
            <a:normAutofit/>
          </a:bodyPr>
          <a:lstStyle/>
          <a:p>
            <a:r>
              <a:rPr lang="en-PK" dirty="0"/>
              <a:t>The horizontal incidence is the infection rate of susceptible indidividuals in accordance with contact with people who are infected. </a:t>
            </a:r>
          </a:p>
          <a:p>
            <a:r>
              <a:rPr lang="en-PK" dirty="0"/>
              <a:t>If a function of S is the number of susceptibles, the function of </a:t>
            </a:r>
            <a:r>
              <a:rPr lang="en-GB" dirty="0"/>
              <a:t>I</a:t>
            </a:r>
            <a:r>
              <a:rPr lang="en-PK" dirty="0"/>
              <a:t> is the number of infectives and N is the total population size. </a:t>
            </a:r>
          </a:p>
          <a:p>
            <a:r>
              <a:rPr lang="en-PK" dirty="0"/>
              <a:t>Simple mass action law </a:t>
            </a:r>
            <a:r>
              <a:rPr lang="en-GB" dirty="0" err="1"/>
              <a:t>nIS</a:t>
            </a:r>
            <a:r>
              <a:rPr lang="en-GB" dirty="0"/>
              <a:t> = n(Ni)(Ns) is used for horizontal incidence, while standard incidence is better for animal samples sizes. </a:t>
            </a:r>
          </a:p>
          <a:p>
            <a:endParaRPr lang="en-PK" dirty="0"/>
          </a:p>
        </p:txBody>
      </p:sp>
      <p:pic>
        <p:nvPicPr>
          <p:cNvPr id="4" name="Picture 3">
            <a:extLst>
              <a:ext uri="{FF2B5EF4-FFF2-40B4-BE49-F238E27FC236}">
                <a16:creationId xmlns:a16="http://schemas.microsoft.com/office/drawing/2014/main" id="{2F687C74-9106-8A4A-88C3-A15B65612F1F}"/>
              </a:ext>
            </a:extLst>
          </p:cNvPr>
          <p:cNvPicPr>
            <a:picLocks noChangeAspect="1"/>
          </p:cNvPicPr>
          <p:nvPr/>
        </p:nvPicPr>
        <p:blipFill rotWithShape="1">
          <a:blip r:embed="rId2"/>
          <a:srcRect l="11619" t="54797" r="53015" b="32520"/>
          <a:stretch/>
        </p:blipFill>
        <p:spPr>
          <a:xfrm>
            <a:off x="1717288" y="2024378"/>
            <a:ext cx="8173844" cy="1832071"/>
          </a:xfrm>
          <a:prstGeom prst="rect">
            <a:avLst/>
          </a:prstGeom>
        </p:spPr>
      </p:pic>
    </p:spTree>
    <p:extLst>
      <p:ext uri="{BB962C8B-B14F-4D97-AF65-F5344CB8AC3E}">
        <p14:creationId xmlns:p14="http://schemas.microsoft.com/office/powerpoint/2010/main" val="91689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B9A3-40D3-7842-8190-FCA917B29984}"/>
              </a:ext>
            </a:extLst>
          </p:cNvPr>
          <p:cNvSpPr>
            <a:spLocks noGrp="1"/>
          </p:cNvSpPr>
          <p:nvPr>
            <p:ph type="title"/>
          </p:nvPr>
        </p:nvSpPr>
        <p:spPr/>
        <p:txBody>
          <a:bodyPr/>
          <a:lstStyle/>
          <a:p>
            <a:r>
              <a:rPr lang="en-GB" dirty="0"/>
              <a:t>R</a:t>
            </a:r>
            <a:r>
              <a:rPr lang="en-PK" dirty="0"/>
              <a:t>elevant quantities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23ECDF-9370-2740-BC61-6B2A9061545F}"/>
                  </a:ext>
                </a:extLst>
              </p:cNvPr>
              <p:cNvSpPr>
                <a:spLocks noGrp="1"/>
              </p:cNvSpPr>
              <p:nvPr>
                <p:ph idx="1"/>
              </p:nvPr>
            </p:nvSpPr>
            <p:spPr>
              <a:xfrm>
                <a:off x="581192" y="4088365"/>
                <a:ext cx="11029615" cy="1770434"/>
              </a:xfrm>
            </p:spPr>
            <p:txBody>
              <a:bodyPr/>
              <a:lstStyle/>
              <a:p>
                <a14:m>
                  <m:oMath xmlns:m="http://schemas.openxmlformats.org/officeDocument/2006/math">
                    <m:sSub>
                      <m:sSubPr>
                        <m:ctrlPr>
                          <a:rPr lang="en-PK"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0</m:t>
                        </m:r>
                      </m:sub>
                    </m:sSub>
                  </m:oMath>
                </a14:m>
                <a:r>
                  <a:rPr lang="en-PK" dirty="0">
                    <a:solidFill>
                      <a:schemeClr val="tx1"/>
                    </a:solidFill>
                  </a:rPr>
                  <a:t> is the basic reproduction number, that is now used to check and be the threshold for whether a disease can </a:t>
                </a:r>
                <a:r>
                  <a:rPr lang="en-GB" dirty="0">
                    <a:solidFill>
                      <a:schemeClr val="tx1"/>
                    </a:solidFill>
                  </a:rPr>
                  <a:t>attack</a:t>
                </a:r>
                <a:r>
                  <a:rPr lang="en-PK" dirty="0">
                    <a:solidFill>
                      <a:schemeClr val="tx1"/>
                    </a:solidFill>
                  </a:rPr>
                  <a:t> humans</a:t>
                </a:r>
              </a:p>
              <a:p>
                <a14:m>
                  <m:oMath xmlns:m="http://schemas.openxmlformats.org/officeDocument/2006/math">
                    <m:r>
                      <a:rPr lang="en-PK" i="1">
                        <a:solidFill>
                          <a:schemeClr val="tx1"/>
                        </a:solidFill>
                        <a:latin typeface="Cambria Math" panose="02040503050406030204" pitchFamily="18" charset="0"/>
                        <a:ea typeface="Cambria Math" panose="02040503050406030204" pitchFamily="18" charset="0"/>
                      </a:rPr>
                      <m:t>𝜎</m:t>
                    </m:r>
                  </m:oMath>
                </a14:m>
                <a:r>
                  <a:rPr lang="en-PK" dirty="0">
                    <a:solidFill>
                      <a:schemeClr val="tx1"/>
                    </a:solidFill>
                  </a:rPr>
                  <a:t> is the Contact number and is the average number of sufficient contacts of an infected person while they are infected</a:t>
                </a:r>
              </a:p>
              <a:p>
                <a14:m>
                  <m:oMath xmlns:m="http://schemas.openxmlformats.org/officeDocument/2006/math">
                    <m:r>
                      <a:rPr lang="en-US" i="1">
                        <a:solidFill>
                          <a:schemeClr val="tx1"/>
                        </a:solidFill>
                        <a:latin typeface="Cambria Math" panose="02040503050406030204" pitchFamily="18" charset="0"/>
                      </a:rPr>
                      <m:t>𝑅</m:t>
                    </m:r>
                  </m:oMath>
                </a14:m>
                <a:r>
                  <a:rPr lang="en-PK" dirty="0">
                    <a:solidFill>
                      <a:schemeClr val="tx1"/>
                    </a:solidFill>
                  </a:rPr>
                  <a:t> is the replacement number and refers to the average of possible secondary infections</a:t>
                </a:r>
              </a:p>
            </p:txBody>
          </p:sp>
        </mc:Choice>
        <mc:Fallback xmlns="">
          <p:sp>
            <p:nvSpPr>
              <p:cNvPr id="3" name="Content Placeholder 2">
                <a:extLst>
                  <a:ext uri="{FF2B5EF4-FFF2-40B4-BE49-F238E27FC236}">
                    <a16:creationId xmlns:a16="http://schemas.microsoft.com/office/drawing/2014/main" id="{BA23ECDF-9370-2740-BC61-6B2A9061545F}"/>
                  </a:ext>
                </a:extLst>
              </p:cNvPr>
              <p:cNvSpPr>
                <a:spLocks noGrp="1" noRot="1" noChangeAspect="1" noMove="1" noResize="1" noEditPoints="1" noAdjustHandles="1" noChangeArrowheads="1" noChangeShapeType="1" noTextEdit="1"/>
              </p:cNvSpPr>
              <p:nvPr>
                <p:ph idx="1"/>
              </p:nvPr>
            </p:nvSpPr>
            <p:spPr>
              <a:xfrm>
                <a:off x="581192" y="4088365"/>
                <a:ext cx="11029615" cy="1770434"/>
              </a:xfrm>
              <a:blipFill>
                <a:blip r:embed="rId2"/>
                <a:stretch>
                  <a:fillRect l="-115" t="-714" b="-3571"/>
                </a:stretch>
              </a:blipFill>
            </p:spPr>
            <p:txBody>
              <a:bodyPr/>
              <a:lstStyle/>
              <a:p>
                <a:r>
                  <a:rPr lang="en-PK">
                    <a:noFill/>
                  </a:rPr>
                  <a:t> </a:t>
                </a:r>
              </a:p>
            </p:txBody>
          </p:sp>
        </mc:Fallback>
      </mc:AlternateContent>
      <p:sp>
        <p:nvSpPr>
          <p:cNvPr id="4" name="Rounded Rectangle 3">
            <a:extLst>
              <a:ext uri="{FF2B5EF4-FFF2-40B4-BE49-F238E27FC236}">
                <a16:creationId xmlns:a16="http://schemas.microsoft.com/office/drawing/2014/main" id="{0DD96ED7-E0C7-CA45-85A2-4ECACE071C41}"/>
              </a:ext>
            </a:extLst>
          </p:cNvPr>
          <p:cNvSpPr/>
          <p:nvPr/>
        </p:nvSpPr>
        <p:spPr>
          <a:xfrm>
            <a:off x="3605718" y="2151936"/>
            <a:ext cx="4980561" cy="1770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21ED6F-66DF-C443-93B4-F562C641B9B6}"/>
                  </a:ext>
                </a:extLst>
              </p:cNvPr>
              <p:cNvSpPr txBox="1"/>
              <p:nvPr/>
            </p:nvSpPr>
            <p:spPr>
              <a:xfrm>
                <a:off x="5064946" y="2790931"/>
                <a:ext cx="2062103" cy="492443"/>
              </a:xfrm>
              <a:prstGeom prst="rect">
                <a:avLst/>
              </a:prstGeom>
              <a:noFill/>
            </p:spPr>
            <p:txBody>
              <a:bodyPr wrap="none" lIns="0" tIns="0" rIns="0" bIns="0" rtlCol="0">
                <a:spAutoFit/>
              </a:bodyPr>
              <a:lstStyle/>
              <a:p>
                <a14:m>
                  <m:oMath xmlns:m="http://schemas.openxmlformats.org/officeDocument/2006/math">
                    <m:sSub>
                      <m:sSubPr>
                        <m:ctrlPr>
                          <a:rPr lang="en-PK"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𝑅</m:t>
                        </m:r>
                      </m:e>
                      <m:sub>
                        <m:r>
                          <a:rPr lang="en-US" sz="3200" b="0" i="1" smtClean="0">
                            <a:solidFill>
                              <a:schemeClr val="bg1"/>
                            </a:solidFill>
                            <a:latin typeface="Cambria Math" panose="02040503050406030204" pitchFamily="18" charset="0"/>
                          </a:rPr>
                          <m:t>0</m:t>
                        </m:r>
                      </m:sub>
                    </m:sSub>
                  </m:oMath>
                </a14:m>
                <a:r>
                  <a:rPr lang="en-PK" sz="3200" dirty="0">
                    <a:solidFill>
                      <a:schemeClr val="bg1"/>
                    </a:solidFill>
                  </a:rPr>
                  <a:t> , </a:t>
                </a:r>
                <a14:m>
                  <m:oMath xmlns:m="http://schemas.openxmlformats.org/officeDocument/2006/math">
                    <m:r>
                      <a:rPr lang="en-PK" sz="3200" i="1" smtClean="0">
                        <a:solidFill>
                          <a:schemeClr val="bg1"/>
                        </a:solidFill>
                        <a:latin typeface="Cambria Math" panose="02040503050406030204" pitchFamily="18" charset="0"/>
                        <a:ea typeface="Cambria Math" panose="02040503050406030204" pitchFamily="18" charset="0"/>
                      </a:rPr>
                      <m:t>𝜎</m:t>
                    </m:r>
                  </m:oMath>
                </a14:m>
                <a:r>
                  <a:rPr lang="en-PK" sz="3200" dirty="0">
                    <a:solidFill>
                      <a:schemeClr val="bg1"/>
                    </a:solidFill>
                  </a:rPr>
                  <a:t> and </a:t>
                </a:r>
                <a14:m>
                  <m:oMath xmlns:m="http://schemas.openxmlformats.org/officeDocument/2006/math">
                    <m:r>
                      <a:rPr lang="en-US" sz="3200" b="0" i="1" smtClean="0">
                        <a:solidFill>
                          <a:schemeClr val="bg1"/>
                        </a:solidFill>
                        <a:latin typeface="Cambria Math" panose="02040503050406030204" pitchFamily="18" charset="0"/>
                      </a:rPr>
                      <m:t>𝑅</m:t>
                    </m:r>
                  </m:oMath>
                </a14:m>
                <a:endParaRPr lang="en-PK" sz="2400" dirty="0"/>
              </a:p>
            </p:txBody>
          </p:sp>
        </mc:Choice>
        <mc:Fallback xmlns="">
          <p:sp>
            <p:nvSpPr>
              <p:cNvPr id="5" name="TextBox 4">
                <a:extLst>
                  <a:ext uri="{FF2B5EF4-FFF2-40B4-BE49-F238E27FC236}">
                    <a16:creationId xmlns:a16="http://schemas.microsoft.com/office/drawing/2014/main" id="{ED21ED6F-66DF-C443-93B4-F562C641B9B6}"/>
                  </a:ext>
                </a:extLst>
              </p:cNvPr>
              <p:cNvSpPr txBox="1">
                <a:spLocks noRot="1" noChangeAspect="1" noMove="1" noResize="1" noEditPoints="1" noAdjustHandles="1" noChangeArrowheads="1" noChangeShapeType="1" noTextEdit="1"/>
              </p:cNvSpPr>
              <p:nvPr/>
            </p:nvSpPr>
            <p:spPr>
              <a:xfrm>
                <a:off x="5064946" y="2790931"/>
                <a:ext cx="2062103" cy="492443"/>
              </a:xfrm>
              <a:prstGeom prst="rect">
                <a:avLst/>
              </a:prstGeom>
              <a:blipFill>
                <a:blip r:embed="rId3"/>
                <a:stretch>
                  <a:fillRect l="-6707" t="-22500" r="-4878" b="-47500"/>
                </a:stretch>
              </a:blipFill>
            </p:spPr>
            <p:txBody>
              <a:bodyPr/>
              <a:lstStyle/>
              <a:p>
                <a:r>
                  <a:rPr lang="en-PK">
                    <a:noFill/>
                  </a:rPr>
                  <a:t> </a:t>
                </a:r>
              </a:p>
            </p:txBody>
          </p:sp>
        </mc:Fallback>
      </mc:AlternateContent>
    </p:spTree>
    <p:extLst>
      <p:ext uri="{BB962C8B-B14F-4D97-AF65-F5344CB8AC3E}">
        <p14:creationId xmlns:p14="http://schemas.microsoft.com/office/powerpoint/2010/main" val="341467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24FB-549F-1946-87BF-70880BFA7CBB}"/>
              </a:ext>
            </a:extLst>
          </p:cNvPr>
          <p:cNvSpPr>
            <a:spLocks noGrp="1"/>
          </p:cNvSpPr>
          <p:nvPr>
            <p:ph type="title"/>
          </p:nvPr>
        </p:nvSpPr>
        <p:spPr/>
        <p:txBody>
          <a:bodyPr/>
          <a:lstStyle/>
          <a:p>
            <a:r>
              <a:rPr lang="en-PK" dirty="0"/>
              <a:t>Types of epidemiology Models</a:t>
            </a:r>
          </a:p>
        </p:txBody>
      </p:sp>
      <p:graphicFrame>
        <p:nvGraphicFramePr>
          <p:cNvPr id="5" name="Diagram 4">
            <a:extLst>
              <a:ext uri="{FF2B5EF4-FFF2-40B4-BE49-F238E27FC236}">
                <a16:creationId xmlns:a16="http://schemas.microsoft.com/office/drawing/2014/main" id="{DDC8D0AA-37AB-AA43-A2D1-A0DBA51CE2F4}"/>
              </a:ext>
            </a:extLst>
          </p:cNvPr>
          <p:cNvGraphicFramePr/>
          <p:nvPr>
            <p:extLst>
              <p:ext uri="{D42A27DB-BD31-4B8C-83A1-F6EECF244321}">
                <p14:modId xmlns:p14="http://schemas.microsoft.com/office/powerpoint/2010/main" val="2302022211"/>
              </p:ext>
            </p:extLst>
          </p:nvPr>
        </p:nvGraphicFramePr>
        <p:xfrm>
          <a:off x="2143512" y="145011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3FA152FD-AD48-664F-B0A9-312DBF31F9CB}"/>
              </a:ext>
            </a:extLst>
          </p:cNvPr>
          <p:cNvPicPr>
            <a:picLocks noChangeAspect="1"/>
          </p:cNvPicPr>
          <p:nvPr/>
        </p:nvPicPr>
        <p:blipFill rotWithShape="1">
          <a:blip r:embed="rId7"/>
          <a:srcRect t="11020" r="1822"/>
          <a:stretch/>
        </p:blipFill>
        <p:spPr>
          <a:xfrm>
            <a:off x="2143512" y="3311912"/>
            <a:ext cx="3354039" cy="847534"/>
          </a:xfrm>
          <a:prstGeom prst="rect">
            <a:avLst/>
          </a:prstGeom>
        </p:spPr>
      </p:pic>
      <p:pic>
        <p:nvPicPr>
          <p:cNvPr id="7" name="Picture 6">
            <a:extLst>
              <a:ext uri="{FF2B5EF4-FFF2-40B4-BE49-F238E27FC236}">
                <a16:creationId xmlns:a16="http://schemas.microsoft.com/office/drawing/2014/main" id="{CF919AC7-C664-FF46-B8F3-F44A47A62B60}"/>
              </a:ext>
            </a:extLst>
          </p:cNvPr>
          <p:cNvPicPr>
            <a:picLocks noChangeAspect="1"/>
          </p:cNvPicPr>
          <p:nvPr/>
        </p:nvPicPr>
        <p:blipFill rotWithShape="1">
          <a:blip r:embed="rId8"/>
          <a:srcRect l="23353" t="80493" r="17860" b="11865"/>
          <a:stretch/>
        </p:blipFill>
        <p:spPr>
          <a:xfrm>
            <a:off x="2230244" y="5493348"/>
            <a:ext cx="4237664" cy="847534"/>
          </a:xfrm>
          <a:prstGeom prst="rect">
            <a:avLst/>
          </a:prstGeom>
        </p:spPr>
      </p:pic>
    </p:spTree>
    <p:extLst>
      <p:ext uri="{BB962C8B-B14F-4D97-AF65-F5344CB8AC3E}">
        <p14:creationId xmlns:p14="http://schemas.microsoft.com/office/powerpoint/2010/main" val="1432668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5578-677A-7B42-B61A-AC3154D6C4D6}"/>
              </a:ext>
            </a:extLst>
          </p:cNvPr>
          <p:cNvSpPr>
            <a:spLocks noGrp="1"/>
          </p:cNvSpPr>
          <p:nvPr>
            <p:ph type="title"/>
          </p:nvPr>
        </p:nvSpPr>
        <p:spPr/>
        <p:txBody>
          <a:bodyPr/>
          <a:lstStyle/>
          <a:p>
            <a:r>
              <a:rPr lang="en-PK" dirty="0"/>
              <a:t>The MSEIR Model</a:t>
            </a:r>
          </a:p>
        </p:txBody>
      </p:sp>
      <p:sp>
        <p:nvSpPr>
          <p:cNvPr id="3" name="Content Placeholder 2">
            <a:extLst>
              <a:ext uri="{FF2B5EF4-FFF2-40B4-BE49-F238E27FC236}">
                <a16:creationId xmlns:a16="http://schemas.microsoft.com/office/drawing/2014/main" id="{F9E4CD5E-03A2-BC4F-8099-87F64F66B4DC}"/>
              </a:ext>
            </a:extLst>
          </p:cNvPr>
          <p:cNvSpPr>
            <a:spLocks noGrp="1"/>
          </p:cNvSpPr>
          <p:nvPr>
            <p:ph idx="1"/>
          </p:nvPr>
        </p:nvSpPr>
        <p:spPr>
          <a:xfrm>
            <a:off x="581192" y="2180497"/>
            <a:ext cx="11029615" cy="1248504"/>
          </a:xfrm>
        </p:spPr>
        <p:txBody>
          <a:bodyPr/>
          <a:lstStyle/>
          <a:p>
            <a:r>
              <a:rPr lang="en-PK" dirty="0"/>
              <a:t>While the classic models assume the population size to be constant, that is actually not the case and that is where the MSEIR model comes in. </a:t>
            </a:r>
          </a:p>
        </p:txBody>
      </p:sp>
      <p:pic>
        <p:nvPicPr>
          <p:cNvPr id="4" name="Picture 3">
            <a:extLst>
              <a:ext uri="{FF2B5EF4-FFF2-40B4-BE49-F238E27FC236}">
                <a16:creationId xmlns:a16="http://schemas.microsoft.com/office/drawing/2014/main" id="{C4AA087C-5F2B-CA40-9B2D-7E1DF8EAAA04}"/>
              </a:ext>
            </a:extLst>
          </p:cNvPr>
          <p:cNvPicPr>
            <a:picLocks noChangeAspect="1"/>
          </p:cNvPicPr>
          <p:nvPr/>
        </p:nvPicPr>
        <p:blipFill rotWithShape="1">
          <a:blip r:embed="rId2"/>
          <a:srcRect l="15476" t="41484" r="55907" b="47117"/>
          <a:stretch/>
        </p:blipFill>
        <p:spPr>
          <a:xfrm>
            <a:off x="2396924" y="3396343"/>
            <a:ext cx="7398152" cy="1841863"/>
          </a:xfrm>
          <a:prstGeom prst="rect">
            <a:avLst/>
          </a:prstGeom>
        </p:spPr>
      </p:pic>
      <p:sp>
        <p:nvSpPr>
          <p:cNvPr id="5" name="Content Placeholder 2">
            <a:extLst>
              <a:ext uri="{FF2B5EF4-FFF2-40B4-BE49-F238E27FC236}">
                <a16:creationId xmlns:a16="http://schemas.microsoft.com/office/drawing/2014/main" id="{88C0E070-F40B-D54F-AB0B-89EFCEB28690}"/>
              </a:ext>
            </a:extLst>
          </p:cNvPr>
          <p:cNvSpPr txBox="1">
            <a:spLocks/>
          </p:cNvSpPr>
          <p:nvPr/>
        </p:nvSpPr>
        <p:spPr>
          <a:xfrm>
            <a:off x="581191" y="5295357"/>
            <a:ext cx="11029615" cy="124850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PK" dirty="0"/>
              <a:t>M is the passively immune class, S is the susceptible class, E is the exposed class, I is the infective class and R is the recovered class. </a:t>
            </a:r>
          </a:p>
        </p:txBody>
      </p:sp>
    </p:spTree>
    <p:extLst>
      <p:ext uri="{BB962C8B-B14F-4D97-AF65-F5344CB8AC3E}">
        <p14:creationId xmlns:p14="http://schemas.microsoft.com/office/powerpoint/2010/main" val="192334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32CE-CE91-444F-8AE4-B6EF562CC275}"/>
              </a:ext>
            </a:extLst>
          </p:cNvPr>
          <p:cNvSpPr>
            <a:spLocks noGrp="1"/>
          </p:cNvSpPr>
          <p:nvPr>
            <p:ph type="title"/>
          </p:nvPr>
        </p:nvSpPr>
        <p:spPr/>
        <p:txBody>
          <a:bodyPr/>
          <a:lstStyle/>
          <a:p>
            <a:r>
              <a:rPr lang="en-PK" dirty="0"/>
              <a:t>Mathematics for mass vaccination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88C21EE-A316-A144-80A3-B78566A1132D}"/>
                  </a:ext>
                </a:extLst>
              </p:cNvPr>
              <p:cNvSpPr>
                <a:spLocks noGrp="1"/>
              </p:cNvSpPr>
              <p:nvPr>
                <p:ph idx="1"/>
              </p:nvPr>
            </p:nvSpPr>
            <p:spPr/>
            <p:txBody>
              <a:bodyPr/>
              <a:lstStyle/>
              <a:p>
                <a:r>
                  <a:rPr lang="en-PK" dirty="0"/>
                  <a:t>If population that is immune is more than the herd immunity level for the disease, the disease will dissapear. That is where vaccination comes in and this was done during smallpox and is now being tried for polio. </a:t>
                </a:r>
              </a:p>
              <a:p>
                <a:r>
                  <a:rPr lang="en-PK" dirty="0"/>
                  <a:t>The critical immunisatiin threshold can be depicted by </a:t>
                </a:r>
                <a14:m>
                  <m:oMath xmlns:m="http://schemas.openxmlformats.org/officeDocument/2006/math">
                    <m:sSub>
                      <m:sSubPr>
                        <m:ctrlPr>
                          <a:rPr lang="en-PK"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𝑐</m:t>
                        </m:r>
                      </m:sub>
                    </m:sSub>
                    <m:r>
                      <a:rPr lang="en-US" b="0" i="1" smtClean="0">
                        <a:latin typeface="Cambria Math" panose="02040503050406030204" pitchFamily="18" charset="0"/>
                      </a:rPr>
                      <m:t>=1 −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den>
                    </m:f>
                  </m:oMath>
                </a14:m>
                <a:r>
                  <a:rPr lang="en-PK" dirty="0"/>
                  <a:t>  </a:t>
                </a:r>
              </a:p>
              <a:p>
                <a:r>
                  <a:rPr lang="en-PK" dirty="0"/>
                  <a:t>When mass vaccination is not more than herd immunity, </a:t>
                </a:r>
                <a14:m>
                  <m:oMath xmlns:m="http://schemas.openxmlformats.org/officeDocument/2006/math">
                    <m:sSub>
                      <m:sSubPr>
                        <m:ctrlPr>
                          <a:rPr lang="en-PK"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𝑐</m:t>
                        </m:r>
                      </m:sub>
                    </m:sSub>
                  </m:oMath>
                </a14:m>
                <a:r>
                  <a:rPr lang="en-PK" dirty="0"/>
                  <a:t> will not be exceeded. </a:t>
                </a:r>
              </a:p>
              <a:p>
                <a:r>
                  <a:rPr lang="en-PK" dirty="0"/>
                  <a:t>When it can, the disease is considered elimination. </a:t>
                </a:r>
              </a:p>
            </p:txBody>
          </p:sp>
        </mc:Choice>
        <mc:Fallback xmlns="">
          <p:sp>
            <p:nvSpPr>
              <p:cNvPr id="3" name="Content Placeholder 2">
                <a:extLst>
                  <a:ext uri="{FF2B5EF4-FFF2-40B4-BE49-F238E27FC236}">
                    <a16:creationId xmlns:a16="http://schemas.microsoft.com/office/drawing/2014/main" id="{088C21EE-A316-A144-80A3-B78566A1132D}"/>
                  </a:ext>
                </a:extLst>
              </p:cNvPr>
              <p:cNvSpPr>
                <a:spLocks noGrp="1" noRot="1" noChangeAspect="1" noMove="1" noResize="1" noEditPoints="1" noAdjustHandles="1" noChangeArrowheads="1" noChangeShapeType="1" noTextEdit="1"/>
              </p:cNvSpPr>
              <p:nvPr>
                <p:ph idx="1"/>
              </p:nvPr>
            </p:nvSpPr>
            <p:spPr>
              <a:blipFill>
                <a:blip r:embed="rId2"/>
                <a:stretch>
                  <a:fillRect l="-115"/>
                </a:stretch>
              </a:blipFill>
            </p:spPr>
            <p:txBody>
              <a:bodyPr/>
              <a:lstStyle/>
              <a:p>
                <a:r>
                  <a:rPr lang="en-PK">
                    <a:noFill/>
                  </a:rPr>
                  <a:t> </a:t>
                </a:r>
              </a:p>
            </p:txBody>
          </p:sp>
        </mc:Fallback>
      </mc:AlternateContent>
      <p:sp>
        <p:nvSpPr>
          <p:cNvPr id="5" name="AutoShape 4" descr="{\displaystyle q_{c}=1-{\frac {1}{R_{0}}}.}">
            <a:extLst>
              <a:ext uri="{FF2B5EF4-FFF2-40B4-BE49-F238E27FC236}">
                <a16:creationId xmlns:a16="http://schemas.microsoft.com/office/drawing/2014/main" id="{D7F766D7-2CDB-C047-A469-C43FFFF4D9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K"/>
          </a:p>
        </p:txBody>
      </p:sp>
    </p:spTree>
    <p:extLst>
      <p:ext uri="{BB962C8B-B14F-4D97-AF65-F5344CB8AC3E}">
        <p14:creationId xmlns:p14="http://schemas.microsoft.com/office/powerpoint/2010/main" val="2190162727"/>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Dividend</Template>
  <TotalTime>300</TotalTime>
  <Words>616</Words>
  <Application>Microsoft Office PowerPoint</Application>
  <PresentationFormat>Widescreen</PresentationFormat>
  <Paragraphs>41</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Dividend</vt:lpstr>
      <vt:lpstr>Mathematics in infectious diseases and epidemiology</vt:lpstr>
      <vt:lpstr>Introduction</vt:lpstr>
      <vt:lpstr>History</vt:lpstr>
      <vt:lpstr>Assumptions</vt:lpstr>
      <vt:lpstr>How to formulate epidemiology models</vt:lpstr>
      <vt:lpstr>Relevant quantities</vt:lpstr>
      <vt:lpstr>Types of epidemiology Models</vt:lpstr>
      <vt:lpstr>The MSEIR Model</vt:lpstr>
      <vt:lpstr>Mathematics for mass vaccination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in infectious diseases and epidemiology</dc:title>
  <dc:creator>Aryanne Mohmand</dc:creator>
  <cp:lastModifiedBy>Mohamed Mostafa</cp:lastModifiedBy>
  <cp:revision>12</cp:revision>
  <dcterms:created xsi:type="dcterms:W3CDTF">2020-11-12T06:32:01Z</dcterms:created>
  <dcterms:modified xsi:type="dcterms:W3CDTF">2020-11-12T16:46:50Z</dcterms:modified>
</cp:coreProperties>
</file>