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312" r:id="rId6"/>
    <p:sldId id="318" r:id="rId7"/>
    <p:sldId id="309" r:id="rId8"/>
    <p:sldId id="321" r:id="rId9"/>
    <p:sldId id="310" r:id="rId10"/>
    <p:sldId id="311" r:id="rId11"/>
    <p:sldId id="314" r:id="rId12"/>
    <p:sldId id="320" r:id="rId13"/>
    <p:sldId id="316" r:id="rId14"/>
    <p:sldId id="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19" autoAdjust="0"/>
  </p:normalViewPr>
  <p:slideViewPr>
    <p:cSldViewPr snapToGrid="0">
      <p:cViewPr>
        <p:scale>
          <a:sx n="75" d="100"/>
          <a:sy n="75" d="100"/>
        </p:scale>
        <p:origin x="5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w.siemens.com/s/article/what-is-the-fourier-transform" TargetMode="External"/><Relationship Id="rId7" Type="http://schemas.openxmlformats.org/officeDocument/2006/relationships/hyperlink" Target="https://www.geeksforgeeks.org/rsa-algorithm-cryptography/" TargetMode="External"/><Relationship Id="rId2" Type="http://schemas.openxmlformats.org/officeDocument/2006/relationships/hyperlink" Target="https://www.britannica.com/biography/Joseph-Baron-Four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uantiki.org/wiki/shors-factoring-algorithm" TargetMode="External"/><Relationship Id="rId5" Type="http://schemas.openxmlformats.org/officeDocument/2006/relationships/hyperlink" Target="https://riliu.math.ncsu.edu/437/notes3se4.html" TargetMode="External"/><Relationship Id="rId4" Type="http://schemas.openxmlformats.org/officeDocument/2006/relationships/hyperlink" Target="https://sites.math.washington.edu/~morrow/336_16/2016papers/trista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The-Analytical-Theory-of-Hea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s://www.britannica.com/biography/Joseph-Baron-Fouri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8tzw8kwasp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273" y="1975104"/>
            <a:ext cx="5120640" cy="200581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Fourier Transform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And RSA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Nathan Conger</a:t>
            </a: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8B16-B128-46BC-B767-3BE57E16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Shor’s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2B8C5C-3232-4241-B1AB-05429308B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Suppose we want to factor 15.</a:t>
                </a:r>
              </a:p>
              <a:p>
                <a:r>
                  <a:rPr lang="en-US" sz="1600" dirty="0"/>
                  <a:t>1) Choose a random guess, say 2.</a:t>
                </a:r>
              </a:p>
              <a:p>
                <a:r>
                  <a:rPr lang="en-US" sz="1600" dirty="0"/>
                  <a:t>2)Input superposition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 smtClean="0"/>
                      <m:t>|</m:t>
                    </m:r>
                    <m:r>
                      <m:rPr>
                        <m:nor/>
                      </m:rPr>
                      <a:rPr lang="en-US" sz="1600" b="0" i="0" smtClean="0"/>
                      <m:t>1, 0</m:t>
                    </m:r>
                    <m:r>
                      <m:rPr>
                        <m:nor/>
                      </m:rPr>
                      <a:rPr lang="el-GR" sz="1600" smtClean="0"/>
                      <m:t>⟩</m:t>
                    </m:r>
                    <m:r>
                      <m:rPr>
                        <m:nor/>
                      </m:rPr>
                      <a:rPr lang="en-US" sz="1600" b="0" i="0" smtClean="0"/>
                      <m:t>+</m:t>
                    </m:r>
                    <m:r>
                      <m:rPr>
                        <m:nor/>
                      </m:rPr>
                      <a:rPr lang="el-GR" sz="1600" smtClean="0"/>
                      <m:t>|</m:t>
                    </m:r>
                    <m:r>
                      <m:rPr>
                        <m:nor/>
                      </m:rPr>
                      <a:rPr lang="en-US" sz="1600" b="0" i="0" smtClean="0"/>
                      <m:t>2</m:t>
                    </m:r>
                    <m:r>
                      <m:rPr>
                        <m:nor/>
                      </m:rPr>
                      <a:rPr lang="en-US" sz="1600" smtClean="0"/>
                      <m:t>,</m:t>
                    </m:r>
                    <m:r>
                      <m:rPr>
                        <m:nor/>
                      </m:rPr>
                      <a:rPr lang="en-US" sz="1600" b="0" i="0" smtClean="0"/>
                      <m:t> </m:t>
                    </m:r>
                    <m:r>
                      <m:rPr>
                        <m:nor/>
                      </m:rPr>
                      <a:rPr lang="en-US" sz="1600" smtClean="0"/>
                      <m:t>0</m:t>
                    </m:r>
                    <m:r>
                      <m:rPr>
                        <m:nor/>
                      </m:rPr>
                      <a:rPr lang="el-GR" sz="1600" smtClean="0"/>
                      <m:t>⟩</m:t>
                    </m:r>
                  </m:oMath>
                </a14:m>
                <a:r>
                  <a:rPr lang="en-US" sz="1600" dirty="0"/>
                  <a:t>+</a:t>
                </a:r>
                <a:r>
                  <a:rPr lang="el-GR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/>
                      <m:t>|</m:t>
                    </m:r>
                    <m:r>
                      <m:rPr>
                        <m:nor/>
                      </m:rPr>
                      <a:rPr lang="en-US" sz="1600" b="0" i="0" smtClean="0"/>
                      <m:t>3</m:t>
                    </m:r>
                    <m:r>
                      <m:rPr>
                        <m:nor/>
                      </m:rPr>
                      <a:rPr lang="en-US" sz="1600"/>
                      <m:t>,</m:t>
                    </m:r>
                    <m:r>
                      <m:rPr>
                        <m:nor/>
                      </m:rPr>
                      <a:rPr lang="en-US" sz="1600" b="0" i="0" smtClean="0"/>
                      <m:t> </m:t>
                    </m:r>
                    <m:r>
                      <m:rPr>
                        <m:nor/>
                      </m:rPr>
                      <a:rPr lang="en-US" sz="1600"/>
                      <m:t>0</m:t>
                    </m:r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 b="0" i="0" smtClean="0"/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nor/>
                      </m:rPr>
                      <a:rPr lang="en-US" sz="1600" b="0" i="0" smtClean="0"/>
                      <m:t> =&gt;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output: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/>
                      <m:t>|</m:t>
                    </m:r>
                    <m:r>
                      <m:rPr>
                        <m:nor/>
                      </m:rPr>
                      <a:rPr lang="en-US" sz="1600"/>
                      <m:t>1,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+2</m:t>
                    </m:r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/>
                      <m:t>+</m:t>
                    </m:r>
                    <m:r>
                      <m:rPr>
                        <m:nor/>
                      </m:rPr>
                      <a:rPr lang="el-GR" sz="1600"/>
                      <m:t>|</m:t>
                    </m:r>
                    <m:r>
                      <m:rPr>
                        <m:nor/>
                      </m:rPr>
                      <a:rPr lang="en-US" sz="1600"/>
                      <m:t>2,</m:t>
                    </m:r>
                    <m:r>
                      <m:rPr>
                        <m:nor/>
                      </m:rPr>
                      <a:rPr lang="en-US" sz="1600" b="0" i="0" smtClean="0"/>
                      <m:t> </m:t>
                    </m:r>
                    <m:r>
                      <m:rPr>
                        <m:nor/>
                      </m:rPr>
                      <a:rPr lang="en-US" sz="1600" b="0" i="0" smtClean="0"/>
                      <m:t>+4</m:t>
                    </m:r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 dirty="0"/>
                      <m:t>+</m:t>
                    </m:r>
                    <m:r>
                      <m:rPr>
                        <m:nor/>
                      </m:rPr>
                      <a:rPr lang="el-GR" sz="1600" dirty="0"/>
                      <m:t> </m:t>
                    </m:r>
                    <m:r>
                      <m:rPr>
                        <m:nor/>
                      </m:rPr>
                      <a:rPr lang="el-GR" sz="1600"/>
                      <m:t>|</m:t>
                    </m:r>
                    <m:r>
                      <m:rPr>
                        <m:nor/>
                      </m:rPr>
                      <a:rPr lang="en-US" sz="1600"/>
                      <m:t>3,</m:t>
                    </m:r>
                    <m:r>
                      <m:rPr>
                        <m:nor/>
                      </m:rPr>
                      <a:rPr lang="en-US" sz="1600" b="0" i="0" smtClean="0"/>
                      <m:t> </m:t>
                    </m:r>
                    <m:r>
                      <m:rPr>
                        <m:nor/>
                      </m:rPr>
                      <a:rPr lang="en-US" sz="1600" b="0" i="0" smtClean="0"/>
                      <m:t>+8</m:t>
                    </m:r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/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3) Measure for remainder. Collapses into superposition with random remainder, say 2.  </a:t>
                </a:r>
              </a:p>
              <a:p>
                <a:pPr lvl="1"/>
                <a:r>
                  <a:rPr lang="en-US" sz="1400" dirty="0"/>
                  <a:t>Output: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400"/>
                      <m:t>|</m:t>
                    </m:r>
                    <m:r>
                      <m:rPr>
                        <m:nor/>
                      </m:rPr>
                      <a:rPr lang="en-US" sz="1400" b="0" i="0" smtClean="0"/>
                      <m:t>1</m:t>
                    </m:r>
                    <m:r>
                      <m:rPr>
                        <m:nor/>
                      </m:rPr>
                      <a:rPr lang="en-US" sz="1400"/>
                      <m:t>, 2</m:t>
                    </m:r>
                    <m:r>
                      <m:rPr>
                        <m:nor/>
                      </m:rPr>
                      <a:rPr lang="el-GR" sz="1400"/>
                      <m:t>⟩</m:t>
                    </m:r>
                    <m:r>
                      <m:rPr>
                        <m:nor/>
                      </m:rPr>
                      <a:rPr lang="en-US" sz="1400" b="0" i="0" smtClean="0"/>
                      <m:t>+</m:t>
                    </m:r>
                    <m:r>
                      <m:rPr>
                        <m:nor/>
                      </m:rPr>
                      <a:rPr lang="el-GR" sz="1400"/>
                      <m:t>|</m:t>
                    </m:r>
                    <m:r>
                      <m:rPr>
                        <m:nor/>
                      </m:rPr>
                      <a:rPr lang="en-US" sz="1400" b="0" i="0" smtClean="0"/>
                      <m:t>5, 2</m:t>
                    </m:r>
                    <m:r>
                      <m:rPr>
                        <m:nor/>
                      </m:rPr>
                      <a:rPr lang="el-GR" sz="1400" smtClean="0"/>
                      <m:t>⟩</m:t>
                    </m:r>
                    <m:r>
                      <m:rPr>
                        <m:nor/>
                      </m:rPr>
                      <a:rPr lang="en-US" sz="1400" b="0" i="0" smtClean="0"/>
                      <m:t>+</m:t>
                    </m:r>
                    <m:r>
                      <m:rPr>
                        <m:nor/>
                      </m:rPr>
                      <a:rPr lang="el-GR" sz="1400" smtClean="0"/>
                      <m:t>|</m:t>
                    </m:r>
                    <m:r>
                      <m:rPr>
                        <m:nor/>
                      </m:rPr>
                      <a:rPr lang="en-US" sz="1400" b="0" i="0" smtClean="0"/>
                      <m:t>9</m:t>
                    </m:r>
                    <m:r>
                      <m:rPr>
                        <m:nor/>
                      </m:rPr>
                      <a:rPr lang="en-US" sz="1400" smtClean="0"/>
                      <m:t>,</m:t>
                    </m:r>
                    <m:r>
                      <m:rPr>
                        <m:nor/>
                      </m:rPr>
                      <a:rPr lang="en-US" sz="1400" b="0" i="0" smtClean="0"/>
                      <m:t> 2</m:t>
                    </m:r>
                    <m:r>
                      <m:rPr>
                        <m:nor/>
                      </m:rPr>
                      <a:rPr lang="el-GR" sz="1400" smtClean="0"/>
                      <m:t>⟩</m:t>
                    </m:r>
                  </m:oMath>
                </a14:m>
                <a:r>
                  <a:rPr lang="en-US" sz="1400" dirty="0"/>
                  <a:t>+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1400" dirty="0"/>
              </a:p>
              <a:p>
                <a:r>
                  <a:rPr lang="en-US" sz="1600" dirty="0"/>
                  <a:t>4) Input into QFT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/>
                      <m:t>|</m:t>
                    </m:r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/>
                      <m:t>+</m:t>
                    </m:r>
                    <m:r>
                      <m:rPr>
                        <m:nor/>
                      </m:rPr>
                      <a:rPr lang="el-GR" sz="1600"/>
                      <m:t>|</m:t>
                    </m:r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m:rPr>
                        <m:nor/>
                      </m:rPr>
                      <a:rPr lang="el-GR" sz="1600"/>
                      <m:t>⟩</m:t>
                    </m:r>
                  </m:oMath>
                </a14:m>
                <a:r>
                  <a:rPr lang="en-US" sz="1600" dirty="0"/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/>
                      <m:t>|</m:t>
                    </m:r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/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after repeated measure and recalculation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1600" b="0" i="0" smtClean="0"/>
                      <m:t>, </m:t>
                    </m:r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/>
                  <a:t> , …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4, even</a:t>
                </a:r>
              </a:p>
              <a:p>
                <a:r>
                  <a:rPr lang="en-US" sz="1600" dirty="0"/>
                  <a:t>5)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)=3,  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6) Euclidean Algorithm: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3, 15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 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=3, 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2B8C5C-3232-4241-B1AB-05429308B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2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60F1-CE1F-402E-BCB0-44F4B734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1120D-62FB-4D58-837C-DFDC60C85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https://www.britannica.com/biography/Joseph-Baron-Fourier</a:t>
            </a:r>
            <a:endParaRPr lang="en-US" dirty="0"/>
          </a:p>
          <a:p>
            <a:r>
              <a:rPr lang="en-US" dirty="0">
                <a:hlinkClick r:id="rId3"/>
              </a:rPr>
              <a:t>https://community.sw.siemens.com/s/article/what-is-the-fourier-transform</a:t>
            </a:r>
            <a:endParaRPr lang="en-US" dirty="0"/>
          </a:p>
          <a:p>
            <a:r>
              <a:rPr lang="en-US" dirty="0">
                <a:hlinkClick r:id="rId4"/>
              </a:rPr>
              <a:t>https://sites.math.washington.edu/~morrow/336_16/2016papers/tristan.pdf</a:t>
            </a:r>
            <a:endParaRPr lang="en-US" dirty="0"/>
          </a:p>
          <a:p>
            <a:r>
              <a:rPr lang="en-US" dirty="0">
                <a:hlinkClick r:id="rId5"/>
              </a:rPr>
              <a:t>https://riliu.math.ncsu.edu/437/notes3se4.html</a:t>
            </a:r>
            <a:endParaRPr lang="en-US" dirty="0"/>
          </a:p>
          <a:p>
            <a:r>
              <a:rPr lang="en-US" dirty="0">
                <a:hlinkClick r:id="rId6"/>
              </a:rPr>
              <a:t>https://www.quantiki.org/wiki/shors-factoring-algorithm</a:t>
            </a:r>
            <a:endParaRPr lang="en-US" dirty="0"/>
          </a:p>
          <a:p>
            <a:r>
              <a:rPr lang="en-US" dirty="0">
                <a:hlinkClick r:id="rId7"/>
              </a:rPr>
              <a:t>https://www.geeksforgeeks.org/rsa-algorithm-cryptography/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249F-BD71-4F34-B565-959BD0A2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46" y="625010"/>
            <a:ext cx="5797964" cy="1371600"/>
          </a:xfrm>
        </p:spPr>
        <p:txBody>
          <a:bodyPr/>
          <a:lstStyle/>
          <a:p>
            <a:r>
              <a:rPr lang="en-US" dirty="0"/>
              <a:t>Joseph Fourier (1768-1830)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D40A63-EECB-4BD9-ACDD-D3D6876C9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4764" y="1026498"/>
            <a:ext cx="4260436" cy="480500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0208E-F69E-4170-AA4D-06BC641246C9}"/>
              </a:ext>
            </a:extLst>
          </p:cNvPr>
          <p:cNvSpPr txBox="1"/>
          <p:nvPr/>
        </p:nvSpPr>
        <p:spPr>
          <a:xfrm>
            <a:off x="785446" y="1911616"/>
            <a:ext cx="5797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Looked at  heat diffusion  (</a:t>
            </a:r>
            <a:r>
              <a:rPr lang="en-US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1822; </a:t>
            </a:r>
            <a:r>
              <a:rPr lang="en-US" b="0" i="1" u="none" strike="noStrike" dirty="0">
                <a:solidFill>
                  <a:srgbClr val="14599D"/>
                </a:solidFill>
                <a:effectLst/>
                <a:latin typeface="Georgia" panose="02040502050405020303" pitchFamily="18" charset="0"/>
                <a:hlinkClick r:id="rId3"/>
              </a:rPr>
              <a:t>The Analytical Theory of Heat</a:t>
            </a:r>
            <a:r>
              <a:rPr lang="en-US" dirty="0"/>
              <a:t>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Showed that many functions can be expressed in terms of an infinite series of trigonometric functions  (Fourier Series).</a:t>
            </a: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5D18EA35-1263-4FD4-BAEB-F2A5CF0457CA}"/>
              </a:ext>
            </a:extLst>
          </p:cNvPr>
          <p:cNvSpPr txBox="1"/>
          <p:nvPr/>
        </p:nvSpPr>
        <p:spPr>
          <a:xfrm>
            <a:off x="6864764" y="5831501"/>
            <a:ext cx="426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https://www.britannica.com/biography/Joseph-Baron-Fourier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AE5D50-B90C-4EE7-BD20-72FACBAC9664}"/>
              </a:ext>
            </a:extLst>
          </p:cNvPr>
          <p:cNvSpPr/>
          <p:nvPr/>
        </p:nvSpPr>
        <p:spPr>
          <a:xfrm>
            <a:off x="1299332" y="3663568"/>
            <a:ext cx="4489938" cy="2482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2AB41D-E972-4956-AEF4-94D57E159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033" y="3705357"/>
            <a:ext cx="3954536" cy="24402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2E54FC-F347-4132-ABD2-386F89EAECED}"/>
              </a:ext>
            </a:extLst>
          </p:cNvPr>
          <p:cNvSpPr txBox="1"/>
          <p:nvPr/>
        </p:nvSpPr>
        <p:spPr>
          <a:xfrm>
            <a:off x="1299332" y="6162705"/>
            <a:ext cx="4906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https://mathworld.wolfram.com/FourierSeries.html</a:t>
            </a:r>
          </a:p>
        </p:txBody>
      </p:sp>
    </p:spTree>
    <p:extLst>
      <p:ext uri="{BB962C8B-B14F-4D97-AF65-F5344CB8AC3E}">
        <p14:creationId xmlns:p14="http://schemas.microsoft.com/office/powerpoint/2010/main" val="374719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B950-602F-483A-A03C-1BF3F173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83BA6-937F-48D4-BA1F-6D674D55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B1C77-0AE0-4AD9-8A84-929DA7D42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2" y="1335365"/>
            <a:ext cx="8136835" cy="41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6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8085-1FFF-44DD-A144-D794D923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the Fourier Transform?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42011A-6E60-4D26-BE90-130B790A0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Decomposing frequency into its constituent parts </a:t>
            </a:r>
            <a:r>
              <a:rPr lang="en-US" sz="1800" dirty="0">
                <a:hlinkClick r:id="rId3"/>
              </a:rPr>
              <a:t>Desmos Demo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E5B78-5372-4E28-9B69-2EDE7FE8A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809" y="2835560"/>
            <a:ext cx="8752381" cy="2095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E1D53F-4ACA-4F6F-84ED-B2902D3CD092}"/>
              </a:ext>
            </a:extLst>
          </p:cNvPr>
          <p:cNvSpPr txBox="1"/>
          <p:nvPr/>
        </p:nvSpPr>
        <p:spPr>
          <a:xfrm>
            <a:off x="1719808" y="4921322"/>
            <a:ext cx="87523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https://community.sw.siemens.com/s/article/what-is-the-fourier-transform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7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B647-8F94-4803-8156-89F9187A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B811C3-7EF4-47E5-8619-E974BD2A4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0" y="1756119"/>
            <a:ext cx="5132916" cy="384968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C1EA77-41B8-4B29-A74B-D8B9B639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1605306"/>
            <a:ext cx="5334000" cy="400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907324-5017-4F0C-B363-085F4E82BB91}"/>
              </a:ext>
            </a:extLst>
          </p:cNvPr>
          <p:cNvSpPr txBox="1"/>
          <p:nvPr/>
        </p:nvSpPr>
        <p:spPr>
          <a:xfrm>
            <a:off x="635000" y="5605806"/>
            <a:ext cx="1092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https://www.mathworks.com/help/matlab/math/fourier-transforms.html#:~:text=Use%20a%20time%20vector%20sampled,a%20period%20of%2010%20seconds.&amp;text=Compute%20the%20Fourier%20transform%20of%20the%20signal%2C%20and%20create%20the,)*50%2Flength(y)%3B</a:t>
            </a:r>
          </a:p>
        </p:txBody>
      </p:sp>
    </p:spTree>
    <p:extLst>
      <p:ext uri="{BB962C8B-B14F-4D97-AF65-F5344CB8AC3E}">
        <p14:creationId xmlns:p14="http://schemas.microsoft.com/office/powerpoint/2010/main" val="152231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D011-74E1-4CEB-8D54-BC397CEC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43003"/>
          </a:xfrm>
        </p:spPr>
        <p:txBody>
          <a:bodyPr/>
          <a:lstStyle/>
          <a:p>
            <a:r>
              <a:rPr lang="en-US" dirty="0"/>
              <a:t>Audio Correction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51A857-A6C5-4293-8624-4F96419F9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6985" y="3998656"/>
            <a:ext cx="3182485" cy="22928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51426-9CD7-4B3A-A739-4407C07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983" y="4082529"/>
            <a:ext cx="3182485" cy="2125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67800F-1894-4B87-AC23-CEE127D14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306" y="1543630"/>
            <a:ext cx="3598579" cy="2375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9EA4FB-44A5-4E61-840B-FFB613105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74" y="1685597"/>
            <a:ext cx="2090618" cy="2091196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802DBC7-ECBC-41E9-86FC-CAEDC0E292B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60073" y="4078633"/>
            <a:ext cx="1351332" cy="747656"/>
          </a:xfrm>
          <a:prstGeom prst="bentConnector3">
            <a:avLst>
              <a:gd name="adj1" fmla="val 102630"/>
            </a:avLst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87A82E18-6135-4DAC-93B7-8747CFD48248}"/>
              </a:ext>
            </a:extLst>
          </p:cNvPr>
          <p:cNvCxnSpPr>
            <a:cxnSpLocks/>
            <a:stCxn id="7" idx="0"/>
            <a:endCxn id="9" idx="1"/>
          </p:cNvCxnSpPr>
          <p:nvPr/>
        </p:nvCxnSpPr>
        <p:spPr>
          <a:xfrm rot="5400000" flipH="1" flipV="1">
            <a:off x="3818599" y="2700822"/>
            <a:ext cx="1351334" cy="14120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3ED6D673-6B38-4EE4-966D-D6DB4DDF4C21}"/>
              </a:ext>
            </a:extLst>
          </p:cNvPr>
          <p:cNvCxnSpPr>
            <a:cxnSpLocks/>
            <a:stCxn id="9" idx="3"/>
            <a:endCxn id="5" idx="0"/>
          </p:cNvCxnSpPr>
          <p:nvPr/>
        </p:nvCxnSpPr>
        <p:spPr>
          <a:xfrm>
            <a:off x="8798885" y="2731195"/>
            <a:ext cx="999343" cy="12674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5991BEC-6F3B-42A1-8D3A-746840B77F37}"/>
              </a:ext>
            </a:extLst>
          </p:cNvPr>
          <p:cNvSpPr txBox="1"/>
          <p:nvPr/>
        </p:nvSpPr>
        <p:spPr>
          <a:xfrm>
            <a:off x="3728351" y="1746731"/>
            <a:ext cx="128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Flatten annoying sound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7AF640-21D1-4BC7-9036-F79B98E5A884}"/>
              </a:ext>
            </a:extLst>
          </p:cNvPr>
          <p:cNvSpPr txBox="1"/>
          <p:nvPr/>
        </p:nvSpPr>
        <p:spPr>
          <a:xfrm>
            <a:off x="615659" y="5145102"/>
            <a:ext cx="13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Fourier Transform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97AC87-585F-4ABE-B9DC-D509331FAD7F}"/>
              </a:ext>
            </a:extLst>
          </p:cNvPr>
          <p:cNvSpPr txBox="1"/>
          <p:nvPr/>
        </p:nvSpPr>
        <p:spPr>
          <a:xfrm>
            <a:off x="510616" y="4943461"/>
            <a:ext cx="32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FF6D2E-3E97-412B-8A9D-600FBA64BD5C}"/>
              </a:ext>
            </a:extLst>
          </p:cNvPr>
          <p:cNvSpPr txBox="1"/>
          <p:nvPr/>
        </p:nvSpPr>
        <p:spPr>
          <a:xfrm>
            <a:off x="3479800" y="1685597"/>
            <a:ext cx="24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DF047D-8BE3-4443-A992-ED5D93129CC9}"/>
              </a:ext>
            </a:extLst>
          </p:cNvPr>
          <p:cNvSpPr txBox="1"/>
          <p:nvPr/>
        </p:nvSpPr>
        <p:spPr>
          <a:xfrm>
            <a:off x="9941214" y="2195911"/>
            <a:ext cx="145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Inverse Fourier Transform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C8A484-FA4A-4FC0-90B6-7E9F477F160B}"/>
              </a:ext>
            </a:extLst>
          </p:cNvPr>
          <p:cNvSpPr txBox="1"/>
          <p:nvPr/>
        </p:nvSpPr>
        <p:spPr>
          <a:xfrm>
            <a:off x="9798227" y="2032142"/>
            <a:ext cx="27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700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DDD3-3F96-493B-B4ED-44C341F7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E53150-4AE0-441B-AB8D-876316D904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2103120"/>
                <a:ext cx="10058400" cy="3849624"/>
              </a:xfrm>
            </p:spPr>
            <p:txBody>
              <a:bodyPr/>
              <a:lstStyle/>
              <a:p>
                <a:r>
                  <a:rPr lang="en-US" sz="1600" dirty="0"/>
                  <a:t>RSA encryption uses 2 keys: </a:t>
                </a:r>
              </a:p>
              <a:p>
                <a:pPr lvl="1"/>
                <a:r>
                  <a:rPr lang="en-US" sz="1400" dirty="0"/>
                  <a:t>a Public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dirty="0"/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are distinct prime</a:t>
                </a:r>
              </a:p>
              <a:p>
                <a:pPr lvl="1"/>
                <a:r>
                  <a:rPr lang="en-US" sz="1400" dirty="0"/>
                  <a:t>and a Private key generated by the prime numbers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/>
                  <a:t>))</a:t>
                </a:r>
                <a:endParaRPr lang="en-US" sz="1300" dirty="0"/>
              </a:p>
              <a:p>
                <a:r>
                  <a:rPr lang="en-US" sz="1600" dirty="0"/>
                  <a:t>The strength of RSA comes from it being immensely difficult to find factors of large numbers.</a:t>
                </a:r>
              </a:p>
              <a:p>
                <a:r>
                  <a:rPr lang="en-US" sz="1600" dirty="0"/>
                  <a:t>Using the quantum form of the Fourier transform, we can break RSA encryption super quickly using Shor’s Algorithm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E53150-4AE0-441B-AB8D-876316D904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2103120"/>
                <a:ext cx="10058400" cy="3849624"/>
              </a:xfrm>
              <a:blipFill>
                <a:blip r:embed="rId2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73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BF84-B2B0-4756-9FE1-924F1B59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DF41E-1662-4E26-8026-33A82D03B3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1600" u="sng" dirty="0"/>
                  <a:t>Objective</a:t>
                </a:r>
                <a:r>
                  <a:rPr lang="en-US" sz="1600" dirty="0"/>
                  <a:t>: Get the prime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of the Public RSA key N. </a:t>
                </a:r>
              </a:p>
              <a:p>
                <a:r>
                  <a:rPr lang="en-US" sz="1600" u="sng" dirty="0"/>
                  <a:t>Algorithm</a:t>
                </a:r>
                <a:r>
                  <a:rPr lang="en-US" sz="1600" dirty="0"/>
                  <a:t>: Let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600" dirty="0"/>
                  <a:t>be some initial guess,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/>
                  <a:t>, </a:t>
                </a:r>
              </a:p>
              <a:p>
                <a:pPr lvl="1"/>
                <a:r>
                  <a:rPr lang="en-US" sz="1400" dirty="0"/>
                  <a:t>If  g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/>
                  <a:t>, then we’re done</a:t>
                </a:r>
                <a:r>
                  <a:rPr lang="en-US" sz="1600" dirty="0"/>
                  <a:t>.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Otherwise, use Euclid’s algorithm to check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lang="en-US" sz="1400" dirty="0"/>
                  <a:t>. </a:t>
                </a:r>
              </a:p>
              <a:p>
                <a:r>
                  <a:rPr lang="en-US" sz="1600" dirty="0"/>
                  <a:t>For any coprime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600" dirty="0"/>
                  <a:t>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1800"/>
                      <m:t>ℕ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 lvl="1"/>
                <a:r>
                  <a:rPr lang="en-US" sz="1400" dirty="0"/>
                  <a:t>Can be arranged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400" dirty="0"/>
              </a:p>
              <a:p>
                <a:r>
                  <a:rPr lang="en-US" sz="1600" dirty="0"/>
                  <a:t>Find an even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)(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+1)=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800"/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/>
                      <m:t>∤</m:t>
                    </m:r>
                    <m:r>
                      <m:rPr>
                        <m:nor/>
                      </m:rPr>
                      <a:rPr lang="en-US" sz="1800" b="0" i="0" smtClean="0"/>
                      <m:t> </m:t>
                    </m:r>
                    <m:r>
                      <m:rPr>
                        <m:nor/>
                      </m:rPr>
                      <a:rPr lang="en-US" sz="1800" b="0" i="0" smtClean="0"/>
                      <m:t>N</m:t>
                    </m:r>
                  </m:oMath>
                </a14:m>
                <a:r>
                  <a:rPr lang="en-US" sz="1800" dirty="0"/>
                  <a:t>  or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800"/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/>
                      <m:t>∤</m:t>
                    </m:r>
                    <m:r>
                      <m:rPr>
                        <m:nor/>
                      </m:rPr>
                      <a:rPr lang="en-US" sz="1800" b="0" i="0" smtClean="0"/>
                      <m:t> </m:t>
                    </m:r>
                    <m:r>
                      <m:rPr>
                        <m:nor/>
                      </m:rPr>
                      <a:rPr lang="en-US" sz="1800" b="0" i="0" smtClean="0"/>
                      <m:t>N</m:t>
                    </m:r>
                  </m:oMath>
                </a14:m>
                <a:endParaRPr lang="en-US" sz="1800" dirty="0"/>
              </a:p>
              <a:p>
                <a:r>
                  <a:rPr lang="en-US" sz="1600" dirty="0"/>
                  <a:t>Use  Euclid’s algorithm (on each of our new guesses with N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The difficulty comes with finding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600" dirty="0"/>
                  <a:t>can be found in to 20-30 runs of the algorithm (reduced to 4-8 runs with  modifications )</a:t>
                </a:r>
              </a:p>
              <a:p>
                <a:endParaRPr lang="en-US" sz="1700" dirty="0"/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DF41E-1662-4E26-8026-33A82D03B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2" t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4692B70-8624-4226-B7D2-B2F6984C4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599" y="642594"/>
            <a:ext cx="4128122" cy="2771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D5A581-E93F-456F-A9D1-56E002E6BBFD}"/>
              </a:ext>
            </a:extLst>
          </p:cNvPr>
          <p:cNvSpPr txBox="1"/>
          <p:nvPr/>
        </p:nvSpPr>
        <p:spPr>
          <a:xfrm>
            <a:off x="7393599" y="3505200"/>
            <a:ext cx="389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https://en.wikipedia.org/wiki/Shore</a:t>
            </a:r>
          </a:p>
        </p:txBody>
      </p:sp>
    </p:spTree>
    <p:extLst>
      <p:ext uri="{BB962C8B-B14F-4D97-AF65-F5344CB8AC3E}">
        <p14:creationId xmlns:p14="http://schemas.microsoft.com/office/powerpoint/2010/main" val="380152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0003-AA58-48EE-99F2-7901D49A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 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266FD-7F0E-41C4-B4D2-03633668E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Quantum computing is probabilistic. I can take make multiple computations simultaneously and get out each output weighted with some probability. “Observing” the output collapses the probabilities together to get a single output.</a:t>
                </a:r>
              </a:p>
              <a:p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/>
                      <m:t>|</m:t>
                    </m:r>
                    <m:r>
                      <m:rPr>
                        <m:nor/>
                      </m:rPr>
                      <a:rPr lang="en-US" sz="1600" b="0" i="0" smtClean="0"/>
                      <m:t>1, 0</m:t>
                    </m:r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 b="0" i="0" smtClean="0"/>
                      <m:t>+</m:t>
                    </m:r>
                    <m:r>
                      <m:rPr>
                        <m:nor/>
                      </m:rPr>
                      <a:rPr lang="el-GR" sz="1600"/>
                      <m:t>|</m:t>
                    </m:r>
                    <m:r>
                      <m:rPr>
                        <m:nor/>
                      </m:rPr>
                      <a:rPr lang="en-US" sz="1600" b="0" i="0" smtClean="0"/>
                      <m:t>2</m:t>
                    </m:r>
                    <m:r>
                      <m:rPr>
                        <m:nor/>
                      </m:rPr>
                      <a:rPr lang="en-US" sz="1600"/>
                      <m:t>,</m:t>
                    </m:r>
                    <m:r>
                      <m:rPr>
                        <m:nor/>
                      </m:rPr>
                      <a:rPr lang="en-US" sz="1600" b="0" i="0" smtClean="0"/>
                      <m:t> </m:t>
                    </m:r>
                    <m:r>
                      <m:rPr>
                        <m:nor/>
                      </m:rPr>
                      <a:rPr lang="en-US" sz="1600"/>
                      <m:t>0</m:t>
                    </m:r>
                    <m:r>
                      <m:rPr>
                        <m:nor/>
                      </m:rPr>
                      <a:rPr lang="el-GR" sz="1600"/>
                      <m:t>⟩</m:t>
                    </m:r>
                  </m:oMath>
                </a14:m>
                <a:r>
                  <a:rPr lang="en-US" sz="1600" dirty="0"/>
                  <a:t>+</a:t>
                </a:r>
                <a:r>
                  <a:rPr lang="el-GR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/>
                      <m:t>|</m:t>
                    </m:r>
                    <m:r>
                      <m:rPr>
                        <m:nor/>
                      </m:rPr>
                      <a:rPr lang="en-US" sz="1600" b="0" i="0" smtClean="0"/>
                      <m:t>3</m:t>
                    </m:r>
                    <m:r>
                      <m:rPr>
                        <m:nor/>
                      </m:rPr>
                      <a:rPr lang="en-US" sz="1600"/>
                      <m:t>,</m:t>
                    </m:r>
                    <m:r>
                      <m:rPr>
                        <m:nor/>
                      </m:rPr>
                      <a:rPr lang="en-US" sz="1600" b="0" i="0" smtClean="0"/>
                      <m:t> </m:t>
                    </m:r>
                    <m:r>
                      <m:rPr>
                        <m:nor/>
                      </m:rPr>
                      <a:rPr lang="en-US" sz="1600"/>
                      <m:t>0</m:t>
                    </m:r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 b="0" i="0" smtClean="0"/>
                      <m:t>+</m:t>
                    </m:r>
                    <m:r>
                      <a:rPr lang="en-US" sz="1600" b="0" i="1" smtClean="0"/>
                      <m:t>…</m:t>
                    </m:r>
                    <m:r>
                      <m:rPr>
                        <m:nor/>
                      </m:rPr>
                      <a:rPr lang="en-US" sz="1600" b="0" i="0" smtClean="0"/>
                      <m:t> =&gt;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output: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/>
                      <m:t>|</m:t>
                    </m:r>
                    <m:r>
                      <m:rPr>
                        <m:nor/>
                      </m:rPr>
                      <a:rPr lang="en-US" sz="1600"/>
                      <m:t>1,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/>
                      <m:t>+</m:t>
                    </m:r>
                    <m:r>
                      <m:rPr>
                        <m:nor/>
                      </m:rPr>
                      <a:rPr lang="el-GR" sz="1600"/>
                      <m:t>|</m:t>
                    </m:r>
                    <m:r>
                      <m:rPr>
                        <m:nor/>
                      </m:rPr>
                      <a:rPr lang="en-US" sz="1600"/>
                      <m:t>2,</m:t>
                    </m:r>
                    <m:r>
                      <m:rPr>
                        <m:nor/>
                      </m:rPr>
                      <a:rPr lang="en-US" sz="1600" b="0" i="0" smtClean="0"/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 dirty="0"/>
                      <m:t>+</m:t>
                    </m:r>
                    <m:r>
                      <m:rPr>
                        <m:nor/>
                      </m:rPr>
                      <a:rPr lang="el-GR" sz="1600" dirty="0"/>
                      <m:t> </m:t>
                    </m:r>
                    <m:r>
                      <m:rPr>
                        <m:nor/>
                      </m:rPr>
                      <a:rPr lang="el-GR" sz="1600"/>
                      <m:t>|</m:t>
                    </m:r>
                    <m:r>
                      <m:rPr>
                        <m:nor/>
                      </m:rPr>
                      <a:rPr lang="en-US" sz="1600"/>
                      <m:t>3,</m:t>
                    </m:r>
                    <m:r>
                      <m:rPr>
                        <m:nor/>
                      </m:rPr>
                      <a:rPr lang="en-US" sz="1600" b="0" i="0" smtClean="0"/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/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0≤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  <a:p>
                <a:r>
                  <a:rPr lang="en-US" dirty="0"/>
                  <a:t>Measure  remainder state. This partially collapses output state into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 smtClean="0"/>
                      <m:t>|</m:t>
                    </m:r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/>
                      <m:t>+</m:t>
                    </m:r>
                    <m:r>
                      <m:rPr>
                        <m:nor/>
                      </m:rPr>
                      <a:rPr lang="el-GR" sz="1600"/>
                      <m:t>|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 dirty="0"/>
                      <m:t>+</m:t>
                    </m:r>
                    <m:r>
                      <m:rPr>
                        <m:nor/>
                      </m:rPr>
                      <a:rPr lang="el-GR" sz="1600"/>
                      <m:t>|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 b="0" i="0" smtClean="0"/>
                      <m:t>+...</m:t>
                    </m:r>
                  </m:oMath>
                </a14:m>
                <a:endParaRPr lang="en-US" sz="1600" dirty="0"/>
              </a:p>
              <a:p>
                <a:pPr lvl="1"/>
                <a:r>
                  <a:rPr lang="en-US" sz="1400" dirty="0"/>
                  <a:t>Output is superposition  of all inputs with remainder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/>
              </a:p>
              <a:p>
                <a:r>
                  <a:rPr lang="en-US" u="sng" dirty="0"/>
                  <a:t>Property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𝑛𝑝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/>
                  <a:t> ℤ.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is periodic</a:t>
                </a:r>
              </a:p>
              <a:p>
                <a:pPr lvl="1"/>
                <a:r>
                  <a:rPr lang="en-US" sz="1400" dirty="0"/>
                  <a:t>Our previous output really is: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400" smtClean="0"/>
                      <m:t>|</m:t>
                    </m:r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l-GR" sz="1400"/>
                      <m:t>⟩</m:t>
                    </m:r>
                    <m:r>
                      <m:rPr>
                        <m:nor/>
                      </m:rPr>
                      <a:rPr lang="en-US" sz="1400"/>
                      <m:t>+</m:t>
                    </m:r>
                    <m:r>
                      <m:rPr>
                        <m:nor/>
                      </m:rPr>
                      <a:rPr lang="el-GR" sz="1400"/>
                      <m:t>|</m:t>
                    </m:r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l-GR" sz="1400"/>
                      <m:t>⟩</m:t>
                    </m:r>
                    <m:r>
                      <m:rPr>
                        <m:nor/>
                      </m:rPr>
                      <a:rPr lang="en-US" sz="1400" dirty="0"/>
                      <m:t>+</m:t>
                    </m:r>
                    <m:r>
                      <m:rPr>
                        <m:nor/>
                      </m:rPr>
                      <a:rPr lang="el-GR" sz="1400"/>
                      <m:t>|</m:t>
                    </m:r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l-GR" sz="1400"/>
                      <m:t>⟩</m:t>
                    </m:r>
                    <m:r>
                      <m:rPr>
                        <m:nor/>
                      </m:rPr>
                      <a:rPr lang="en-US" sz="1400" b="0" i="0" smtClean="0"/>
                      <m:t>+...</m:t>
                    </m:r>
                  </m:oMath>
                </a14:m>
                <a:endParaRPr lang="en-US" sz="1400" dirty="0"/>
              </a:p>
              <a:p>
                <a:r>
                  <a:rPr lang="en-US" dirty="0"/>
                  <a:t>Input the superposition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 smtClean="0"/>
                      <m:t>|</m:t>
                    </m:r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/>
                      <m:t>+</m:t>
                    </m:r>
                    <m:r>
                      <m:rPr>
                        <m:nor/>
                      </m:rPr>
                      <a:rPr lang="el-GR" sz="1600"/>
                      <m:t>|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 dirty="0"/>
                      <m:t>+</m:t>
                    </m:r>
                    <m:r>
                      <m:rPr>
                        <m:nor/>
                      </m:rPr>
                      <a:rPr lang="el-GR" sz="1600"/>
                      <m:t>|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 b="0" i="0" smtClean="0"/>
                      <m:t>+...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dirty="0"/>
                  <a:t>into  Quantum Fourier Transform gets the superposition: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/>
                      <m:t>|</m:t>
                    </m:r>
                    <m:f>
                      <m:f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/>
                      <m:t>+</m:t>
                    </m:r>
                    <m:r>
                      <m:rPr>
                        <m:nor/>
                      </m:rPr>
                      <a:rPr lang="el-GR" sz="1600"/>
                      <m:t>|</m:t>
                    </m:r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m:rPr>
                        <m:nor/>
                      </m:rPr>
                      <a:rPr lang="el-GR" sz="1600"/>
                      <m:t>⟩</m:t>
                    </m:r>
                  </m:oMath>
                </a14:m>
                <a:r>
                  <a:rPr lang="en-US" sz="1600" dirty="0"/>
                  <a:t>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600"/>
                      <m:t>|</m:t>
                    </m:r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m:rPr>
                        <m:nor/>
                      </m:rPr>
                      <a:rPr lang="el-GR" sz="1600"/>
                      <m:t>⟩</m:t>
                    </m:r>
                    <m:r>
                      <m:rPr>
                        <m:nor/>
                      </m:rPr>
                      <a:rPr lang="en-US" sz="1600"/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</m:oMath>
                </a14:m>
                <a:r>
                  <a:rPr lang="en-US" dirty="0"/>
                  <a:t>. Measuring the output collapses it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700"/>
                      <m:t>|</m:t>
                    </m:r>
                    <m:f>
                      <m:fPr>
                        <m:ctrlPr>
                          <a:rPr lang="el-GR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m:rPr>
                        <m:nor/>
                      </m:rPr>
                      <a:rPr lang="el-GR" sz="1700"/>
                      <m:t>⟩</m:t>
                    </m:r>
                    <m:r>
                      <m:rPr>
                        <m:nor/>
                      </m:rPr>
                      <a:rPr lang="en-US" sz="1700" b="0" i="0" smtClean="0"/>
                      <m:t> </m:t>
                    </m:r>
                  </m:oMath>
                </a14:m>
                <a:r>
                  <a:rPr lang="en-US" sz="1500" dirty="0"/>
                  <a:t>for some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/>
                  <a:t>. </a:t>
                </a:r>
                <a:r>
                  <a:rPr lang="en-US" dirty="0"/>
                  <a:t>Repeating the calculation yields different outputs, so using gathered QFT data, we can calculate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2266FD-7F0E-41C4-B4D2-03633668E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" t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476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{277E3783-0767-4AF5-B25F-E048013089FB}tf78829772</Template>
  <TotalTime>3184</TotalTime>
  <Words>957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Garamond</vt:lpstr>
      <vt:lpstr>Georgia</vt:lpstr>
      <vt:lpstr>Sagona Book</vt:lpstr>
      <vt:lpstr>Sagona ExtraLight</vt:lpstr>
      <vt:lpstr>SavonVTI</vt:lpstr>
      <vt:lpstr>Fourier Transform  And RSA</vt:lpstr>
      <vt:lpstr>Joseph Fourier (1768-1830)</vt:lpstr>
      <vt:lpstr>PowerPoint Presentation</vt:lpstr>
      <vt:lpstr>What is the Fourier Transform?</vt:lpstr>
      <vt:lpstr>PowerPoint Presentation</vt:lpstr>
      <vt:lpstr>Audio Correction</vt:lpstr>
      <vt:lpstr>RSA Encryption</vt:lpstr>
      <vt:lpstr>Shor’s Algorithm</vt:lpstr>
      <vt:lpstr>Finding  p</vt:lpstr>
      <vt:lpstr>Shor’s Example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And Music</dc:title>
  <dc:creator>Nathan Conger</dc:creator>
  <cp:lastModifiedBy>Nathan Conger</cp:lastModifiedBy>
  <cp:revision>47</cp:revision>
  <dcterms:created xsi:type="dcterms:W3CDTF">2020-09-14T18:29:59Z</dcterms:created>
  <dcterms:modified xsi:type="dcterms:W3CDTF">2020-09-17T09:47:11Z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