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1"/>
  </p:sldMasterIdLst>
  <p:notesMasterIdLst>
    <p:notesMasterId r:id="rId27"/>
  </p:notesMasterIdLst>
  <p:sldIdLst>
    <p:sldId id="256" r:id="rId2"/>
    <p:sldId id="257" r:id="rId3"/>
    <p:sldId id="274" r:id="rId4"/>
    <p:sldId id="258" r:id="rId5"/>
    <p:sldId id="262" r:id="rId6"/>
    <p:sldId id="271" r:id="rId7"/>
    <p:sldId id="277" r:id="rId8"/>
    <p:sldId id="259" r:id="rId9"/>
    <p:sldId id="261" r:id="rId10"/>
    <p:sldId id="276" r:id="rId11"/>
    <p:sldId id="260" r:id="rId12"/>
    <p:sldId id="264" r:id="rId13"/>
    <p:sldId id="265" r:id="rId14"/>
    <p:sldId id="282" r:id="rId15"/>
    <p:sldId id="272" r:id="rId16"/>
    <p:sldId id="266" r:id="rId17"/>
    <p:sldId id="267" r:id="rId18"/>
    <p:sldId id="268" r:id="rId19"/>
    <p:sldId id="273" r:id="rId20"/>
    <p:sldId id="269" r:id="rId21"/>
    <p:sldId id="270" r:id="rId22"/>
    <p:sldId id="280" r:id="rId23"/>
    <p:sldId id="281" r:id="rId24"/>
    <p:sldId id="278" r:id="rId25"/>
    <p:sldId id="279" r:id="rId26"/>
  </p:sldIdLst>
  <p:sldSz cx="11887200" cy="7315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700"/>
  </p:normalViewPr>
  <p:slideViewPr>
    <p:cSldViewPr snapToGrid="0" snapToObjects="1">
      <p:cViewPr varScale="1">
        <p:scale>
          <a:sx n="95" d="100"/>
          <a:sy n="95" d="100"/>
        </p:scale>
        <p:origin x="9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08BBC-4F45-0A4E-A1D3-A08C79939AD0}" type="datetimeFigureOut">
              <a:rPr lang="en-US" smtClean="0"/>
              <a:t>8/31/20</a:t>
            </a:fld>
            <a:endParaRPr lang="en-US"/>
          </a:p>
        </p:txBody>
      </p:sp>
      <p:sp>
        <p:nvSpPr>
          <p:cNvPr id="4" name="Slide Image Placeholder 3"/>
          <p:cNvSpPr>
            <a:spLocks noGrp="1" noRot="1" noChangeAspect="1"/>
          </p:cNvSpPr>
          <p:nvPr>
            <p:ph type="sldImg" idx="2"/>
          </p:nvPr>
        </p:nvSpPr>
        <p:spPr>
          <a:xfrm>
            <a:off x="920750" y="1143000"/>
            <a:ext cx="50165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5F61A-7442-1547-A51B-A52CBBDEF269}" type="slidenum">
              <a:rPr lang="en-US" smtClean="0"/>
              <a:t>‹#›</a:t>
            </a:fld>
            <a:endParaRPr lang="en-US"/>
          </a:p>
        </p:txBody>
      </p:sp>
    </p:spTree>
    <p:extLst>
      <p:ext uri="{BB962C8B-B14F-4D97-AF65-F5344CB8AC3E}">
        <p14:creationId xmlns:p14="http://schemas.microsoft.com/office/powerpoint/2010/main" val="285238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E5F61A-7442-1547-A51B-A52CBBDEF269}" type="slidenum">
              <a:rPr lang="en-US" smtClean="0"/>
              <a:t>1</a:t>
            </a:fld>
            <a:endParaRPr lang="en-US"/>
          </a:p>
        </p:txBody>
      </p:sp>
    </p:spTree>
    <p:extLst>
      <p:ext uri="{BB962C8B-B14F-4D97-AF65-F5344CB8AC3E}">
        <p14:creationId xmlns:p14="http://schemas.microsoft.com/office/powerpoint/2010/main" val="1937433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E5F61A-7442-1547-A51B-A52CBBDEF269}" type="slidenum">
              <a:rPr lang="en-US" smtClean="0"/>
              <a:t>2</a:t>
            </a:fld>
            <a:endParaRPr lang="en-US"/>
          </a:p>
        </p:txBody>
      </p:sp>
    </p:spTree>
    <p:extLst>
      <p:ext uri="{BB962C8B-B14F-4D97-AF65-F5344CB8AC3E}">
        <p14:creationId xmlns:p14="http://schemas.microsoft.com/office/powerpoint/2010/main" val="4214742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E5F61A-7442-1547-A51B-A52CBBDEF269}" type="slidenum">
              <a:rPr lang="en-US" smtClean="0"/>
              <a:t>3</a:t>
            </a:fld>
            <a:endParaRPr lang="en-US"/>
          </a:p>
        </p:txBody>
      </p:sp>
    </p:spTree>
    <p:extLst>
      <p:ext uri="{BB962C8B-B14F-4D97-AF65-F5344CB8AC3E}">
        <p14:creationId xmlns:p14="http://schemas.microsoft.com/office/powerpoint/2010/main" val="332869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E5F61A-7442-1547-A51B-A52CBBDEF269}" type="slidenum">
              <a:rPr lang="en-US" smtClean="0"/>
              <a:t>9</a:t>
            </a:fld>
            <a:endParaRPr lang="en-US"/>
          </a:p>
        </p:txBody>
      </p:sp>
    </p:spTree>
    <p:extLst>
      <p:ext uri="{BB962C8B-B14F-4D97-AF65-F5344CB8AC3E}">
        <p14:creationId xmlns:p14="http://schemas.microsoft.com/office/powerpoint/2010/main" val="1362085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E5F61A-7442-1547-A51B-A52CBBDEF269}" type="slidenum">
              <a:rPr lang="en-US" smtClean="0"/>
              <a:t>18</a:t>
            </a:fld>
            <a:endParaRPr lang="en-US"/>
          </a:p>
        </p:txBody>
      </p:sp>
    </p:spTree>
    <p:extLst>
      <p:ext uri="{BB962C8B-B14F-4D97-AF65-F5344CB8AC3E}">
        <p14:creationId xmlns:p14="http://schemas.microsoft.com/office/powerpoint/2010/main" val="404288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5900" y="1197187"/>
            <a:ext cx="8915400" cy="2546773"/>
          </a:xfrm>
        </p:spPr>
        <p:txBody>
          <a:bodyPr anchor="b"/>
          <a:lstStyle>
            <a:lvl1pPr algn="ctr">
              <a:defRPr sz="5850"/>
            </a:lvl1pPr>
          </a:lstStyle>
          <a:p>
            <a:r>
              <a:rPr lang="en-US"/>
              <a:t>Click to edit Master title style</a:t>
            </a:r>
            <a:endParaRPr lang="en-US" dirty="0"/>
          </a:p>
        </p:txBody>
      </p:sp>
      <p:sp>
        <p:nvSpPr>
          <p:cNvPr id="3" name="Subtitle 2"/>
          <p:cNvSpPr>
            <a:spLocks noGrp="1"/>
          </p:cNvSpPr>
          <p:nvPr>
            <p:ph type="subTitle" idx="1"/>
          </p:nvPr>
        </p:nvSpPr>
        <p:spPr>
          <a:xfrm>
            <a:off x="1485900" y="3842174"/>
            <a:ext cx="8915400" cy="1766146"/>
          </a:xfrm>
        </p:spPr>
        <p:txBody>
          <a:bodyPr/>
          <a:lstStyle>
            <a:lvl1pPr marL="0" indent="0" algn="ctr">
              <a:buNone/>
              <a:defRPr sz="2340"/>
            </a:lvl1pPr>
            <a:lvl2pPr marL="445770" indent="0" algn="ctr">
              <a:buNone/>
              <a:defRPr sz="1950"/>
            </a:lvl2pPr>
            <a:lvl3pPr marL="891540" indent="0" algn="ctr">
              <a:buNone/>
              <a:defRPr sz="1755"/>
            </a:lvl3pPr>
            <a:lvl4pPr marL="1337310" indent="0" algn="ctr">
              <a:buNone/>
              <a:defRPr sz="1560"/>
            </a:lvl4pPr>
            <a:lvl5pPr marL="1783080" indent="0" algn="ctr">
              <a:buNone/>
              <a:defRPr sz="1560"/>
            </a:lvl5pPr>
            <a:lvl6pPr marL="2228850" indent="0" algn="ctr">
              <a:buNone/>
              <a:defRPr sz="1560"/>
            </a:lvl6pPr>
            <a:lvl7pPr marL="2674620" indent="0" algn="ctr">
              <a:buNone/>
              <a:defRPr sz="1560"/>
            </a:lvl7pPr>
            <a:lvl8pPr marL="3120390" indent="0" algn="ctr">
              <a:buNone/>
              <a:defRPr sz="1560"/>
            </a:lvl8pPr>
            <a:lvl9pPr marL="3566160" indent="0" algn="ctr">
              <a:buNone/>
              <a:defRPr sz="15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7BFF81C-1FCB-4DBA-8044-F1A0FCFD45A6}" type="datetime1">
              <a:rPr lang="en-US" smtClean="0"/>
              <a:t>8/31/20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595650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9092B3-2D87-4CDF-B84B-C46E5F5D31F7}" type="datetime1">
              <a:rPr lang="en-US" smtClean="0"/>
              <a:t>8/31/20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107206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7" y="389467"/>
            <a:ext cx="2563178"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389467"/>
            <a:ext cx="7540943"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769E57-47B1-47B0-B526-3153E4B1E729}" type="datetime1">
              <a:rPr lang="en-US" smtClean="0"/>
              <a:t>8/31/20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310855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87773D-8987-489A-A650-3D6F7D5C7C38}" type="datetime1">
              <a:rPr lang="en-US" smtClean="0"/>
              <a:t>8/31/20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567146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823721"/>
            <a:ext cx="10252710" cy="3042919"/>
          </a:xfrm>
        </p:spPr>
        <p:txBody>
          <a:bodyPr anchor="b"/>
          <a:lstStyle>
            <a:lvl1pPr>
              <a:defRPr sz="5850"/>
            </a:lvl1pPr>
          </a:lstStyle>
          <a:p>
            <a:r>
              <a:rPr lang="en-US"/>
              <a:t>Click to edit Master title style</a:t>
            </a:r>
            <a:endParaRPr lang="en-US" dirty="0"/>
          </a:p>
        </p:txBody>
      </p:sp>
      <p:sp>
        <p:nvSpPr>
          <p:cNvPr id="3" name="Text Placeholder 2"/>
          <p:cNvSpPr>
            <a:spLocks noGrp="1"/>
          </p:cNvSpPr>
          <p:nvPr>
            <p:ph type="body" idx="1"/>
          </p:nvPr>
        </p:nvSpPr>
        <p:spPr>
          <a:xfrm>
            <a:off x="811054" y="4895428"/>
            <a:ext cx="10252710" cy="1600199"/>
          </a:xfrm>
        </p:spPr>
        <p:txBody>
          <a:bodyPr/>
          <a:lstStyle>
            <a:lvl1pPr marL="0" indent="0">
              <a:buNone/>
              <a:defRPr sz="2340">
                <a:solidFill>
                  <a:schemeClr val="tx1">
                    <a:tint val="75000"/>
                  </a:schemeClr>
                </a:solidFill>
              </a:defRPr>
            </a:lvl1pPr>
            <a:lvl2pPr marL="445770" indent="0">
              <a:buNone/>
              <a:defRPr sz="1950">
                <a:solidFill>
                  <a:schemeClr val="tx1">
                    <a:tint val="75000"/>
                  </a:schemeClr>
                </a:solidFill>
              </a:defRPr>
            </a:lvl2pPr>
            <a:lvl3pPr marL="891540" indent="0">
              <a:buNone/>
              <a:defRPr sz="1755">
                <a:solidFill>
                  <a:schemeClr val="tx1">
                    <a:tint val="75000"/>
                  </a:schemeClr>
                </a:solidFill>
              </a:defRPr>
            </a:lvl3pPr>
            <a:lvl4pPr marL="1337310" indent="0">
              <a:buNone/>
              <a:defRPr sz="1560">
                <a:solidFill>
                  <a:schemeClr val="tx1">
                    <a:tint val="75000"/>
                  </a:schemeClr>
                </a:solidFill>
              </a:defRPr>
            </a:lvl4pPr>
            <a:lvl5pPr marL="1783080" indent="0">
              <a:buNone/>
              <a:defRPr sz="1560">
                <a:solidFill>
                  <a:schemeClr val="tx1">
                    <a:tint val="75000"/>
                  </a:schemeClr>
                </a:solidFill>
              </a:defRPr>
            </a:lvl5pPr>
            <a:lvl6pPr marL="2228850" indent="0">
              <a:buNone/>
              <a:defRPr sz="1560">
                <a:solidFill>
                  <a:schemeClr val="tx1">
                    <a:tint val="75000"/>
                  </a:schemeClr>
                </a:solidFill>
              </a:defRPr>
            </a:lvl6pPr>
            <a:lvl7pPr marL="2674620" indent="0">
              <a:buNone/>
              <a:defRPr sz="1560">
                <a:solidFill>
                  <a:schemeClr val="tx1">
                    <a:tint val="75000"/>
                  </a:schemeClr>
                </a:solidFill>
              </a:defRPr>
            </a:lvl7pPr>
            <a:lvl8pPr marL="3120390" indent="0">
              <a:buNone/>
              <a:defRPr sz="1560">
                <a:solidFill>
                  <a:schemeClr val="tx1">
                    <a:tint val="75000"/>
                  </a:schemeClr>
                </a:solidFill>
              </a:defRPr>
            </a:lvl8pPr>
            <a:lvl9pPr marL="3566160" indent="0">
              <a:buNone/>
              <a:defRPr sz="15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150C1-1D78-4D80-810D-E9E86F6E88AB}" type="datetime1">
              <a:rPr lang="en-US" smtClean="0"/>
              <a:t>8/31/20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387994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1947333"/>
            <a:ext cx="50520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1947333"/>
            <a:ext cx="505206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E9CBD8-1588-4B6B-B74D-87480DDE94C0}" type="datetime1">
              <a:rPr lang="en-US" smtClean="0"/>
              <a:t>8/31/20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67259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389467"/>
            <a:ext cx="1025271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4" y="1793241"/>
            <a:ext cx="5028842" cy="878839"/>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4" name="Content Placeholder 3"/>
          <p:cNvSpPr>
            <a:spLocks noGrp="1"/>
          </p:cNvSpPr>
          <p:nvPr>
            <p:ph sz="half" idx="2"/>
          </p:nvPr>
        </p:nvSpPr>
        <p:spPr>
          <a:xfrm>
            <a:off x="818794" y="2672080"/>
            <a:ext cx="5028842"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5" y="1793241"/>
            <a:ext cx="5053608" cy="878839"/>
          </a:xfrm>
        </p:spPr>
        <p:txBody>
          <a:bodyPr anchor="b"/>
          <a:lstStyle>
            <a:lvl1pPr marL="0" indent="0">
              <a:buNone/>
              <a:defRPr sz="2340" b="1"/>
            </a:lvl1pPr>
            <a:lvl2pPr marL="445770" indent="0">
              <a:buNone/>
              <a:defRPr sz="1950" b="1"/>
            </a:lvl2pPr>
            <a:lvl3pPr marL="891540" indent="0">
              <a:buNone/>
              <a:defRPr sz="1755" b="1"/>
            </a:lvl3pPr>
            <a:lvl4pPr marL="1337310" indent="0">
              <a:buNone/>
              <a:defRPr sz="1560" b="1"/>
            </a:lvl4pPr>
            <a:lvl5pPr marL="1783080" indent="0">
              <a:buNone/>
              <a:defRPr sz="1560" b="1"/>
            </a:lvl5pPr>
            <a:lvl6pPr marL="2228850" indent="0">
              <a:buNone/>
              <a:defRPr sz="1560" b="1"/>
            </a:lvl6pPr>
            <a:lvl7pPr marL="2674620" indent="0">
              <a:buNone/>
              <a:defRPr sz="1560" b="1"/>
            </a:lvl7pPr>
            <a:lvl8pPr marL="3120390" indent="0">
              <a:buNone/>
              <a:defRPr sz="1560" b="1"/>
            </a:lvl8pPr>
            <a:lvl9pPr marL="3566160" indent="0">
              <a:buNone/>
              <a:defRPr sz="1560" b="1"/>
            </a:lvl9pPr>
          </a:lstStyle>
          <a:p>
            <a:pPr lvl="0"/>
            <a:r>
              <a:rPr lang="en-US"/>
              <a:t>Click to edit Master text styles</a:t>
            </a:r>
          </a:p>
        </p:txBody>
      </p:sp>
      <p:sp>
        <p:nvSpPr>
          <p:cNvPr id="6" name="Content Placeholder 5"/>
          <p:cNvSpPr>
            <a:spLocks noGrp="1"/>
          </p:cNvSpPr>
          <p:nvPr>
            <p:ph sz="quarter" idx="4"/>
          </p:nvPr>
        </p:nvSpPr>
        <p:spPr>
          <a:xfrm>
            <a:off x="6017895" y="2672080"/>
            <a:ext cx="5053608"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794440-721C-4D75-BD4F-4CFB3D51CDCA}" type="datetime1">
              <a:rPr lang="en-US" smtClean="0"/>
              <a:t>8/31/20</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606441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701A64-483B-4532-94FB-D8F90CB6DEE0}" type="datetime1">
              <a:rPr lang="en-US" smtClean="0"/>
              <a:t>8/31/20</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220920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18FB39-20FB-4E2E-B861-45B709B9C3C5}" type="datetime1">
              <a:rPr lang="en-US" smtClean="0"/>
              <a:t>8/31/20</a:t>
            </a:fld>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3262290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87680"/>
            <a:ext cx="3833931" cy="1706880"/>
          </a:xfrm>
        </p:spPr>
        <p:txBody>
          <a:bodyPr anchor="b"/>
          <a:lstStyle>
            <a:lvl1pPr>
              <a:defRPr sz="3120"/>
            </a:lvl1pPr>
          </a:lstStyle>
          <a:p>
            <a:r>
              <a:rPr lang="en-US"/>
              <a:t>Click to edit Master title style</a:t>
            </a:r>
            <a:endParaRPr lang="en-US" dirty="0"/>
          </a:p>
        </p:txBody>
      </p:sp>
      <p:sp>
        <p:nvSpPr>
          <p:cNvPr id="3" name="Content Placeholder 2"/>
          <p:cNvSpPr>
            <a:spLocks noGrp="1"/>
          </p:cNvSpPr>
          <p:nvPr>
            <p:ph idx="1"/>
          </p:nvPr>
        </p:nvSpPr>
        <p:spPr>
          <a:xfrm>
            <a:off x="5053608" y="1053254"/>
            <a:ext cx="6017895" cy="5198533"/>
          </a:xfrm>
        </p:spPr>
        <p:txBody>
          <a:bodyPr/>
          <a:lstStyle>
            <a:lvl1pPr>
              <a:defRPr sz="3120"/>
            </a:lvl1pPr>
            <a:lvl2pPr>
              <a:defRPr sz="2730"/>
            </a:lvl2pPr>
            <a:lvl3pPr>
              <a:defRPr sz="2340"/>
            </a:lvl3pPr>
            <a:lvl4pPr>
              <a:defRPr sz="1950"/>
            </a:lvl4pPr>
            <a:lvl5pPr>
              <a:defRPr sz="1950"/>
            </a:lvl5pPr>
            <a:lvl6pPr>
              <a:defRPr sz="1950"/>
            </a:lvl6pPr>
            <a:lvl7pPr>
              <a:defRPr sz="1950"/>
            </a:lvl7pPr>
            <a:lvl8pPr>
              <a:defRPr sz="1950"/>
            </a:lvl8pPr>
            <a:lvl9pPr>
              <a:defRPr sz="1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194560"/>
            <a:ext cx="3833931" cy="4065694"/>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AC48AC19-8BD6-476C-9770-8884373BCF00}" type="datetime1">
              <a:rPr lang="en-US" smtClean="0"/>
              <a:t>8/31/20</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131800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487680"/>
            <a:ext cx="3833931" cy="1706880"/>
          </a:xfrm>
        </p:spPr>
        <p:txBody>
          <a:bodyPr anchor="b"/>
          <a:lstStyle>
            <a:lvl1pPr>
              <a:defRPr sz="312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053254"/>
            <a:ext cx="6017895" cy="5198533"/>
          </a:xfrm>
        </p:spPr>
        <p:txBody>
          <a:bodyPr anchor="t"/>
          <a:lstStyle>
            <a:lvl1pPr marL="0" indent="0">
              <a:buNone/>
              <a:defRPr sz="3120"/>
            </a:lvl1pPr>
            <a:lvl2pPr marL="445770" indent="0">
              <a:buNone/>
              <a:defRPr sz="2730"/>
            </a:lvl2pPr>
            <a:lvl3pPr marL="891540" indent="0">
              <a:buNone/>
              <a:defRPr sz="2340"/>
            </a:lvl3pPr>
            <a:lvl4pPr marL="1337310" indent="0">
              <a:buNone/>
              <a:defRPr sz="1950"/>
            </a:lvl4pPr>
            <a:lvl5pPr marL="1783080" indent="0">
              <a:buNone/>
              <a:defRPr sz="1950"/>
            </a:lvl5pPr>
            <a:lvl6pPr marL="2228850" indent="0">
              <a:buNone/>
              <a:defRPr sz="1950"/>
            </a:lvl6pPr>
            <a:lvl7pPr marL="2674620" indent="0">
              <a:buNone/>
              <a:defRPr sz="1950"/>
            </a:lvl7pPr>
            <a:lvl8pPr marL="3120390" indent="0">
              <a:buNone/>
              <a:defRPr sz="1950"/>
            </a:lvl8pPr>
            <a:lvl9pPr marL="3566160" indent="0">
              <a:buNone/>
              <a:defRPr sz="1950"/>
            </a:lvl9pPr>
          </a:lstStyle>
          <a:p>
            <a:r>
              <a:rPr lang="en-US"/>
              <a:t>Click icon to add picture</a:t>
            </a:r>
            <a:endParaRPr lang="en-US" dirty="0"/>
          </a:p>
        </p:txBody>
      </p:sp>
      <p:sp>
        <p:nvSpPr>
          <p:cNvPr id="4" name="Text Placeholder 3"/>
          <p:cNvSpPr>
            <a:spLocks noGrp="1"/>
          </p:cNvSpPr>
          <p:nvPr>
            <p:ph type="body" sz="half" idx="2"/>
          </p:nvPr>
        </p:nvSpPr>
        <p:spPr>
          <a:xfrm>
            <a:off x="818794" y="2194560"/>
            <a:ext cx="3833931" cy="4065694"/>
          </a:xfrm>
        </p:spPr>
        <p:txBody>
          <a:bodyPr/>
          <a:lstStyle>
            <a:lvl1pPr marL="0" indent="0">
              <a:buNone/>
              <a:defRPr sz="1560"/>
            </a:lvl1pPr>
            <a:lvl2pPr marL="445770" indent="0">
              <a:buNone/>
              <a:defRPr sz="1365"/>
            </a:lvl2pPr>
            <a:lvl3pPr marL="891540" indent="0">
              <a:buNone/>
              <a:defRPr sz="1170"/>
            </a:lvl3pPr>
            <a:lvl4pPr marL="1337310" indent="0">
              <a:buNone/>
              <a:defRPr sz="975"/>
            </a:lvl4pPr>
            <a:lvl5pPr marL="1783080" indent="0">
              <a:buNone/>
              <a:defRPr sz="975"/>
            </a:lvl5pPr>
            <a:lvl6pPr marL="2228850" indent="0">
              <a:buNone/>
              <a:defRPr sz="975"/>
            </a:lvl6pPr>
            <a:lvl7pPr marL="2674620" indent="0">
              <a:buNone/>
              <a:defRPr sz="975"/>
            </a:lvl7pPr>
            <a:lvl8pPr marL="3120390" indent="0">
              <a:buNone/>
              <a:defRPr sz="975"/>
            </a:lvl8pPr>
            <a:lvl9pPr marL="3566160" indent="0">
              <a:buNone/>
              <a:defRPr sz="975"/>
            </a:lvl9pPr>
          </a:lstStyle>
          <a:p>
            <a:pPr lvl="0"/>
            <a:r>
              <a:rPr lang="en-US"/>
              <a:t>Click to edit Master text styles</a:t>
            </a:r>
          </a:p>
        </p:txBody>
      </p:sp>
      <p:sp>
        <p:nvSpPr>
          <p:cNvPr id="5" name="Date Placeholder 4"/>
          <p:cNvSpPr>
            <a:spLocks noGrp="1"/>
          </p:cNvSpPr>
          <p:nvPr>
            <p:ph type="dt" sz="half" idx="10"/>
          </p:nvPr>
        </p:nvSpPr>
        <p:spPr/>
        <p:txBody>
          <a:bodyPr/>
          <a:lstStyle/>
          <a:p>
            <a:fld id="{F3F68C53-8AD1-4F09-9486-FB3406B99CFA}" type="datetime1">
              <a:rPr lang="en-US" smtClean="0"/>
              <a:t>8/31/20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3450C42-9A0B-4425-92C2-70FCF7C45734}" type="slidenum">
              <a:rPr lang="en-US" smtClean="0"/>
              <a:t>‹#›</a:t>
            </a:fld>
            <a:endParaRPr lang="en-US" dirty="0"/>
          </a:p>
        </p:txBody>
      </p:sp>
    </p:spTree>
    <p:extLst>
      <p:ext uri="{BB962C8B-B14F-4D97-AF65-F5344CB8AC3E}">
        <p14:creationId xmlns:p14="http://schemas.microsoft.com/office/powerpoint/2010/main" val="2457756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389467"/>
            <a:ext cx="1025271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1947333"/>
            <a:ext cx="1025271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6780107"/>
            <a:ext cx="2674620" cy="389467"/>
          </a:xfrm>
          <a:prstGeom prst="rect">
            <a:avLst/>
          </a:prstGeom>
        </p:spPr>
        <p:txBody>
          <a:bodyPr vert="horz" lIns="91440" tIns="45720" rIns="91440" bIns="45720" rtlCol="0" anchor="ctr"/>
          <a:lstStyle>
            <a:lvl1pPr algn="l">
              <a:defRPr sz="1170">
                <a:solidFill>
                  <a:schemeClr val="tx1">
                    <a:tint val="75000"/>
                  </a:schemeClr>
                </a:solidFill>
              </a:defRPr>
            </a:lvl1pPr>
          </a:lstStyle>
          <a:p>
            <a:fld id="{BA543EDD-D0D2-447F-B24F-3717AF4B109D}" type="datetime1">
              <a:rPr lang="en-US" smtClean="0"/>
              <a:pPr/>
              <a:t>8/31/20</a:t>
            </a:fld>
            <a:endParaRPr lang="en-US" dirty="0"/>
          </a:p>
        </p:txBody>
      </p:sp>
      <p:sp>
        <p:nvSpPr>
          <p:cNvPr id="5" name="Footer Placeholder 4"/>
          <p:cNvSpPr>
            <a:spLocks noGrp="1"/>
          </p:cNvSpPr>
          <p:nvPr>
            <p:ph type="ftr" sz="quarter" idx="3"/>
          </p:nvPr>
        </p:nvSpPr>
        <p:spPr>
          <a:xfrm>
            <a:off x="3937635" y="6780107"/>
            <a:ext cx="4011930" cy="389467"/>
          </a:xfrm>
          <a:prstGeom prst="rect">
            <a:avLst/>
          </a:prstGeom>
        </p:spPr>
        <p:txBody>
          <a:bodyPr vert="horz" lIns="91440" tIns="45720" rIns="91440" bIns="45720" rtlCol="0" anchor="ctr"/>
          <a:lstStyle>
            <a:lvl1pPr algn="ctr">
              <a:defRPr sz="1170">
                <a:solidFill>
                  <a:schemeClr val="tx1">
                    <a:tint val="75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a:xfrm>
            <a:off x="8395335" y="6780107"/>
            <a:ext cx="2674620" cy="389467"/>
          </a:xfrm>
          <a:prstGeom prst="rect">
            <a:avLst/>
          </a:prstGeom>
        </p:spPr>
        <p:txBody>
          <a:bodyPr vert="horz" lIns="91440" tIns="45720" rIns="91440" bIns="45720" rtlCol="0" anchor="ctr"/>
          <a:lstStyle>
            <a:lvl1pPr algn="r">
              <a:defRPr sz="1170">
                <a:solidFill>
                  <a:schemeClr val="tx1">
                    <a:tint val="75000"/>
                  </a:schemeClr>
                </a:solidFill>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402578307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l" defTabSz="891540" rtl="0" eaLnBrk="1" latinLnBrk="0" hangingPunct="1">
        <a:lnSpc>
          <a:spcPct val="90000"/>
        </a:lnSpc>
        <a:spcBef>
          <a:spcPct val="0"/>
        </a:spcBef>
        <a:buNone/>
        <a:defRPr sz="4290" kern="1200">
          <a:solidFill>
            <a:schemeClr val="tx1"/>
          </a:solidFill>
          <a:latin typeface="+mj-lt"/>
          <a:ea typeface="+mj-ea"/>
          <a:cs typeface="+mj-cs"/>
        </a:defRPr>
      </a:lvl1pPr>
    </p:titleStyle>
    <p:bodyStyle>
      <a:lvl1pPr marL="222885" indent="-222885" algn="l" defTabSz="891540" rtl="0" eaLnBrk="1" latinLnBrk="0" hangingPunct="1">
        <a:lnSpc>
          <a:spcPct val="90000"/>
        </a:lnSpc>
        <a:spcBef>
          <a:spcPts val="975"/>
        </a:spcBef>
        <a:buFont typeface="Arial" panose="020B0604020202020204" pitchFamily="34" charset="0"/>
        <a:buChar char="•"/>
        <a:defRPr sz="2730" kern="1200">
          <a:solidFill>
            <a:schemeClr val="tx1"/>
          </a:solidFill>
          <a:latin typeface="+mn-lt"/>
          <a:ea typeface="+mn-ea"/>
          <a:cs typeface="+mn-cs"/>
        </a:defRPr>
      </a:lvl1pPr>
      <a:lvl2pPr marL="668655" indent="-222885" algn="l" defTabSz="8915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425" indent="-222885" algn="l" defTabSz="891540" rtl="0" eaLnBrk="1" latinLnBrk="0" hangingPunct="1">
        <a:lnSpc>
          <a:spcPct val="90000"/>
        </a:lnSpc>
        <a:spcBef>
          <a:spcPts val="488"/>
        </a:spcBef>
        <a:buFont typeface="Arial" panose="020B0604020202020204" pitchFamily="34" charset="0"/>
        <a:buChar char="•"/>
        <a:defRPr sz="1950" kern="1200">
          <a:solidFill>
            <a:schemeClr val="tx1"/>
          </a:solidFill>
          <a:latin typeface="+mn-lt"/>
          <a:ea typeface="+mn-ea"/>
          <a:cs typeface="+mn-cs"/>
        </a:defRPr>
      </a:lvl3pPr>
      <a:lvl4pPr marL="156019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96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73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750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327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9045" indent="-222885" algn="l" defTabSz="8915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en-US"/>
      </a:defPPr>
      <a:lvl1pPr marL="0" algn="l" defTabSz="891540" rtl="0" eaLnBrk="1" latinLnBrk="0" hangingPunct="1">
        <a:defRPr sz="1755" kern="1200">
          <a:solidFill>
            <a:schemeClr val="tx1"/>
          </a:solidFill>
          <a:latin typeface="+mn-lt"/>
          <a:ea typeface="+mn-ea"/>
          <a:cs typeface="+mn-cs"/>
        </a:defRPr>
      </a:lvl1pPr>
      <a:lvl2pPr marL="445770" algn="l" defTabSz="891540" rtl="0" eaLnBrk="1" latinLnBrk="0" hangingPunct="1">
        <a:defRPr sz="1755" kern="1200">
          <a:solidFill>
            <a:schemeClr val="tx1"/>
          </a:solidFill>
          <a:latin typeface="+mn-lt"/>
          <a:ea typeface="+mn-ea"/>
          <a:cs typeface="+mn-cs"/>
        </a:defRPr>
      </a:lvl2pPr>
      <a:lvl3pPr marL="891540" algn="l" defTabSz="891540" rtl="0" eaLnBrk="1" latinLnBrk="0" hangingPunct="1">
        <a:defRPr sz="1755" kern="1200">
          <a:solidFill>
            <a:schemeClr val="tx1"/>
          </a:solidFill>
          <a:latin typeface="+mn-lt"/>
          <a:ea typeface="+mn-ea"/>
          <a:cs typeface="+mn-cs"/>
        </a:defRPr>
      </a:lvl3pPr>
      <a:lvl4pPr marL="1337310" algn="l" defTabSz="891540" rtl="0" eaLnBrk="1" latinLnBrk="0" hangingPunct="1">
        <a:defRPr sz="1755" kern="1200">
          <a:solidFill>
            <a:schemeClr val="tx1"/>
          </a:solidFill>
          <a:latin typeface="+mn-lt"/>
          <a:ea typeface="+mn-ea"/>
          <a:cs typeface="+mn-cs"/>
        </a:defRPr>
      </a:lvl4pPr>
      <a:lvl5pPr marL="1783080" algn="l" defTabSz="891540" rtl="0" eaLnBrk="1" latinLnBrk="0" hangingPunct="1">
        <a:defRPr sz="1755" kern="1200">
          <a:solidFill>
            <a:schemeClr val="tx1"/>
          </a:solidFill>
          <a:latin typeface="+mn-lt"/>
          <a:ea typeface="+mn-ea"/>
          <a:cs typeface="+mn-cs"/>
        </a:defRPr>
      </a:lvl5pPr>
      <a:lvl6pPr marL="2228850" algn="l" defTabSz="891540" rtl="0" eaLnBrk="1" latinLnBrk="0" hangingPunct="1">
        <a:defRPr sz="1755" kern="1200">
          <a:solidFill>
            <a:schemeClr val="tx1"/>
          </a:solidFill>
          <a:latin typeface="+mn-lt"/>
          <a:ea typeface="+mn-ea"/>
          <a:cs typeface="+mn-cs"/>
        </a:defRPr>
      </a:lvl6pPr>
      <a:lvl7pPr marL="2674620" algn="l" defTabSz="891540" rtl="0" eaLnBrk="1" latinLnBrk="0" hangingPunct="1">
        <a:defRPr sz="1755" kern="1200">
          <a:solidFill>
            <a:schemeClr val="tx1"/>
          </a:solidFill>
          <a:latin typeface="+mn-lt"/>
          <a:ea typeface="+mn-ea"/>
          <a:cs typeface="+mn-cs"/>
        </a:defRPr>
      </a:lvl7pPr>
      <a:lvl8pPr marL="3120390" algn="l" defTabSz="891540" rtl="0" eaLnBrk="1" latinLnBrk="0" hangingPunct="1">
        <a:defRPr sz="1755" kern="1200">
          <a:solidFill>
            <a:schemeClr val="tx1"/>
          </a:solidFill>
          <a:latin typeface="+mn-lt"/>
          <a:ea typeface="+mn-ea"/>
          <a:cs typeface="+mn-cs"/>
        </a:defRPr>
      </a:lvl8pPr>
      <a:lvl9pPr marL="3566160" algn="l" defTabSz="891540" rtl="0" eaLnBrk="1" latinLnBrk="0" hangingPunct="1">
        <a:defRPr sz="17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png"/><Relationship Id="rId7"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75487768@N04/9047192377" TargetMode="External"/><Relationship Id="rId3" Type="http://schemas.openxmlformats.org/officeDocument/2006/relationships/image" Target="../media/image26.jpg"/><Relationship Id="rId7" Type="http://schemas.openxmlformats.org/officeDocument/2006/relationships/image" Target="../media/image27.jpg"/><Relationship Id="rId12"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hyperlink" Target="https://creativecommons.org/licenses/by-nc-nd/2.0/?ref=ccsearch&amp;atype=rich" TargetMode="External"/><Relationship Id="rId11" Type="http://schemas.openxmlformats.org/officeDocument/2006/relationships/image" Target="../media/image19.png"/><Relationship Id="rId5" Type="http://schemas.openxmlformats.org/officeDocument/2006/relationships/hyperlink" Target="https://www.flickr.com/photos/75487768@N04" TargetMode="External"/><Relationship Id="rId10" Type="http://schemas.openxmlformats.org/officeDocument/2006/relationships/hyperlink" Target="https://www.flickr.com/photos/75487768@N04/36464956494" TargetMode="External"/><Relationship Id="rId4" Type="http://schemas.openxmlformats.org/officeDocument/2006/relationships/hyperlink" Target="https://www.flickr.com/photos/75487768@N04/14978529209" TargetMode="External"/><Relationship Id="rId9"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https://golden-ratio.club/" TargetMode="External"/><Relationship Id="rId2" Type="http://schemas.openxmlformats.org/officeDocument/2006/relationships/hyperlink" Target="https://wpcalc.com/en/golden-ratio-face/comment-page-1/#comments" TargetMode="Externa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29.png"/><Relationship Id="rId4" Type="http://schemas.openxmlformats.org/officeDocument/2006/relationships/hyperlink" Target="https://www.ted.com/talks/eddie_woo_how_math_is_our_real_sixth_sense"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www.britannica.com/topic/Partheno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 name="Picture 56" descr="A close up of a logo&#10;&#10;Description automatically generated">
            <a:extLst>
              <a:ext uri="{FF2B5EF4-FFF2-40B4-BE49-F238E27FC236}">
                <a16:creationId xmlns:a16="http://schemas.microsoft.com/office/drawing/2014/main" id="{59EBCC76-B95C-E843-B5FE-CA4DB14BC147}"/>
              </a:ext>
            </a:extLst>
          </p:cNvPr>
          <p:cNvPicPr>
            <a:picLocks noChangeAspect="1"/>
          </p:cNvPicPr>
          <p:nvPr/>
        </p:nvPicPr>
        <p:blipFill>
          <a:blip r:embed="rId3"/>
          <a:stretch>
            <a:fillRect/>
          </a:stretch>
        </p:blipFill>
        <p:spPr>
          <a:xfrm flipH="1">
            <a:off x="-261638" y="-263600"/>
            <a:ext cx="12338974" cy="7816544"/>
          </a:xfrm>
          <a:prstGeom prst="rect">
            <a:avLst/>
          </a:prstGeom>
        </p:spPr>
      </p:pic>
      <p:sp>
        <p:nvSpPr>
          <p:cNvPr id="44" name="Rectangle 43">
            <a:extLst>
              <a:ext uri="{FF2B5EF4-FFF2-40B4-BE49-F238E27FC236}">
                <a16:creationId xmlns:a16="http://schemas.microsoft.com/office/drawing/2014/main" id="{07542B47-06BC-C548-B650-4B30A117DC56}"/>
              </a:ext>
            </a:extLst>
          </p:cNvPr>
          <p:cNvSpPr/>
          <p:nvPr/>
        </p:nvSpPr>
        <p:spPr>
          <a:xfrm>
            <a:off x="0" y="0"/>
            <a:ext cx="4507992" cy="4504267"/>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 name="Title 1">
            <a:extLst>
              <a:ext uri="{FF2B5EF4-FFF2-40B4-BE49-F238E27FC236}">
                <a16:creationId xmlns:a16="http://schemas.microsoft.com/office/drawing/2014/main" id="{878970D6-6EFD-E443-BCD9-30557F8936C3}"/>
              </a:ext>
            </a:extLst>
          </p:cNvPr>
          <p:cNvSpPr>
            <a:spLocks noGrp="1"/>
          </p:cNvSpPr>
          <p:nvPr>
            <p:ph type="ctrTitle"/>
          </p:nvPr>
        </p:nvSpPr>
        <p:spPr>
          <a:xfrm>
            <a:off x="93243" y="885145"/>
            <a:ext cx="4359793" cy="1799451"/>
          </a:xfrm>
        </p:spPr>
        <p:txBody>
          <a:bodyPr anchor="b">
            <a:normAutofit/>
          </a:bodyPr>
          <a:lstStyle/>
          <a:p>
            <a:r>
              <a:rPr lang="en-US" sz="5760" dirty="0">
                <a:solidFill>
                  <a:schemeClr val="bg1"/>
                </a:solidFill>
              </a:rPr>
              <a:t>The Golden Ratio</a:t>
            </a:r>
          </a:p>
        </p:txBody>
      </p:sp>
      <p:sp>
        <p:nvSpPr>
          <p:cNvPr id="3" name="Subtitle 2">
            <a:extLst>
              <a:ext uri="{FF2B5EF4-FFF2-40B4-BE49-F238E27FC236}">
                <a16:creationId xmlns:a16="http://schemas.microsoft.com/office/drawing/2014/main" id="{D018A844-A72E-CA4E-83F4-B83CB50F7B26}"/>
              </a:ext>
            </a:extLst>
          </p:cNvPr>
          <p:cNvSpPr>
            <a:spLocks noGrp="1"/>
          </p:cNvSpPr>
          <p:nvPr>
            <p:ph type="subTitle" idx="1"/>
          </p:nvPr>
        </p:nvSpPr>
        <p:spPr>
          <a:xfrm>
            <a:off x="0" y="2952597"/>
            <a:ext cx="4359792" cy="1224387"/>
          </a:xfrm>
        </p:spPr>
        <p:txBody>
          <a:bodyPr anchor="t">
            <a:normAutofit/>
          </a:bodyPr>
          <a:lstStyle/>
          <a:p>
            <a:r>
              <a:rPr lang="en-US" sz="2133" dirty="0">
                <a:solidFill>
                  <a:schemeClr val="bg1"/>
                </a:solidFill>
              </a:rPr>
              <a:t>Abigail Van Essendelft</a:t>
            </a:r>
          </a:p>
        </p:txBody>
      </p:sp>
      <p:pic>
        <p:nvPicPr>
          <p:cNvPr id="7" name="Picture 6">
            <a:extLst>
              <a:ext uri="{FF2B5EF4-FFF2-40B4-BE49-F238E27FC236}">
                <a16:creationId xmlns:a16="http://schemas.microsoft.com/office/drawing/2014/main" id="{5B294061-B727-CC4E-A51F-8313EBED1684}"/>
              </a:ext>
              <a:ext uri="{C183D7F6-B498-43B3-948B-1728B52AA6E4}">
                <adec:decorative xmlns:adec="http://schemas.microsoft.com/office/drawing/2017/decorative" val="1"/>
              </a:ext>
            </a:extLst>
          </p:cNvPr>
          <p:cNvPicPr>
            <a:picLocks noChangeAspect="1"/>
          </p:cNvPicPr>
          <p:nvPr/>
        </p:nvPicPr>
        <p:blipFill rotWithShape="1">
          <a:blip r:embed="rId4"/>
          <a:srcRect l="-80" t="4950" r="1" b="21128"/>
          <a:stretch/>
        </p:blipFill>
        <p:spPr>
          <a:xfrm>
            <a:off x="4534461" y="0"/>
            <a:ext cx="7311608" cy="7315198"/>
          </a:xfrm>
          <a:prstGeom prst="rect">
            <a:avLst/>
          </a:prstGeom>
        </p:spPr>
      </p:pic>
      <p:sp>
        <p:nvSpPr>
          <p:cNvPr id="48" name="Rectangle 47">
            <a:extLst>
              <a:ext uri="{FF2B5EF4-FFF2-40B4-BE49-F238E27FC236}">
                <a16:creationId xmlns:a16="http://schemas.microsoft.com/office/drawing/2014/main" id="{2FEED043-DF9D-8045-92FA-71AB09076B6F}"/>
              </a:ext>
            </a:extLst>
          </p:cNvPr>
          <p:cNvSpPr/>
          <p:nvPr/>
        </p:nvSpPr>
        <p:spPr>
          <a:xfrm>
            <a:off x="0" y="4535422"/>
            <a:ext cx="2777988" cy="277977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dirty="0"/>
          </a:p>
        </p:txBody>
      </p:sp>
      <p:sp>
        <p:nvSpPr>
          <p:cNvPr id="51" name="Rectangle 50">
            <a:extLst>
              <a:ext uri="{FF2B5EF4-FFF2-40B4-BE49-F238E27FC236}">
                <a16:creationId xmlns:a16="http://schemas.microsoft.com/office/drawing/2014/main" id="{5D6E0084-66BD-8A48-A7EF-17BB756B6C52}"/>
              </a:ext>
            </a:extLst>
          </p:cNvPr>
          <p:cNvSpPr/>
          <p:nvPr/>
        </p:nvSpPr>
        <p:spPr>
          <a:xfrm>
            <a:off x="2804457" y="5609346"/>
            <a:ext cx="1700784" cy="1700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50CA7FF-E25D-144E-A7EE-5DECD219934F}"/>
              </a:ext>
            </a:extLst>
          </p:cNvPr>
          <p:cNvSpPr/>
          <p:nvPr/>
        </p:nvSpPr>
        <p:spPr>
          <a:xfrm>
            <a:off x="3449794" y="4538074"/>
            <a:ext cx="1051560" cy="105156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554D1969-E92B-E346-AF45-1F6C0CAD0E86}"/>
              </a:ext>
            </a:extLst>
          </p:cNvPr>
          <p:cNvSpPr/>
          <p:nvPr/>
        </p:nvSpPr>
        <p:spPr>
          <a:xfrm>
            <a:off x="2808734" y="4535421"/>
            <a:ext cx="621792" cy="621792"/>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C272AA8B-706E-4E46-96C6-BAD5905D8EC1}"/>
              </a:ext>
            </a:extLst>
          </p:cNvPr>
          <p:cNvSpPr txBox="1"/>
          <p:nvPr/>
        </p:nvSpPr>
        <p:spPr>
          <a:xfrm>
            <a:off x="4592044" y="7038201"/>
            <a:ext cx="5232884" cy="276999"/>
          </a:xfrm>
          <a:prstGeom prst="rect">
            <a:avLst/>
          </a:prstGeom>
          <a:noFill/>
        </p:spPr>
        <p:txBody>
          <a:bodyPr wrap="square" rtlCol="0">
            <a:spAutoFit/>
          </a:bodyPr>
          <a:lstStyle/>
          <a:p>
            <a:r>
              <a:rPr lang="en-US" sz="1200" dirty="0"/>
              <a:t>Image Credit: "Golden ratio" by </a:t>
            </a:r>
            <a:r>
              <a:rPr lang="en-US" sz="1200" dirty="0" err="1"/>
              <a:t>Carabo</a:t>
            </a:r>
            <a:r>
              <a:rPr lang="en-US" sz="1200" dirty="0"/>
              <a:t> Spain</a:t>
            </a:r>
          </a:p>
        </p:txBody>
      </p:sp>
      <p:sp>
        <p:nvSpPr>
          <p:cNvPr id="58" name="Rectangle 57">
            <a:extLst>
              <a:ext uri="{FF2B5EF4-FFF2-40B4-BE49-F238E27FC236}">
                <a16:creationId xmlns:a16="http://schemas.microsoft.com/office/drawing/2014/main" id="{E801764B-5AB3-DA4A-A907-749BD4857B8A}"/>
              </a:ext>
            </a:extLst>
          </p:cNvPr>
          <p:cNvSpPr/>
          <p:nvPr/>
        </p:nvSpPr>
        <p:spPr>
          <a:xfrm>
            <a:off x="2808539" y="5174550"/>
            <a:ext cx="409674" cy="41148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7C9FE6D-4281-F944-8C52-24D611FEA948}"/>
              </a:ext>
            </a:extLst>
          </p:cNvPr>
          <p:cNvSpPr/>
          <p:nvPr/>
        </p:nvSpPr>
        <p:spPr>
          <a:xfrm>
            <a:off x="3246020" y="5184676"/>
            <a:ext cx="182880" cy="1828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1B74022-5F93-5C45-BE48-DE8DA46249A2}"/>
              </a:ext>
            </a:extLst>
          </p:cNvPr>
          <p:cNvSpPr/>
          <p:nvPr/>
        </p:nvSpPr>
        <p:spPr>
          <a:xfrm>
            <a:off x="3244284" y="5404163"/>
            <a:ext cx="182880" cy="1828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12893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0020" y="0"/>
            <a:ext cx="9527159" cy="73152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close up of a star in space&#10;&#10;Description automatically generated">
            <a:extLst>
              <a:ext uri="{FF2B5EF4-FFF2-40B4-BE49-F238E27FC236}">
                <a16:creationId xmlns:a16="http://schemas.microsoft.com/office/drawing/2014/main" id="{FA55B598-CDB3-9249-B748-65F23F6E3EB0}"/>
              </a:ext>
            </a:extLst>
          </p:cNvPr>
          <p:cNvPicPr>
            <a:picLocks noGrp="1" noChangeAspect="1"/>
          </p:cNvPicPr>
          <p:nvPr>
            <p:ph idx="1"/>
          </p:nvPr>
        </p:nvPicPr>
        <p:blipFill rotWithShape="1">
          <a:blip r:embed="rId2"/>
          <a:srcRect l="21789" r="983" b="1"/>
          <a:stretch/>
        </p:blipFill>
        <p:spPr>
          <a:xfrm>
            <a:off x="1424082" y="10"/>
            <a:ext cx="9039035" cy="73151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22356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2DC2-3BCA-494D-8CD6-0C20F449B6D9}"/>
              </a:ext>
            </a:extLst>
          </p:cNvPr>
          <p:cNvSpPr>
            <a:spLocks noGrp="1"/>
          </p:cNvSpPr>
          <p:nvPr>
            <p:ph type="title"/>
          </p:nvPr>
        </p:nvSpPr>
        <p:spPr/>
        <p:txBody>
          <a:bodyPr/>
          <a:lstStyle/>
          <a:p>
            <a:r>
              <a:rPr lang="en-US" dirty="0"/>
              <a:t>The Language of the Universe</a:t>
            </a:r>
          </a:p>
        </p:txBody>
      </p:sp>
      <p:sp>
        <p:nvSpPr>
          <p:cNvPr id="3" name="Content Placeholder 2">
            <a:extLst>
              <a:ext uri="{FF2B5EF4-FFF2-40B4-BE49-F238E27FC236}">
                <a16:creationId xmlns:a16="http://schemas.microsoft.com/office/drawing/2014/main" id="{4DFBB64C-9DF4-0248-B1FB-0D7B1C85515F}"/>
              </a:ext>
            </a:extLst>
          </p:cNvPr>
          <p:cNvSpPr>
            <a:spLocks noGrp="1"/>
          </p:cNvSpPr>
          <p:nvPr>
            <p:ph idx="1"/>
          </p:nvPr>
        </p:nvSpPr>
        <p:spPr/>
        <p:txBody>
          <a:bodyPr/>
          <a:lstStyle/>
          <a:p>
            <a:r>
              <a:rPr lang="en-US" dirty="0">
                <a:solidFill>
                  <a:schemeClr val="accent6"/>
                </a:solidFill>
              </a:rPr>
              <a:t>Question: </a:t>
            </a:r>
            <a:r>
              <a:rPr lang="en-US" dirty="0"/>
              <a:t>We find that mathematical structures seem inherent to the natural world so, is mathematics something that we made to explain the world around us or was mathematics something that has always been there? </a:t>
            </a:r>
          </a:p>
          <a:p>
            <a:pPr marL="445770" lvl="1" indent="0">
              <a:buNone/>
            </a:pPr>
            <a:endParaRPr lang="en-US" i="1" dirty="0"/>
          </a:p>
          <a:p>
            <a:pPr lvl="1"/>
            <a:endParaRPr lang="en-US" dirty="0"/>
          </a:p>
          <a:p>
            <a:pPr marL="0" indent="0">
              <a:buNone/>
            </a:pPr>
            <a:endParaRPr lang="en-US" dirty="0"/>
          </a:p>
        </p:txBody>
      </p:sp>
      <p:cxnSp>
        <p:nvCxnSpPr>
          <p:cNvPr id="4" name="Straight Connector 3">
            <a:extLst>
              <a:ext uri="{FF2B5EF4-FFF2-40B4-BE49-F238E27FC236}">
                <a16:creationId xmlns:a16="http://schemas.microsoft.com/office/drawing/2014/main" id="{7036E025-80CA-194B-BB67-CC7EB98FB58F}"/>
              </a:ext>
            </a:extLst>
          </p:cNvPr>
          <p:cNvCxnSpPr>
            <a:cxnSpLocks/>
          </p:cNvCxnSpPr>
          <p:nvPr/>
        </p:nvCxnSpPr>
        <p:spPr>
          <a:xfrm>
            <a:off x="977160" y="1509021"/>
            <a:ext cx="815185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621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6B33-3807-0B48-B70B-A82E05243614}"/>
              </a:ext>
            </a:extLst>
          </p:cNvPr>
          <p:cNvSpPr>
            <a:spLocks noGrp="1"/>
          </p:cNvSpPr>
          <p:nvPr>
            <p:ph type="title"/>
          </p:nvPr>
        </p:nvSpPr>
        <p:spPr/>
        <p:txBody>
          <a:bodyPr/>
          <a:lstStyle/>
          <a:p>
            <a:r>
              <a:rPr lang="en-US" dirty="0"/>
              <a:t>The Great Pyramid of Khufu</a:t>
            </a:r>
          </a:p>
        </p:txBody>
      </p:sp>
      <p:sp>
        <p:nvSpPr>
          <p:cNvPr id="3" name="Content Placeholder 2">
            <a:extLst>
              <a:ext uri="{FF2B5EF4-FFF2-40B4-BE49-F238E27FC236}">
                <a16:creationId xmlns:a16="http://schemas.microsoft.com/office/drawing/2014/main" id="{424E074A-844A-9B49-810E-AA8CABF692DD}"/>
              </a:ext>
            </a:extLst>
          </p:cNvPr>
          <p:cNvSpPr>
            <a:spLocks noGrp="1"/>
          </p:cNvSpPr>
          <p:nvPr>
            <p:ph idx="1"/>
          </p:nvPr>
        </p:nvSpPr>
        <p:spPr>
          <a:xfrm>
            <a:off x="7659584" y="3480694"/>
            <a:ext cx="3636002" cy="1889848"/>
          </a:xfrm>
        </p:spPr>
        <p:txBody>
          <a:bodyPr>
            <a:normAutofit/>
          </a:bodyPr>
          <a:lstStyle/>
          <a:p>
            <a:r>
              <a:rPr lang="en-US" dirty="0"/>
              <a:t>Seven World Wonders</a:t>
            </a:r>
          </a:p>
          <a:p>
            <a:r>
              <a:rPr lang="en-US" dirty="0"/>
              <a:t>13 acres</a:t>
            </a:r>
          </a:p>
          <a:p>
            <a:r>
              <a:rPr lang="en-US" dirty="0"/>
              <a:t>20 year build</a:t>
            </a:r>
          </a:p>
        </p:txBody>
      </p:sp>
      <p:pic>
        <p:nvPicPr>
          <p:cNvPr id="9" name="Picture 8" descr="A close up of a rock&#10;&#10;Description automatically generated">
            <a:extLst>
              <a:ext uri="{FF2B5EF4-FFF2-40B4-BE49-F238E27FC236}">
                <a16:creationId xmlns:a16="http://schemas.microsoft.com/office/drawing/2014/main" id="{D64E59F3-7AF5-A34A-8CA9-FBFD8F1B0C52}"/>
              </a:ext>
            </a:extLst>
          </p:cNvPr>
          <p:cNvPicPr>
            <a:picLocks noChangeAspect="1"/>
          </p:cNvPicPr>
          <p:nvPr/>
        </p:nvPicPr>
        <p:blipFill>
          <a:blip r:embed="rId2"/>
          <a:stretch>
            <a:fillRect/>
          </a:stretch>
        </p:blipFill>
        <p:spPr>
          <a:xfrm>
            <a:off x="917784" y="2610900"/>
            <a:ext cx="6230919" cy="3504892"/>
          </a:xfrm>
          <a:prstGeom prst="rect">
            <a:avLst/>
          </a:prstGeom>
        </p:spPr>
      </p:pic>
      <p:cxnSp>
        <p:nvCxnSpPr>
          <p:cNvPr id="12" name="Straight Connector 11">
            <a:extLst>
              <a:ext uri="{FF2B5EF4-FFF2-40B4-BE49-F238E27FC236}">
                <a16:creationId xmlns:a16="http://schemas.microsoft.com/office/drawing/2014/main" id="{DCC253A6-A4B8-E543-BF7D-66801C7F0D30}"/>
              </a:ext>
            </a:extLst>
          </p:cNvPr>
          <p:cNvCxnSpPr>
            <a:cxnSpLocks/>
          </p:cNvCxnSpPr>
          <p:nvPr/>
        </p:nvCxnSpPr>
        <p:spPr>
          <a:xfrm>
            <a:off x="977160" y="1509021"/>
            <a:ext cx="815185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052BE34-36B3-9742-BE21-797A3CB0A347}"/>
              </a:ext>
            </a:extLst>
          </p:cNvPr>
          <p:cNvSpPr txBox="1"/>
          <p:nvPr/>
        </p:nvSpPr>
        <p:spPr>
          <a:xfrm>
            <a:off x="917784" y="5869571"/>
            <a:ext cx="2660073" cy="246221"/>
          </a:xfrm>
          <a:prstGeom prst="rect">
            <a:avLst/>
          </a:prstGeom>
          <a:noFill/>
        </p:spPr>
        <p:txBody>
          <a:bodyPr wrap="square" rtlCol="0">
            <a:spAutoFit/>
          </a:bodyPr>
          <a:lstStyle/>
          <a:p>
            <a:r>
              <a:rPr lang="en-US" sz="1000" dirty="0">
                <a:solidFill>
                  <a:schemeClr val="bg1"/>
                </a:solidFill>
              </a:rPr>
              <a:t>"Great Pyramid of Khufu" by Scott SM</a:t>
            </a:r>
          </a:p>
        </p:txBody>
      </p:sp>
    </p:spTree>
    <p:extLst>
      <p:ext uri="{BB962C8B-B14F-4D97-AF65-F5344CB8AC3E}">
        <p14:creationId xmlns:p14="http://schemas.microsoft.com/office/powerpoint/2010/main" val="123076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6B33-3807-0B48-B70B-A82E05243614}"/>
              </a:ext>
            </a:extLst>
          </p:cNvPr>
          <p:cNvSpPr>
            <a:spLocks noGrp="1"/>
          </p:cNvSpPr>
          <p:nvPr>
            <p:ph type="title"/>
          </p:nvPr>
        </p:nvSpPr>
        <p:spPr/>
        <p:txBody>
          <a:bodyPr/>
          <a:lstStyle/>
          <a:p>
            <a:r>
              <a:rPr lang="en-US" dirty="0"/>
              <a:t>The Great Pyramid of Khufu</a:t>
            </a:r>
          </a:p>
        </p:txBody>
      </p:sp>
      <p:cxnSp>
        <p:nvCxnSpPr>
          <p:cNvPr id="12" name="Straight Connector 11">
            <a:extLst>
              <a:ext uri="{FF2B5EF4-FFF2-40B4-BE49-F238E27FC236}">
                <a16:creationId xmlns:a16="http://schemas.microsoft.com/office/drawing/2014/main" id="{DCC253A6-A4B8-E543-BF7D-66801C7F0D30}"/>
              </a:ext>
            </a:extLst>
          </p:cNvPr>
          <p:cNvCxnSpPr>
            <a:cxnSpLocks/>
          </p:cNvCxnSpPr>
          <p:nvPr/>
        </p:nvCxnSpPr>
        <p:spPr>
          <a:xfrm>
            <a:off x="977160" y="1509021"/>
            <a:ext cx="815185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logo&#10;&#10;Description automatically generated">
            <a:extLst>
              <a:ext uri="{FF2B5EF4-FFF2-40B4-BE49-F238E27FC236}">
                <a16:creationId xmlns:a16="http://schemas.microsoft.com/office/drawing/2014/main" id="{980A4433-FDA4-AC41-A0BB-7A2D3F3CDEAB}"/>
              </a:ext>
            </a:extLst>
          </p:cNvPr>
          <p:cNvPicPr>
            <a:picLocks noChangeAspect="1"/>
          </p:cNvPicPr>
          <p:nvPr/>
        </p:nvPicPr>
        <p:blipFill>
          <a:blip r:embed="rId2"/>
          <a:stretch>
            <a:fillRect/>
          </a:stretch>
        </p:blipFill>
        <p:spPr>
          <a:xfrm>
            <a:off x="817245" y="2559755"/>
            <a:ext cx="4925281" cy="2587713"/>
          </a:xfrm>
          <a:prstGeom prst="rect">
            <a:avLst/>
          </a:prstGeom>
        </p:spPr>
      </p:pic>
      <p:sp>
        <p:nvSpPr>
          <p:cNvPr id="4" name="TextBox 3">
            <a:extLst>
              <a:ext uri="{FF2B5EF4-FFF2-40B4-BE49-F238E27FC236}">
                <a16:creationId xmlns:a16="http://schemas.microsoft.com/office/drawing/2014/main" id="{8F2D647F-FEED-F440-BF89-CB28258F0B74}"/>
              </a:ext>
            </a:extLst>
          </p:cNvPr>
          <p:cNvSpPr txBox="1"/>
          <p:nvPr/>
        </p:nvSpPr>
        <p:spPr>
          <a:xfrm>
            <a:off x="5742526" y="2001387"/>
            <a:ext cx="4767943" cy="2192908"/>
          </a:xfrm>
          <a:prstGeom prst="rect">
            <a:avLst/>
          </a:prstGeom>
          <a:noFill/>
        </p:spPr>
        <p:txBody>
          <a:bodyPr wrap="square" rtlCol="0">
            <a:spAutoFit/>
          </a:bodyPr>
          <a:lstStyle/>
          <a:p>
            <a:pPr marL="285750" indent="-285750">
              <a:buFont typeface="Arial" panose="020B0604020202020204" pitchFamily="34" charset="0"/>
              <a:buChar char="•"/>
            </a:pPr>
            <a:r>
              <a:rPr lang="en-US" sz="2730" dirty="0"/>
              <a:t>Data from: Cole (1925), Dorner (1981), and Lehner (1997)</a:t>
            </a:r>
          </a:p>
          <a:p>
            <a:pPr marL="742950" lvl="1" indent="-285750">
              <a:buFont typeface="Arial" panose="020B0604020202020204" pitchFamily="34" charset="0"/>
              <a:buChar char="•"/>
            </a:pPr>
            <a:r>
              <a:rPr lang="en-US" sz="2730" dirty="0"/>
              <a:t>Height: 146.515m</a:t>
            </a:r>
          </a:p>
          <a:p>
            <a:pPr marL="742950" lvl="1" indent="-285750">
              <a:buFont typeface="Arial" panose="020B0604020202020204" pitchFamily="34" charset="0"/>
              <a:buChar char="•"/>
            </a:pPr>
            <a:r>
              <a:rPr lang="en-US" sz="2730" dirty="0"/>
              <a:t>Base: 230.363m</a:t>
            </a:r>
          </a:p>
        </p:txBody>
      </p:sp>
      <p:pic>
        <p:nvPicPr>
          <p:cNvPr id="5" name="Picture 4">
            <a:extLst>
              <a:ext uri="{FF2B5EF4-FFF2-40B4-BE49-F238E27FC236}">
                <a16:creationId xmlns:a16="http://schemas.microsoft.com/office/drawing/2014/main" id="{215F4241-8A71-4E40-B5DA-349E9EBD7E01}"/>
              </a:ext>
            </a:extLst>
          </p:cNvPr>
          <p:cNvPicPr>
            <a:picLocks noChangeAspect="1"/>
          </p:cNvPicPr>
          <p:nvPr/>
        </p:nvPicPr>
        <p:blipFill>
          <a:blip r:embed="rId3"/>
          <a:stretch>
            <a:fillRect/>
          </a:stretch>
        </p:blipFill>
        <p:spPr>
          <a:xfrm>
            <a:off x="6144676" y="4572472"/>
            <a:ext cx="4602493" cy="864141"/>
          </a:xfrm>
          <a:prstGeom prst="rect">
            <a:avLst/>
          </a:prstGeom>
        </p:spPr>
      </p:pic>
    </p:spTree>
    <p:extLst>
      <p:ext uri="{BB962C8B-B14F-4D97-AF65-F5344CB8AC3E}">
        <p14:creationId xmlns:p14="http://schemas.microsoft.com/office/powerpoint/2010/main" val="1573934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6B33-3807-0B48-B70B-A82E05243614}"/>
              </a:ext>
            </a:extLst>
          </p:cNvPr>
          <p:cNvSpPr>
            <a:spLocks noGrp="1"/>
          </p:cNvSpPr>
          <p:nvPr>
            <p:ph type="title"/>
          </p:nvPr>
        </p:nvSpPr>
        <p:spPr/>
        <p:txBody>
          <a:bodyPr/>
          <a:lstStyle/>
          <a:p>
            <a:r>
              <a:rPr lang="en-US" dirty="0"/>
              <a:t>The Great Pyramid of Khufu</a:t>
            </a:r>
          </a:p>
        </p:txBody>
      </p:sp>
      <p:cxnSp>
        <p:nvCxnSpPr>
          <p:cNvPr id="12" name="Straight Connector 11">
            <a:extLst>
              <a:ext uri="{FF2B5EF4-FFF2-40B4-BE49-F238E27FC236}">
                <a16:creationId xmlns:a16="http://schemas.microsoft.com/office/drawing/2014/main" id="{DCC253A6-A4B8-E543-BF7D-66801C7F0D30}"/>
              </a:ext>
            </a:extLst>
          </p:cNvPr>
          <p:cNvCxnSpPr>
            <a:cxnSpLocks/>
          </p:cNvCxnSpPr>
          <p:nvPr/>
        </p:nvCxnSpPr>
        <p:spPr>
          <a:xfrm>
            <a:off x="977160" y="1509021"/>
            <a:ext cx="815185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descr="A close up of a map&#10;&#10;Description automatically generated">
            <a:extLst>
              <a:ext uri="{FF2B5EF4-FFF2-40B4-BE49-F238E27FC236}">
                <a16:creationId xmlns:a16="http://schemas.microsoft.com/office/drawing/2014/main" id="{F3587CD2-A7EC-934E-869D-EB16DF2875DD}"/>
              </a:ext>
            </a:extLst>
          </p:cNvPr>
          <p:cNvPicPr>
            <a:picLocks noChangeAspect="1"/>
          </p:cNvPicPr>
          <p:nvPr/>
        </p:nvPicPr>
        <p:blipFill>
          <a:blip r:embed="rId2"/>
          <a:stretch>
            <a:fillRect/>
          </a:stretch>
        </p:blipFill>
        <p:spPr>
          <a:xfrm>
            <a:off x="3354779" y="2670077"/>
            <a:ext cx="5177642" cy="3136102"/>
          </a:xfrm>
          <a:prstGeom prst="rect">
            <a:avLst/>
          </a:prstGeom>
        </p:spPr>
      </p:pic>
    </p:spTree>
    <p:extLst>
      <p:ext uri="{BB962C8B-B14F-4D97-AF65-F5344CB8AC3E}">
        <p14:creationId xmlns:p14="http://schemas.microsoft.com/office/powerpoint/2010/main" val="1320829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7717-C809-9549-B1C7-2D179729EF0D}"/>
              </a:ext>
            </a:extLst>
          </p:cNvPr>
          <p:cNvSpPr>
            <a:spLocks noGrp="1"/>
          </p:cNvSpPr>
          <p:nvPr>
            <p:ph type="title"/>
          </p:nvPr>
        </p:nvSpPr>
        <p:spPr/>
        <p:txBody>
          <a:bodyPr/>
          <a:lstStyle/>
          <a:p>
            <a:r>
              <a:rPr lang="en-US" dirty="0"/>
              <a:t>Techniques in Art and Photography </a:t>
            </a:r>
          </a:p>
        </p:txBody>
      </p:sp>
      <p:sp>
        <p:nvSpPr>
          <p:cNvPr id="3" name="Content Placeholder 2">
            <a:extLst>
              <a:ext uri="{FF2B5EF4-FFF2-40B4-BE49-F238E27FC236}">
                <a16:creationId xmlns:a16="http://schemas.microsoft.com/office/drawing/2014/main" id="{A541C6B5-54A5-B14A-8BA5-1FEAB9737301}"/>
              </a:ext>
            </a:extLst>
          </p:cNvPr>
          <p:cNvSpPr>
            <a:spLocks noGrp="1"/>
          </p:cNvSpPr>
          <p:nvPr>
            <p:ph idx="1"/>
          </p:nvPr>
        </p:nvSpPr>
        <p:spPr>
          <a:xfrm>
            <a:off x="817245" y="1947333"/>
            <a:ext cx="10252710" cy="4708961"/>
          </a:xfrm>
        </p:spPr>
        <p:txBody>
          <a:bodyPr numCol="2"/>
          <a:lstStyle/>
          <a:p>
            <a:r>
              <a:rPr lang="en-US" dirty="0"/>
              <a:t>Phi Grid: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Golden Spiral: </a:t>
            </a:r>
          </a:p>
          <a:p>
            <a:endParaRPr lang="en-US" dirty="0"/>
          </a:p>
        </p:txBody>
      </p:sp>
      <p:cxnSp>
        <p:nvCxnSpPr>
          <p:cNvPr id="4" name="Straight Connector 3">
            <a:extLst>
              <a:ext uri="{FF2B5EF4-FFF2-40B4-BE49-F238E27FC236}">
                <a16:creationId xmlns:a16="http://schemas.microsoft.com/office/drawing/2014/main" id="{877E18CD-9627-2A4A-B5A6-D3C9B5502319}"/>
              </a:ext>
            </a:extLst>
          </p:cNvPr>
          <p:cNvCxnSpPr>
            <a:cxnSpLocks/>
          </p:cNvCxnSpPr>
          <p:nvPr/>
        </p:nvCxnSpPr>
        <p:spPr>
          <a:xfrm>
            <a:off x="977160" y="1509021"/>
            <a:ext cx="815185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Picture 4" descr="A dark room&#10;&#10;Description automatically generated">
            <a:extLst>
              <a:ext uri="{FF2B5EF4-FFF2-40B4-BE49-F238E27FC236}">
                <a16:creationId xmlns:a16="http://schemas.microsoft.com/office/drawing/2014/main" id="{05759A6D-20AB-564B-9741-2FAD22F160AA}"/>
              </a:ext>
            </a:extLst>
          </p:cNvPr>
          <p:cNvPicPr>
            <a:picLocks noChangeAspect="1"/>
          </p:cNvPicPr>
          <p:nvPr/>
        </p:nvPicPr>
        <p:blipFill>
          <a:blip r:embed="rId2"/>
          <a:stretch>
            <a:fillRect/>
          </a:stretch>
        </p:blipFill>
        <p:spPr>
          <a:xfrm>
            <a:off x="817245" y="2847203"/>
            <a:ext cx="4730438" cy="2909219"/>
          </a:xfrm>
          <a:prstGeom prst="rect">
            <a:avLst/>
          </a:prstGeom>
        </p:spPr>
      </p:pic>
      <p:pic>
        <p:nvPicPr>
          <p:cNvPr id="9" name="Picture 8" descr="A close up of a logo&#10;&#10;Description automatically generated">
            <a:extLst>
              <a:ext uri="{FF2B5EF4-FFF2-40B4-BE49-F238E27FC236}">
                <a16:creationId xmlns:a16="http://schemas.microsoft.com/office/drawing/2014/main" id="{C2FCBC26-4730-8949-90A2-6665DF380F4D}"/>
              </a:ext>
            </a:extLst>
          </p:cNvPr>
          <p:cNvPicPr>
            <a:picLocks noChangeAspect="1"/>
          </p:cNvPicPr>
          <p:nvPr/>
        </p:nvPicPr>
        <p:blipFill>
          <a:blip r:embed="rId3"/>
          <a:stretch>
            <a:fillRect/>
          </a:stretch>
        </p:blipFill>
        <p:spPr>
          <a:xfrm>
            <a:off x="5943600" y="2770323"/>
            <a:ext cx="4842653" cy="3062978"/>
          </a:xfrm>
          <a:prstGeom prst="rect">
            <a:avLst/>
          </a:prstGeom>
        </p:spPr>
      </p:pic>
      <p:sp>
        <p:nvSpPr>
          <p:cNvPr id="10" name="TextBox 9">
            <a:extLst>
              <a:ext uri="{FF2B5EF4-FFF2-40B4-BE49-F238E27FC236}">
                <a16:creationId xmlns:a16="http://schemas.microsoft.com/office/drawing/2014/main" id="{361408E6-85EC-0C4B-8FD5-96FA26F87FAF}"/>
              </a:ext>
            </a:extLst>
          </p:cNvPr>
          <p:cNvSpPr txBox="1"/>
          <p:nvPr/>
        </p:nvSpPr>
        <p:spPr>
          <a:xfrm>
            <a:off x="1663365" y="2937936"/>
            <a:ext cx="332509" cy="368135"/>
          </a:xfrm>
          <a:prstGeom prst="rect">
            <a:avLst/>
          </a:prstGeom>
          <a:noFill/>
        </p:spPr>
        <p:txBody>
          <a:bodyPr wrap="square" rtlCol="0">
            <a:spAutoFit/>
          </a:bodyPr>
          <a:lstStyle/>
          <a:p>
            <a:r>
              <a:rPr lang="en-US" dirty="0">
                <a:solidFill>
                  <a:schemeClr val="accent2"/>
                </a:solidFill>
              </a:rPr>
              <a:t>1</a:t>
            </a:r>
          </a:p>
        </p:txBody>
      </p:sp>
      <p:sp>
        <p:nvSpPr>
          <p:cNvPr id="15" name="TextBox 14">
            <a:extLst>
              <a:ext uri="{FF2B5EF4-FFF2-40B4-BE49-F238E27FC236}">
                <a16:creationId xmlns:a16="http://schemas.microsoft.com/office/drawing/2014/main" id="{37E9F8A9-1211-2A4F-82B1-944ACC3A2A8E}"/>
              </a:ext>
            </a:extLst>
          </p:cNvPr>
          <p:cNvSpPr txBox="1"/>
          <p:nvPr/>
        </p:nvSpPr>
        <p:spPr>
          <a:xfrm>
            <a:off x="2841994" y="2893239"/>
            <a:ext cx="680939" cy="369332"/>
          </a:xfrm>
          <a:prstGeom prst="rect">
            <a:avLst/>
          </a:prstGeom>
          <a:noFill/>
        </p:spPr>
        <p:txBody>
          <a:bodyPr wrap="square" rtlCol="0">
            <a:spAutoFit/>
          </a:bodyPr>
          <a:lstStyle/>
          <a:p>
            <a:r>
              <a:rPr lang="en-US" dirty="0">
                <a:solidFill>
                  <a:schemeClr val="accent2"/>
                </a:solidFill>
              </a:rPr>
              <a:t>.618</a:t>
            </a:r>
          </a:p>
        </p:txBody>
      </p:sp>
      <p:sp>
        <p:nvSpPr>
          <p:cNvPr id="6" name="TextBox 5">
            <a:extLst>
              <a:ext uri="{FF2B5EF4-FFF2-40B4-BE49-F238E27FC236}">
                <a16:creationId xmlns:a16="http://schemas.microsoft.com/office/drawing/2014/main" id="{28DACF71-F9C9-BE45-ADAF-17AD6A170620}"/>
              </a:ext>
            </a:extLst>
          </p:cNvPr>
          <p:cNvSpPr txBox="1"/>
          <p:nvPr/>
        </p:nvSpPr>
        <p:spPr>
          <a:xfrm>
            <a:off x="3016811" y="3472934"/>
            <a:ext cx="331304" cy="369332"/>
          </a:xfrm>
          <a:prstGeom prst="rect">
            <a:avLst/>
          </a:prstGeom>
          <a:noFill/>
        </p:spPr>
        <p:txBody>
          <a:bodyPr wrap="square" rtlCol="0">
            <a:spAutoFit/>
          </a:bodyPr>
          <a:lstStyle/>
          <a:p>
            <a:r>
              <a:rPr lang="en-US" dirty="0">
                <a:solidFill>
                  <a:schemeClr val="accent6"/>
                </a:solidFill>
              </a:rPr>
              <a:t>1</a:t>
            </a:r>
          </a:p>
        </p:txBody>
      </p:sp>
      <p:sp>
        <p:nvSpPr>
          <p:cNvPr id="7" name="TextBox 6">
            <a:extLst>
              <a:ext uri="{FF2B5EF4-FFF2-40B4-BE49-F238E27FC236}">
                <a16:creationId xmlns:a16="http://schemas.microsoft.com/office/drawing/2014/main" id="{65EBEB8C-A379-6F49-BC54-4CD8B4CD4B64}"/>
              </a:ext>
            </a:extLst>
          </p:cNvPr>
          <p:cNvSpPr txBox="1"/>
          <p:nvPr/>
        </p:nvSpPr>
        <p:spPr>
          <a:xfrm>
            <a:off x="2841994" y="4140164"/>
            <a:ext cx="680939" cy="369332"/>
          </a:xfrm>
          <a:prstGeom prst="rect">
            <a:avLst/>
          </a:prstGeom>
          <a:noFill/>
        </p:spPr>
        <p:txBody>
          <a:bodyPr wrap="square" rtlCol="0">
            <a:spAutoFit/>
          </a:bodyPr>
          <a:lstStyle/>
          <a:p>
            <a:r>
              <a:rPr lang="en-US" dirty="0">
                <a:solidFill>
                  <a:schemeClr val="accent6"/>
                </a:solidFill>
              </a:rPr>
              <a:t>.618</a:t>
            </a:r>
          </a:p>
        </p:txBody>
      </p:sp>
    </p:spTree>
    <p:extLst>
      <p:ext uri="{BB962C8B-B14F-4D97-AF65-F5344CB8AC3E}">
        <p14:creationId xmlns:p14="http://schemas.microsoft.com/office/powerpoint/2010/main" val="3329695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DE6B-48B1-8E4C-84B2-12364856340E}"/>
              </a:ext>
            </a:extLst>
          </p:cNvPr>
          <p:cNvSpPr>
            <a:spLocks noGrp="1"/>
          </p:cNvSpPr>
          <p:nvPr>
            <p:ph type="title"/>
          </p:nvPr>
        </p:nvSpPr>
        <p:spPr>
          <a:xfrm>
            <a:off x="817245" y="2205831"/>
            <a:ext cx="10252710" cy="2903538"/>
          </a:xfrm>
        </p:spPr>
        <p:txBody>
          <a:bodyPr>
            <a:normAutofit fontScale="90000"/>
          </a:bodyPr>
          <a:lstStyle/>
          <a:p>
            <a:pPr algn="ctr"/>
            <a:r>
              <a:rPr lang="en-US" dirty="0">
                <a:solidFill>
                  <a:schemeClr val="bg1"/>
                </a:solidFill>
              </a:rPr>
              <a:t>“Nature is the source of all true knowledge. She has her own logic, her own laws, she has no effect without cause nor invention without necessity.” (Leonardo da Vinci)</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4064079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descr="A group of people standing in front of a building&#10;&#10;Description automatically generated">
            <a:extLst>
              <a:ext uri="{FF2B5EF4-FFF2-40B4-BE49-F238E27FC236}">
                <a16:creationId xmlns:a16="http://schemas.microsoft.com/office/drawing/2014/main" id="{193ABD0B-EE33-9147-AF85-1563CFAE819A}"/>
              </a:ext>
            </a:extLst>
          </p:cNvPr>
          <p:cNvPicPr>
            <a:picLocks noChangeAspect="1"/>
          </p:cNvPicPr>
          <p:nvPr/>
        </p:nvPicPr>
        <p:blipFill rotWithShape="1">
          <a:blip r:embed="rId2"/>
          <a:srcRect l="11798" r="2819" b="-1"/>
          <a:stretch/>
        </p:blipFill>
        <p:spPr>
          <a:xfrm>
            <a:off x="313690" y="343180"/>
            <a:ext cx="5586816" cy="3271639"/>
          </a:xfrm>
          <a:prstGeom prst="rect">
            <a:avLst/>
          </a:prstGeom>
        </p:spPr>
      </p:pic>
      <p:pic>
        <p:nvPicPr>
          <p:cNvPr id="14" name="Picture 13" descr="A picture containing text, building, stone&#10;&#10;Description automatically generated">
            <a:extLst>
              <a:ext uri="{FF2B5EF4-FFF2-40B4-BE49-F238E27FC236}">
                <a16:creationId xmlns:a16="http://schemas.microsoft.com/office/drawing/2014/main" id="{5477FF59-B69E-0F4F-BD88-6004FD68E078}"/>
              </a:ext>
            </a:extLst>
          </p:cNvPr>
          <p:cNvPicPr>
            <a:picLocks noChangeAspect="1"/>
          </p:cNvPicPr>
          <p:nvPr/>
        </p:nvPicPr>
        <p:blipFill rotWithShape="1">
          <a:blip r:embed="rId3"/>
          <a:srcRect t="5635" r="-1" b="7549"/>
          <a:stretch/>
        </p:blipFill>
        <p:spPr>
          <a:xfrm>
            <a:off x="313691" y="3700375"/>
            <a:ext cx="2753289" cy="3274367"/>
          </a:xfrm>
          <a:prstGeom prst="rect">
            <a:avLst/>
          </a:prstGeom>
        </p:spPr>
      </p:pic>
      <p:pic>
        <p:nvPicPr>
          <p:cNvPr id="10" name="Picture 9" descr="A tattoo on his head&#10;&#10;Description automatically generated">
            <a:extLst>
              <a:ext uri="{FF2B5EF4-FFF2-40B4-BE49-F238E27FC236}">
                <a16:creationId xmlns:a16="http://schemas.microsoft.com/office/drawing/2014/main" id="{01DF33E7-7407-ED46-A4D7-D3F7BF840864}"/>
              </a:ext>
            </a:extLst>
          </p:cNvPr>
          <p:cNvPicPr>
            <a:picLocks noChangeAspect="1"/>
          </p:cNvPicPr>
          <p:nvPr/>
        </p:nvPicPr>
        <p:blipFill rotWithShape="1">
          <a:blip r:embed="rId4"/>
          <a:srcRect t="4770" r="-2" b="18643"/>
          <a:stretch/>
        </p:blipFill>
        <p:spPr>
          <a:xfrm>
            <a:off x="3147219" y="3690112"/>
            <a:ext cx="2753288" cy="3281901"/>
          </a:xfrm>
          <a:prstGeom prst="rect">
            <a:avLst/>
          </a:prstGeom>
        </p:spPr>
      </p:pic>
      <p:pic>
        <p:nvPicPr>
          <p:cNvPr id="8" name="Picture 7" descr="A person posing for a picture&#10;&#10;Description automatically generated">
            <a:extLst>
              <a:ext uri="{FF2B5EF4-FFF2-40B4-BE49-F238E27FC236}">
                <a16:creationId xmlns:a16="http://schemas.microsoft.com/office/drawing/2014/main" id="{2DE62126-E30A-AC4D-B182-718FD3A6B808}"/>
              </a:ext>
            </a:extLst>
          </p:cNvPr>
          <p:cNvPicPr>
            <a:picLocks noChangeAspect="1"/>
          </p:cNvPicPr>
          <p:nvPr/>
        </p:nvPicPr>
        <p:blipFill rotWithShape="1">
          <a:blip r:embed="rId5"/>
          <a:srcRect r="-2" b="21179"/>
          <a:stretch/>
        </p:blipFill>
        <p:spPr>
          <a:xfrm>
            <a:off x="5980747" y="343180"/>
            <a:ext cx="5592761" cy="6628836"/>
          </a:xfrm>
          <a:prstGeom prst="rect">
            <a:avLst/>
          </a:prstGeom>
        </p:spPr>
      </p:pic>
      <p:sp>
        <p:nvSpPr>
          <p:cNvPr id="15" name="TextBox 14">
            <a:extLst>
              <a:ext uri="{FF2B5EF4-FFF2-40B4-BE49-F238E27FC236}">
                <a16:creationId xmlns:a16="http://schemas.microsoft.com/office/drawing/2014/main" id="{383D53E2-F685-A741-9059-E716AA74CAD0}"/>
              </a:ext>
            </a:extLst>
          </p:cNvPr>
          <p:cNvSpPr txBox="1"/>
          <p:nvPr/>
        </p:nvSpPr>
        <p:spPr>
          <a:xfrm>
            <a:off x="7815263" y="6725792"/>
            <a:ext cx="4071937" cy="246221"/>
          </a:xfrm>
          <a:prstGeom prst="rect">
            <a:avLst/>
          </a:prstGeom>
          <a:noFill/>
        </p:spPr>
        <p:txBody>
          <a:bodyPr wrap="square" rtlCol="0">
            <a:spAutoFit/>
          </a:bodyPr>
          <a:lstStyle/>
          <a:p>
            <a:r>
              <a:rPr lang="en-US" sz="1000" dirty="0">
                <a:solidFill>
                  <a:schemeClr val="bg1"/>
                </a:solidFill>
              </a:rPr>
              <a:t>"Mona Lisa" by Leonardo da Vinci courtesy of Joaquín Martínez Rosado</a:t>
            </a:r>
          </a:p>
        </p:txBody>
      </p:sp>
      <p:sp>
        <p:nvSpPr>
          <p:cNvPr id="16" name="TextBox 15">
            <a:extLst>
              <a:ext uri="{FF2B5EF4-FFF2-40B4-BE49-F238E27FC236}">
                <a16:creationId xmlns:a16="http://schemas.microsoft.com/office/drawing/2014/main" id="{5855E761-E4F9-2F49-9AF0-5FEAA05E4A22}"/>
              </a:ext>
            </a:extLst>
          </p:cNvPr>
          <p:cNvSpPr txBox="1"/>
          <p:nvPr/>
        </p:nvSpPr>
        <p:spPr>
          <a:xfrm>
            <a:off x="3147217" y="6448793"/>
            <a:ext cx="2753289" cy="553998"/>
          </a:xfrm>
          <a:prstGeom prst="rect">
            <a:avLst/>
          </a:prstGeom>
          <a:noFill/>
        </p:spPr>
        <p:txBody>
          <a:bodyPr wrap="square" rtlCol="0">
            <a:spAutoFit/>
          </a:bodyPr>
          <a:lstStyle/>
          <a:p>
            <a:r>
              <a:rPr lang="en-US" sz="1000" dirty="0">
                <a:solidFill>
                  <a:schemeClr val="bg1"/>
                </a:solidFill>
              </a:rPr>
              <a:t>"Leonardo da Vinci, Self-portrait (</a:t>
            </a:r>
            <a:r>
              <a:rPr lang="en-US" sz="1000" dirty="0" err="1">
                <a:solidFill>
                  <a:schemeClr val="bg1"/>
                </a:solidFill>
              </a:rPr>
              <a:t>Biblioteca</a:t>
            </a:r>
            <a:r>
              <a:rPr lang="en-US" sz="1000" dirty="0">
                <a:solidFill>
                  <a:schemeClr val="bg1"/>
                </a:solidFill>
              </a:rPr>
              <a:t> </a:t>
            </a:r>
            <a:r>
              <a:rPr lang="en-US" sz="1000" dirty="0" err="1">
                <a:solidFill>
                  <a:schemeClr val="bg1"/>
                </a:solidFill>
              </a:rPr>
              <a:t>Reale</a:t>
            </a:r>
            <a:r>
              <a:rPr lang="en-US" sz="1000" dirty="0">
                <a:solidFill>
                  <a:schemeClr val="bg1"/>
                </a:solidFill>
              </a:rPr>
              <a:t>, Turin)" by Leonardo da Vinci courtesy of Emme Debi</a:t>
            </a:r>
          </a:p>
        </p:txBody>
      </p:sp>
      <p:sp>
        <p:nvSpPr>
          <p:cNvPr id="17" name="TextBox 16">
            <a:extLst>
              <a:ext uri="{FF2B5EF4-FFF2-40B4-BE49-F238E27FC236}">
                <a16:creationId xmlns:a16="http://schemas.microsoft.com/office/drawing/2014/main" id="{BB4B5EB1-E9CE-3A41-8A70-FB90FA06202A}"/>
              </a:ext>
            </a:extLst>
          </p:cNvPr>
          <p:cNvSpPr txBox="1"/>
          <p:nvPr/>
        </p:nvSpPr>
        <p:spPr>
          <a:xfrm>
            <a:off x="313690" y="6418015"/>
            <a:ext cx="2783677" cy="553998"/>
          </a:xfrm>
          <a:prstGeom prst="rect">
            <a:avLst/>
          </a:prstGeom>
          <a:noFill/>
        </p:spPr>
        <p:txBody>
          <a:bodyPr wrap="square" rtlCol="0">
            <a:spAutoFit/>
          </a:bodyPr>
          <a:lstStyle/>
          <a:p>
            <a:r>
              <a:rPr lang="en-US" sz="1000" dirty="0">
                <a:solidFill>
                  <a:schemeClr val="bg1"/>
                </a:solidFill>
              </a:rPr>
              <a:t>"Leonardo da Vinci, Vitruvian Man (</a:t>
            </a:r>
            <a:r>
              <a:rPr lang="en-US" sz="1000" dirty="0" err="1">
                <a:solidFill>
                  <a:schemeClr val="bg1"/>
                </a:solidFill>
              </a:rPr>
              <a:t>Gallerie</a:t>
            </a:r>
            <a:r>
              <a:rPr lang="en-US" sz="1000" dirty="0">
                <a:solidFill>
                  <a:schemeClr val="bg1"/>
                </a:solidFill>
              </a:rPr>
              <a:t> </a:t>
            </a:r>
            <a:r>
              <a:rPr lang="en-US" sz="1000" dirty="0" err="1">
                <a:solidFill>
                  <a:schemeClr val="bg1"/>
                </a:solidFill>
              </a:rPr>
              <a:t>dell'Accademia</a:t>
            </a:r>
            <a:r>
              <a:rPr lang="en-US" sz="1000" dirty="0">
                <a:solidFill>
                  <a:schemeClr val="bg1"/>
                </a:solidFill>
              </a:rPr>
              <a:t>, Venice)" by Leonardo da Vinci courtesy of Emme Debi</a:t>
            </a:r>
          </a:p>
        </p:txBody>
      </p:sp>
      <p:sp>
        <p:nvSpPr>
          <p:cNvPr id="18" name="TextBox 17">
            <a:extLst>
              <a:ext uri="{FF2B5EF4-FFF2-40B4-BE49-F238E27FC236}">
                <a16:creationId xmlns:a16="http://schemas.microsoft.com/office/drawing/2014/main" id="{0E9E2878-B075-C243-B934-43F77755CB49}"/>
              </a:ext>
            </a:extLst>
          </p:cNvPr>
          <p:cNvSpPr txBox="1"/>
          <p:nvPr/>
        </p:nvSpPr>
        <p:spPr>
          <a:xfrm>
            <a:off x="233448" y="3416129"/>
            <a:ext cx="3379181" cy="400110"/>
          </a:xfrm>
          <a:prstGeom prst="rect">
            <a:avLst/>
          </a:prstGeom>
          <a:noFill/>
        </p:spPr>
        <p:txBody>
          <a:bodyPr wrap="square" rtlCol="0">
            <a:spAutoFit/>
          </a:bodyPr>
          <a:lstStyle/>
          <a:p>
            <a:r>
              <a:rPr lang="en-US" sz="1000" dirty="0">
                <a:solidFill>
                  <a:schemeClr val="bg1"/>
                </a:solidFill>
              </a:rPr>
              <a:t>Last supper By Leonardo da Vinci courtesy of Wikipedia</a:t>
            </a:r>
          </a:p>
          <a:p>
            <a:endParaRPr lang="en-US" sz="1000" dirty="0">
              <a:solidFill>
                <a:schemeClr val="bg1"/>
              </a:solidFill>
            </a:endParaRPr>
          </a:p>
        </p:txBody>
      </p:sp>
    </p:spTree>
    <p:extLst>
      <p:ext uri="{BB962C8B-B14F-4D97-AF65-F5344CB8AC3E}">
        <p14:creationId xmlns:p14="http://schemas.microsoft.com/office/powerpoint/2010/main" val="2628743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descr="A person posing for a picture&#10;&#10;Description automatically generated">
            <a:extLst>
              <a:ext uri="{FF2B5EF4-FFF2-40B4-BE49-F238E27FC236}">
                <a16:creationId xmlns:a16="http://schemas.microsoft.com/office/drawing/2014/main" id="{4AD9F04F-92AB-A449-88F2-8D1DCF435116}"/>
              </a:ext>
            </a:extLst>
          </p:cNvPr>
          <p:cNvPicPr>
            <a:picLocks noChangeAspect="1"/>
          </p:cNvPicPr>
          <p:nvPr/>
        </p:nvPicPr>
        <p:blipFill>
          <a:blip r:embed="rId3"/>
          <a:stretch>
            <a:fillRect/>
          </a:stretch>
        </p:blipFill>
        <p:spPr>
          <a:xfrm>
            <a:off x="6392837" y="278291"/>
            <a:ext cx="4487722" cy="6758618"/>
          </a:xfrm>
          <a:prstGeom prst="rect">
            <a:avLst/>
          </a:prstGeom>
        </p:spPr>
      </p:pic>
      <p:pic>
        <p:nvPicPr>
          <p:cNvPr id="6" name="Picture 5" descr="A picture containing text, building, stone&#10;&#10;Description automatically generated">
            <a:extLst>
              <a:ext uri="{FF2B5EF4-FFF2-40B4-BE49-F238E27FC236}">
                <a16:creationId xmlns:a16="http://schemas.microsoft.com/office/drawing/2014/main" id="{C360AA1D-FA3A-C446-BB93-E4BFA22950BE}"/>
              </a:ext>
            </a:extLst>
          </p:cNvPr>
          <p:cNvPicPr>
            <a:picLocks noChangeAspect="1"/>
          </p:cNvPicPr>
          <p:nvPr/>
        </p:nvPicPr>
        <p:blipFill>
          <a:blip r:embed="rId4"/>
          <a:stretch>
            <a:fillRect/>
          </a:stretch>
        </p:blipFill>
        <p:spPr>
          <a:xfrm>
            <a:off x="1006641" y="278291"/>
            <a:ext cx="4936959" cy="6758618"/>
          </a:xfrm>
          <a:prstGeom prst="rect">
            <a:avLst/>
          </a:prstGeom>
        </p:spPr>
      </p:pic>
      <p:pic>
        <p:nvPicPr>
          <p:cNvPr id="45" name="Picture 44" descr="A close up of a logo&#10;&#10;Description automatically generated">
            <a:extLst>
              <a:ext uri="{FF2B5EF4-FFF2-40B4-BE49-F238E27FC236}">
                <a16:creationId xmlns:a16="http://schemas.microsoft.com/office/drawing/2014/main" id="{1A549BF0-C419-6445-9851-DE4F6A2DD911}"/>
              </a:ext>
            </a:extLst>
          </p:cNvPr>
          <p:cNvPicPr>
            <a:picLocks noChangeAspect="1"/>
          </p:cNvPicPr>
          <p:nvPr/>
        </p:nvPicPr>
        <p:blipFill>
          <a:blip r:embed="rId5">
            <a:duotone>
              <a:schemeClr val="accent2">
                <a:shade val="45000"/>
                <a:satMod val="135000"/>
              </a:schemeClr>
              <a:prstClr val="white"/>
            </a:duotone>
          </a:blip>
          <a:stretch>
            <a:fillRect/>
          </a:stretch>
        </p:blipFill>
        <p:spPr>
          <a:xfrm rot="16200000" flipV="1">
            <a:off x="6526682" y="1661795"/>
            <a:ext cx="5053263" cy="3269714"/>
          </a:xfrm>
          <a:prstGeom prst="rect">
            <a:avLst/>
          </a:prstGeom>
          <a:noFill/>
        </p:spPr>
      </p:pic>
      <p:pic>
        <p:nvPicPr>
          <p:cNvPr id="46" name="Picture 45" descr="A close up of a logo&#10;&#10;Description automatically generated">
            <a:extLst>
              <a:ext uri="{FF2B5EF4-FFF2-40B4-BE49-F238E27FC236}">
                <a16:creationId xmlns:a16="http://schemas.microsoft.com/office/drawing/2014/main" id="{3C5BFC21-81EE-6B47-8B39-491D8A13E8CD}"/>
              </a:ext>
            </a:extLst>
          </p:cNvPr>
          <p:cNvPicPr>
            <a:picLocks noChangeAspect="1"/>
          </p:cNvPicPr>
          <p:nvPr/>
        </p:nvPicPr>
        <p:blipFill>
          <a:blip r:embed="rId5">
            <a:duotone>
              <a:schemeClr val="accent6">
                <a:shade val="45000"/>
                <a:satMod val="135000"/>
              </a:schemeClr>
              <a:prstClr val="white"/>
            </a:duotone>
          </a:blip>
          <a:stretch>
            <a:fillRect/>
          </a:stretch>
        </p:blipFill>
        <p:spPr>
          <a:xfrm rot="16200000" flipV="1">
            <a:off x="1760059" y="2273246"/>
            <a:ext cx="3336600" cy="2158947"/>
          </a:xfrm>
          <a:prstGeom prst="rect">
            <a:avLst/>
          </a:prstGeom>
          <a:noFill/>
        </p:spPr>
      </p:pic>
    </p:spTree>
    <p:extLst>
      <p:ext uri="{BB962C8B-B14F-4D97-AF65-F5344CB8AC3E}">
        <p14:creationId xmlns:p14="http://schemas.microsoft.com/office/powerpoint/2010/main" val="114483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descr="A group of people standing in front of a building&#10;&#10;Description automatically generated">
            <a:extLst>
              <a:ext uri="{FF2B5EF4-FFF2-40B4-BE49-F238E27FC236}">
                <a16:creationId xmlns:a16="http://schemas.microsoft.com/office/drawing/2014/main" id="{193ABD0B-EE33-9147-AF85-1563CFAE819A}"/>
              </a:ext>
            </a:extLst>
          </p:cNvPr>
          <p:cNvPicPr>
            <a:picLocks noChangeAspect="1"/>
          </p:cNvPicPr>
          <p:nvPr/>
        </p:nvPicPr>
        <p:blipFill rotWithShape="1">
          <a:blip r:embed="rId2"/>
          <a:srcRect l="-1536" t="-601" r="-410" b="285"/>
          <a:stretch/>
        </p:blipFill>
        <p:spPr>
          <a:xfrm>
            <a:off x="396687" y="1900721"/>
            <a:ext cx="6670623" cy="3281901"/>
          </a:xfrm>
          <a:prstGeom prst="rect">
            <a:avLst/>
          </a:prstGeom>
        </p:spPr>
      </p:pic>
      <p:pic>
        <p:nvPicPr>
          <p:cNvPr id="10" name="Picture 9" descr="A tattoo on his head&#10;&#10;Description automatically generated">
            <a:extLst>
              <a:ext uri="{FF2B5EF4-FFF2-40B4-BE49-F238E27FC236}">
                <a16:creationId xmlns:a16="http://schemas.microsoft.com/office/drawing/2014/main" id="{01DF33E7-7407-ED46-A4D7-D3F7BF840864}"/>
              </a:ext>
            </a:extLst>
          </p:cNvPr>
          <p:cNvPicPr>
            <a:picLocks noChangeAspect="1"/>
          </p:cNvPicPr>
          <p:nvPr/>
        </p:nvPicPr>
        <p:blipFill rotWithShape="1">
          <a:blip r:embed="rId3"/>
          <a:srcRect l="1817" t="1592" r="-1" b="-600"/>
          <a:stretch/>
        </p:blipFill>
        <p:spPr>
          <a:xfrm>
            <a:off x="7906625" y="1536290"/>
            <a:ext cx="2703259" cy="4242619"/>
          </a:xfrm>
          <a:prstGeom prst="rect">
            <a:avLst/>
          </a:prstGeom>
        </p:spPr>
      </p:pic>
      <p:pic>
        <p:nvPicPr>
          <p:cNvPr id="4" name="Picture 3" descr="A dark room&#10;&#10;Description automatically generated">
            <a:extLst>
              <a:ext uri="{FF2B5EF4-FFF2-40B4-BE49-F238E27FC236}">
                <a16:creationId xmlns:a16="http://schemas.microsoft.com/office/drawing/2014/main" id="{57F63107-A710-FE43-987D-30144B2B8016}"/>
              </a:ext>
            </a:extLst>
          </p:cNvPr>
          <p:cNvPicPr>
            <a:picLocks noChangeAspect="1"/>
          </p:cNvPicPr>
          <p:nvPr/>
        </p:nvPicPr>
        <p:blipFill>
          <a:blip r:embed="rId4">
            <a:duotone>
              <a:schemeClr val="accent1">
                <a:shade val="45000"/>
                <a:satMod val="135000"/>
              </a:schemeClr>
              <a:prstClr val="white"/>
            </a:duotone>
          </a:blip>
          <a:stretch>
            <a:fillRect/>
          </a:stretch>
        </p:blipFill>
        <p:spPr>
          <a:xfrm rot="5400000">
            <a:off x="7079373" y="2363542"/>
            <a:ext cx="4297409" cy="2642906"/>
          </a:xfrm>
          <a:prstGeom prst="rect">
            <a:avLst/>
          </a:prstGeom>
        </p:spPr>
      </p:pic>
      <p:pic>
        <p:nvPicPr>
          <p:cNvPr id="40" name="Picture 39" descr="A dark room&#10;&#10;Description automatically generated">
            <a:extLst>
              <a:ext uri="{FF2B5EF4-FFF2-40B4-BE49-F238E27FC236}">
                <a16:creationId xmlns:a16="http://schemas.microsoft.com/office/drawing/2014/main" id="{A9CB4638-141F-8545-8A82-0257029C4E1F}"/>
              </a:ext>
            </a:extLst>
          </p:cNvPr>
          <p:cNvPicPr>
            <a:picLocks noChangeAspect="1"/>
          </p:cNvPicPr>
          <p:nvPr/>
        </p:nvPicPr>
        <p:blipFill>
          <a:blip r:embed="rId4">
            <a:duotone>
              <a:schemeClr val="accent1">
                <a:shade val="45000"/>
                <a:satMod val="135000"/>
              </a:schemeClr>
              <a:prstClr val="white"/>
            </a:duotone>
          </a:blip>
          <a:stretch>
            <a:fillRect/>
          </a:stretch>
        </p:blipFill>
        <p:spPr>
          <a:xfrm rot="5400000">
            <a:off x="8447161" y="2127654"/>
            <a:ext cx="2506238" cy="1541337"/>
          </a:xfrm>
          <a:prstGeom prst="rect">
            <a:avLst/>
          </a:prstGeom>
        </p:spPr>
      </p:pic>
      <p:pic>
        <p:nvPicPr>
          <p:cNvPr id="41" name="Picture 40" descr="A dark room&#10;&#10;Description automatically generated">
            <a:extLst>
              <a:ext uri="{FF2B5EF4-FFF2-40B4-BE49-F238E27FC236}">
                <a16:creationId xmlns:a16="http://schemas.microsoft.com/office/drawing/2014/main" id="{E9FE4EAA-E5AF-614F-9F4C-72DDE3DB7DDE}"/>
              </a:ext>
            </a:extLst>
          </p:cNvPr>
          <p:cNvPicPr>
            <a:picLocks noChangeAspect="1"/>
          </p:cNvPicPr>
          <p:nvPr/>
        </p:nvPicPr>
        <p:blipFill rotWithShape="1">
          <a:blip r:embed="rId4">
            <a:lum bright="70000" contrast="-70000"/>
          </a:blip>
          <a:srcRect b="11089"/>
          <a:stretch/>
        </p:blipFill>
        <p:spPr>
          <a:xfrm>
            <a:off x="850526" y="1968944"/>
            <a:ext cx="5877247" cy="3213678"/>
          </a:xfrm>
          <a:prstGeom prst="rect">
            <a:avLst/>
          </a:prstGeom>
          <a:ln>
            <a:noFill/>
          </a:ln>
        </p:spPr>
      </p:pic>
    </p:spTree>
    <p:extLst>
      <p:ext uri="{BB962C8B-B14F-4D97-AF65-F5344CB8AC3E}">
        <p14:creationId xmlns:p14="http://schemas.microsoft.com/office/powerpoint/2010/main" val="106216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04ED-E5B3-2744-BAA1-6247F9087F10}"/>
              </a:ext>
            </a:extLst>
          </p:cNvPr>
          <p:cNvSpPr>
            <a:spLocks noGrp="1"/>
          </p:cNvSpPr>
          <p:nvPr>
            <p:ph type="title"/>
          </p:nvPr>
        </p:nvSpPr>
        <p:spPr/>
        <p:txBody>
          <a:bodyPr/>
          <a:lstStyle/>
          <a:p>
            <a:r>
              <a:rPr lang="en-US" dirty="0"/>
              <a:t>Golden Ratio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BF8E92-BEBD-3541-8EB7-CB356A974C34}"/>
                  </a:ext>
                </a:extLst>
              </p:cNvPr>
              <p:cNvSpPr>
                <a:spLocks noGrp="1"/>
              </p:cNvSpPr>
              <p:nvPr>
                <p:ph idx="1"/>
              </p:nvPr>
            </p:nvSpPr>
            <p:spPr>
              <a:xfrm>
                <a:off x="1001976" y="2142205"/>
                <a:ext cx="10067979" cy="4393505"/>
              </a:xfrm>
            </p:spPr>
            <p:txBody>
              <a:bodyPr numCol="1">
                <a:normAutofit/>
              </a:bodyPr>
              <a:lstStyle/>
              <a:p>
                <a:r>
                  <a:rPr lang="en-US" dirty="0"/>
                  <a:t>Golden Ratio: </a:t>
                </a:r>
              </a:p>
              <a:p>
                <a:pPr lvl="1"/>
                <a:r>
                  <a:rPr lang="en-US" dirty="0"/>
                  <a:t>Defined  </a:t>
                </a:r>
                <a14:m>
                  <m:oMath xmlns:m="http://schemas.openxmlformats.org/officeDocument/2006/math">
                    <m:r>
                      <a:rPr lang="en-US" i="1" smtClean="0">
                        <a:latin typeface="Cambria Math" panose="02040503050406030204" pitchFamily="18" charset="0"/>
                        <a:ea typeface="Cambria Math" panose="02040503050406030204" pitchFamily="18" charset="0"/>
                      </a:rPr>
                      <m:t>𝜙</m:t>
                    </m:r>
                    <m:r>
                      <a:rPr lang="en-US" b="0" i="1" smtClean="0">
                        <a:latin typeface="Cambria Math" panose="02040503050406030204" pitchFamily="18" charset="0"/>
                        <a:ea typeface="Cambria Math" panose="02040503050406030204" pitchFamily="18" charset="0"/>
                      </a:rPr>
                      <m:t>= </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𝑎</m:t>
                        </m:r>
                      </m:num>
                      <m:den>
                        <m:r>
                          <a:rPr lang="en-US" b="0" i="1" smtClean="0">
                            <a:latin typeface="Cambria Math" panose="02040503050406030204" pitchFamily="18" charset="0"/>
                            <a:ea typeface="Cambria Math" panose="02040503050406030204" pitchFamily="18" charset="0"/>
                          </a:rPr>
                          <m:t>𝑏</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𝑎</m:t>
                        </m:r>
                      </m:num>
                      <m:den>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den>
                    </m:f>
                    <m:r>
                      <a:rPr lang="en-US" b="0" i="1" smtClean="0">
                        <a:latin typeface="Cambria Math" panose="02040503050406030204" pitchFamily="18" charset="0"/>
                        <a:ea typeface="Cambria Math" panose="02040503050406030204" pitchFamily="18" charset="0"/>
                      </a:rPr>
                      <m:t>≈1.618</m:t>
                    </m:r>
                  </m:oMath>
                </a14:m>
                <a:r>
                  <a:rPr lang="en-US" dirty="0"/>
                  <a:t>  where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oMath>
                </a14:m>
                <a:r>
                  <a:rPr lang="en-US" dirty="0"/>
                  <a:t> is a line segment and </a:t>
                </a:r>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&gt;</m:t>
                    </m:r>
                    <m:r>
                      <a:rPr lang="en-US" b="0" i="1" smtClean="0">
                        <a:latin typeface="Cambria Math" panose="02040503050406030204" pitchFamily="18" charset="0"/>
                      </a:rPr>
                      <m:t>𝑏</m:t>
                    </m:r>
                  </m:oMath>
                </a14:m>
                <a:r>
                  <a:rPr lang="en-US" dirty="0"/>
                  <a:t> </a:t>
                </a:r>
              </a:p>
              <a:p>
                <a:pPr lvl="1"/>
                <a:endParaRPr lang="en-US" dirty="0"/>
              </a:p>
              <a:p>
                <a:pPr marL="445770" lvl="1" indent="0">
                  <a:buNone/>
                </a:pPr>
                <a:endParaRPr lang="en-US" dirty="0"/>
              </a:p>
              <a:p>
                <a:r>
                  <a:rPr lang="en-US" dirty="0"/>
                  <a:t>Calculation</a:t>
                </a:r>
              </a:p>
              <a:p>
                <a:pPr marL="0" indent="0">
                  <a:buNone/>
                </a:pPr>
                <a:endParaRPr lang="en-US" dirty="0"/>
              </a:p>
              <a:p>
                <a:pPr marL="445770" lvl="1" indent="0">
                  <a:buNone/>
                </a:pPr>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22BF8E92-BEBD-3541-8EB7-CB356A974C34}"/>
                  </a:ext>
                </a:extLst>
              </p:cNvPr>
              <p:cNvSpPr>
                <a:spLocks noGrp="1" noRot="1" noChangeAspect="1" noMove="1" noResize="1" noEditPoints="1" noAdjustHandles="1" noChangeArrowheads="1" noChangeShapeType="1" noTextEdit="1"/>
              </p:cNvSpPr>
              <p:nvPr>
                <p:ph idx="1"/>
              </p:nvPr>
            </p:nvSpPr>
            <p:spPr>
              <a:xfrm>
                <a:off x="1001976" y="2142205"/>
                <a:ext cx="10067979" cy="4393505"/>
              </a:xfrm>
              <a:blipFill>
                <a:blip r:embed="rId3"/>
                <a:stretch>
                  <a:fillRect l="-882" t="-2594"/>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EE44528F-9D1E-B742-A6A6-6B60C47DA473}"/>
              </a:ext>
            </a:extLst>
          </p:cNvPr>
          <p:cNvCxnSpPr>
            <a:cxnSpLocks/>
          </p:cNvCxnSpPr>
          <p:nvPr/>
        </p:nvCxnSpPr>
        <p:spPr>
          <a:xfrm>
            <a:off x="4243387" y="3356492"/>
            <a:ext cx="2586038" cy="0"/>
          </a:xfrm>
          <a:prstGeom prst="line">
            <a:avLst/>
          </a:prstGeom>
          <a:ln w="63500">
            <a:solidFill>
              <a:schemeClr val="accent5"/>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233A5834-5B55-634F-B351-3AD8753241B8}"/>
              </a:ext>
            </a:extLst>
          </p:cNvPr>
          <p:cNvCxnSpPr>
            <a:cxnSpLocks/>
          </p:cNvCxnSpPr>
          <p:nvPr/>
        </p:nvCxnSpPr>
        <p:spPr>
          <a:xfrm>
            <a:off x="6829425" y="3356481"/>
            <a:ext cx="1571625" cy="0"/>
          </a:xfrm>
          <a:prstGeom prst="line">
            <a:avLst/>
          </a:prstGeom>
          <a:ln w="63500">
            <a:solidFill>
              <a:schemeClr val="accent2"/>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9756B6D-B998-EC46-A77B-1A18739BF17D}"/>
                  </a:ext>
                </a:extLst>
              </p:cNvPr>
              <p:cNvSpPr txBox="1"/>
              <p:nvPr/>
            </p:nvSpPr>
            <p:spPr>
              <a:xfrm>
                <a:off x="5325665" y="3365759"/>
                <a:ext cx="421482" cy="3785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oMath>
                  </m:oMathPara>
                </a14:m>
                <a:endParaRPr lang="en-US" dirty="0"/>
              </a:p>
            </p:txBody>
          </p:sp>
        </mc:Choice>
        <mc:Fallback xmlns="">
          <p:sp>
            <p:nvSpPr>
              <p:cNvPr id="13" name="TextBox 12">
                <a:extLst>
                  <a:ext uri="{FF2B5EF4-FFF2-40B4-BE49-F238E27FC236}">
                    <a16:creationId xmlns:a16="http://schemas.microsoft.com/office/drawing/2014/main" id="{D9756B6D-B998-EC46-A77B-1A18739BF17D}"/>
                  </a:ext>
                </a:extLst>
              </p:cNvPr>
              <p:cNvSpPr txBox="1">
                <a:spLocks noRot="1" noChangeAspect="1" noMove="1" noResize="1" noEditPoints="1" noAdjustHandles="1" noChangeArrowheads="1" noChangeShapeType="1" noTextEdit="1"/>
              </p:cNvSpPr>
              <p:nvPr/>
            </p:nvSpPr>
            <p:spPr>
              <a:xfrm>
                <a:off x="5325665" y="3365759"/>
                <a:ext cx="421482" cy="37859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EB279BC-B677-E943-8BC2-877C17768E9A}"/>
                  </a:ext>
                </a:extLst>
              </p:cNvPr>
              <p:cNvSpPr txBox="1"/>
              <p:nvPr/>
            </p:nvSpPr>
            <p:spPr>
              <a:xfrm>
                <a:off x="7379017" y="3356492"/>
                <a:ext cx="42148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dirty="0"/>
              </a:p>
            </p:txBody>
          </p:sp>
        </mc:Choice>
        <mc:Fallback xmlns="">
          <p:sp>
            <p:nvSpPr>
              <p:cNvPr id="15" name="TextBox 14">
                <a:extLst>
                  <a:ext uri="{FF2B5EF4-FFF2-40B4-BE49-F238E27FC236}">
                    <a16:creationId xmlns:a16="http://schemas.microsoft.com/office/drawing/2014/main" id="{FEB279BC-B677-E943-8BC2-877C17768E9A}"/>
                  </a:ext>
                </a:extLst>
              </p:cNvPr>
              <p:cNvSpPr txBox="1">
                <a:spLocks noRot="1" noChangeAspect="1" noMove="1" noResize="1" noEditPoints="1" noAdjustHandles="1" noChangeArrowheads="1" noChangeShapeType="1" noTextEdit="1"/>
              </p:cNvSpPr>
              <p:nvPr/>
            </p:nvSpPr>
            <p:spPr>
              <a:xfrm>
                <a:off x="7379017" y="3356492"/>
                <a:ext cx="421482"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E03A89F-6BF8-8841-8F7A-1C0BC419389E}"/>
                  </a:ext>
                </a:extLst>
              </p:cNvPr>
              <p:cNvSpPr txBox="1"/>
              <p:nvPr/>
            </p:nvSpPr>
            <p:spPr>
              <a:xfrm>
                <a:off x="3359285" y="3165737"/>
                <a:ext cx="839941" cy="369332"/>
              </a:xfrm>
              <a:prstGeom prst="rect">
                <a:avLst/>
              </a:prstGeom>
              <a:noFill/>
            </p:spPr>
            <p:txBody>
              <a:bodyPr wrap="square" rtlCol="0">
                <a:spAutoFit/>
              </a:bodyPr>
              <a:lstStyle/>
              <a:p>
                <a14:m>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r>
                      <a:rPr lang="en-US" b="0" i="1" smtClean="0">
                        <a:latin typeface="Cambria Math" panose="02040503050406030204" pitchFamily="18" charset="0"/>
                      </a:rPr>
                      <m:t>𝑏</m:t>
                    </m:r>
                  </m:oMath>
                </a14:m>
                <a:r>
                  <a:rPr lang="en-US" dirty="0"/>
                  <a:t>:</a:t>
                </a:r>
              </a:p>
            </p:txBody>
          </p:sp>
        </mc:Choice>
        <mc:Fallback xmlns="">
          <p:sp>
            <p:nvSpPr>
              <p:cNvPr id="16" name="TextBox 15">
                <a:extLst>
                  <a:ext uri="{FF2B5EF4-FFF2-40B4-BE49-F238E27FC236}">
                    <a16:creationId xmlns:a16="http://schemas.microsoft.com/office/drawing/2014/main" id="{8E03A89F-6BF8-8841-8F7A-1C0BC419389E}"/>
                  </a:ext>
                </a:extLst>
              </p:cNvPr>
              <p:cNvSpPr txBox="1">
                <a:spLocks noRot="1" noChangeAspect="1" noMove="1" noResize="1" noEditPoints="1" noAdjustHandles="1" noChangeArrowheads="1" noChangeShapeType="1" noTextEdit="1"/>
              </p:cNvSpPr>
              <p:nvPr/>
            </p:nvSpPr>
            <p:spPr>
              <a:xfrm>
                <a:off x="3359285" y="3165737"/>
                <a:ext cx="839941" cy="369332"/>
              </a:xfrm>
              <a:prstGeom prst="rect">
                <a:avLst/>
              </a:prstGeom>
              <a:blipFill>
                <a:blip r:embed="rId6"/>
                <a:stretch>
                  <a:fillRect t="-3333" b="-26667"/>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4B060D37-B723-204D-B327-CF4ADA54C8F0}"/>
              </a:ext>
            </a:extLst>
          </p:cNvPr>
          <p:cNvCxnSpPr>
            <a:cxnSpLocks/>
          </p:cNvCxnSpPr>
          <p:nvPr/>
        </p:nvCxnSpPr>
        <p:spPr>
          <a:xfrm>
            <a:off x="977160" y="1509021"/>
            <a:ext cx="8151850"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400C89E-6407-3B48-AC9C-AE56CB781AFC}"/>
              </a:ext>
            </a:extLst>
          </p:cNvPr>
          <p:cNvPicPr>
            <a:picLocks noChangeAspect="1"/>
          </p:cNvPicPr>
          <p:nvPr/>
        </p:nvPicPr>
        <p:blipFill>
          <a:blip r:embed="rId7"/>
          <a:stretch>
            <a:fillRect/>
          </a:stretch>
        </p:blipFill>
        <p:spPr>
          <a:xfrm>
            <a:off x="2467047" y="4338957"/>
            <a:ext cx="2586038" cy="1869995"/>
          </a:xfrm>
          <a:prstGeom prst="rect">
            <a:avLst/>
          </a:prstGeom>
        </p:spPr>
      </p:pic>
      <p:sp>
        <p:nvSpPr>
          <p:cNvPr id="6" name="TextBox 5">
            <a:extLst>
              <a:ext uri="{FF2B5EF4-FFF2-40B4-BE49-F238E27FC236}">
                <a16:creationId xmlns:a16="http://schemas.microsoft.com/office/drawing/2014/main" id="{7FB65A4F-0C09-484F-B640-2C28BFA58BFA}"/>
              </a:ext>
            </a:extLst>
          </p:cNvPr>
          <p:cNvSpPr txBox="1"/>
          <p:nvPr/>
        </p:nvSpPr>
        <p:spPr>
          <a:xfrm>
            <a:off x="6518156" y="4483615"/>
            <a:ext cx="3352800" cy="369332"/>
          </a:xfrm>
          <a:prstGeom prst="rect">
            <a:avLst/>
          </a:prstGeom>
          <a:noFill/>
        </p:spPr>
        <p:txBody>
          <a:bodyPr wrap="square" rtlCol="0">
            <a:spAutoFit/>
          </a:bodyPr>
          <a:lstStyle/>
          <a:p>
            <a:r>
              <a:rPr lang="en-US" dirty="0"/>
              <a:t>By the Quadratic Formula:</a:t>
            </a:r>
          </a:p>
        </p:txBody>
      </p:sp>
      <p:pic>
        <p:nvPicPr>
          <p:cNvPr id="10" name="Picture 9">
            <a:extLst>
              <a:ext uri="{FF2B5EF4-FFF2-40B4-BE49-F238E27FC236}">
                <a16:creationId xmlns:a16="http://schemas.microsoft.com/office/drawing/2014/main" id="{469F29C1-B440-A742-B9E0-8D0778FC6579}"/>
              </a:ext>
            </a:extLst>
          </p:cNvPr>
          <p:cNvPicPr>
            <a:picLocks noChangeAspect="1"/>
          </p:cNvPicPr>
          <p:nvPr/>
        </p:nvPicPr>
        <p:blipFill>
          <a:blip r:embed="rId8"/>
          <a:stretch>
            <a:fillRect/>
          </a:stretch>
        </p:blipFill>
        <p:spPr>
          <a:xfrm>
            <a:off x="7087904" y="4941663"/>
            <a:ext cx="1945129" cy="500176"/>
          </a:xfrm>
          <a:prstGeom prst="rect">
            <a:avLst/>
          </a:prstGeom>
        </p:spPr>
      </p:pic>
    </p:spTree>
    <p:extLst>
      <p:ext uri="{BB962C8B-B14F-4D97-AF65-F5344CB8AC3E}">
        <p14:creationId xmlns:p14="http://schemas.microsoft.com/office/powerpoint/2010/main" val="2385915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descr="A person lying on the ground&#10;&#10;Description automatically generated">
            <a:extLst>
              <a:ext uri="{FF2B5EF4-FFF2-40B4-BE49-F238E27FC236}">
                <a16:creationId xmlns:a16="http://schemas.microsoft.com/office/drawing/2014/main" id="{69DBD53F-99FC-FA4A-AC9D-A1EE587F57D5}"/>
              </a:ext>
            </a:extLst>
          </p:cNvPr>
          <p:cNvPicPr>
            <a:picLocks noChangeAspect="1"/>
          </p:cNvPicPr>
          <p:nvPr/>
        </p:nvPicPr>
        <p:blipFill>
          <a:blip r:embed="rId2"/>
          <a:stretch>
            <a:fillRect/>
          </a:stretch>
        </p:blipFill>
        <p:spPr>
          <a:xfrm>
            <a:off x="-12503" y="324196"/>
            <a:ext cx="11912206" cy="6666808"/>
          </a:xfrm>
          <a:prstGeom prst="rect">
            <a:avLst/>
          </a:prstGeom>
        </p:spPr>
      </p:pic>
      <p:sp>
        <p:nvSpPr>
          <p:cNvPr id="10" name="TextBox 9">
            <a:extLst>
              <a:ext uri="{FF2B5EF4-FFF2-40B4-BE49-F238E27FC236}">
                <a16:creationId xmlns:a16="http://schemas.microsoft.com/office/drawing/2014/main" id="{F32C3A07-9307-2B42-9CF4-7F9FD0FAD4A0}"/>
              </a:ext>
            </a:extLst>
          </p:cNvPr>
          <p:cNvSpPr txBox="1"/>
          <p:nvPr/>
        </p:nvSpPr>
        <p:spPr>
          <a:xfrm>
            <a:off x="0" y="6744783"/>
            <a:ext cx="3607723" cy="246221"/>
          </a:xfrm>
          <a:prstGeom prst="rect">
            <a:avLst/>
          </a:prstGeom>
          <a:noFill/>
        </p:spPr>
        <p:txBody>
          <a:bodyPr wrap="square" rtlCol="0">
            <a:spAutoFit/>
          </a:bodyPr>
          <a:lstStyle/>
          <a:p>
            <a:r>
              <a:rPr lang="en-US" sz="1000" dirty="0">
                <a:solidFill>
                  <a:schemeClr val="bg1"/>
                </a:solidFill>
              </a:rPr>
              <a:t>"Michelangelo - The Creation of Man" courtesy of Pierre </a:t>
            </a:r>
            <a:r>
              <a:rPr lang="en-US" sz="1000" dirty="0" err="1">
                <a:solidFill>
                  <a:schemeClr val="bg1"/>
                </a:solidFill>
              </a:rPr>
              <a:t>Metivier</a:t>
            </a:r>
            <a:endParaRPr lang="en-US" sz="1000" dirty="0">
              <a:solidFill>
                <a:schemeClr val="bg1"/>
              </a:solidFill>
            </a:endParaRPr>
          </a:p>
        </p:txBody>
      </p:sp>
    </p:spTree>
    <p:extLst>
      <p:ext uri="{BB962C8B-B14F-4D97-AF65-F5344CB8AC3E}">
        <p14:creationId xmlns:p14="http://schemas.microsoft.com/office/powerpoint/2010/main" val="886355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descr="A person lying on the ground&#10;&#10;Description automatically generated">
            <a:extLst>
              <a:ext uri="{FF2B5EF4-FFF2-40B4-BE49-F238E27FC236}">
                <a16:creationId xmlns:a16="http://schemas.microsoft.com/office/drawing/2014/main" id="{69DBD53F-99FC-FA4A-AC9D-A1EE587F57D5}"/>
              </a:ext>
            </a:extLst>
          </p:cNvPr>
          <p:cNvPicPr>
            <a:picLocks noChangeAspect="1"/>
          </p:cNvPicPr>
          <p:nvPr/>
        </p:nvPicPr>
        <p:blipFill>
          <a:blip r:embed="rId2"/>
          <a:stretch>
            <a:fillRect/>
          </a:stretch>
        </p:blipFill>
        <p:spPr>
          <a:xfrm>
            <a:off x="-12503" y="324196"/>
            <a:ext cx="11912206" cy="6666808"/>
          </a:xfrm>
          <a:prstGeom prst="rect">
            <a:avLst/>
          </a:prstGeom>
        </p:spPr>
      </p:pic>
      <p:pic>
        <p:nvPicPr>
          <p:cNvPr id="9" name="Picture 8" descr="A close up of a logo&#10;&#10;Description automatically generated">
            <a:extLst>
              <a:ext uri="{FF2B5EF4-FFF2-40B4-BE49-F238E27FC236}">
                <a16:creationId xmlns:a16="http://schemas.microsoft.com/office/drawing/2014/main" id="{056C47DD-8671-EA41-83C9-E0E6749F6003}"/>
              </a:ext>
            </a:extLst>
          </p:cNvPr>
          <p:cNvPicPr>
            <a:picLocks noChangeAspect="1"/>
          </p:cNvPicPr>
          <p:nvPr/>
        </p:nvPicPr>
        <p:blipFill>
          <a:blip r:embed="rId3">
            <a:duotone>
              <a:schemeClr val="accent4">
                <a:shade val="45000"/>
                <a:satMod val="135000"/>
              </a:schemeClr>
              <a:prstClr val="white"/>
            </a:duotone>
          </a:blip>
          <a:stretch>
            <a:fillRect/>
          </a:stretch>
        </p:blipFill>
        <p:spPr>
          <a:xfrm flipV="1">
            <a:off x="395853" y="0"/>
            <a:ext cx="9995057" cy="6467302"/>
          </a:xfrm>
          <a:prstGeom prst="rect">
            <a:avLst/>
          </a:prstGeom>
          <a:noFill/>
        </p:spPr>
      </p:pic>
    </p:spTree>
    <p:extLst>
      <p:ext uri="{BB962C8B-B14F-4D97-AF65-F5344CB8AC3E}">
        <p14:creationId xmlns:p14="http://schemas.microsoft.com/office/powerpoint/2010/main" val="2548582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FF95-F9C1-9E42-9538-503E1F45272D}"/>
              </a:ext>
            </a:extLst>
          </p:cNvPr>
          <p:cNvSpPr>
            <a:spLocks noGrp="1"/>
          </p:cNvSpPr>
          <p:nvPr>
            <p:ph type="title"/>
          </p:nvPr>
        </p:nvSpPr>
        <p:spPr/>
        <p:txBody>
          <a:bodyPr/>
          <a:lstStyle/>
          <a:p>
            <a:r>
              <a:rPr lang="en-US" dirty="0"/>
              <a:t>Put Your Intuition to the Test</a:t>
            </a:r>
          </a:p>
        </p:txBody>
      </p:sp>
      <p:pic>
        <p:nvPicPr>
          <p:cNvPr id="16" name="Picture 15" descr="A sunset over a body of water&#10;&#10;Description automatically generated">
            <a:extLst>
              <a:ext uri="{FF2B5EF4-FFF2-40B4-BE49-F238E27FC236}">
                <a16:creationId xmlns:a16="http://schemas.microsoft.com/office/drawing/2014/main" id="{04BD7427-81C0-C94E-B4DA-070C73543D3F}"/>
              </a:ext>
            </a:extLst>
          </p:cNvPr>
          <p:cNvPicPr>
            <a:picLocks noChangeAspect="1"/>
          </p:cNvPicPr>
          <p:nvPr/>
        </p:nvPicPr>
        <p:blipFill>
          <a:blip r:embed="rId2"/>
          <a:stretch>
            <a:fillRect/>
          </a:stretch>
        </p:blipFill>
        <p:spPr>
          <a:xfrm>
            <a:off x="977160" y="1803401"/>
            <a:ext cx="4381189" cy="2464419"/>
          </a:xfrm>
          <a:prstGeom prst="rect">
            <a:avLst/>
          </a:prstGeom>
        </p:spPr>
      </p:pic>
      <p:cxnSp>
        <p:nvCxnSpPr>
          <p:cNvPr id="17" name="Straight Connector 16">
            <a:extLst>
              <a:ext uri="{FF2B5EF4-FFF2-40B4-BE49-F238E27FC236}">
                <a16:creationId xmlns:a16="http://schemas.microsoft.com/office/drawing/2014/main" id="{8292F6A0-7483-8049-AD73-849CB1AD11D4}"/>
              </a:ext>
            </a:extLst>
          </p:cNvPr>
          <p:cNvCxnSpPr>
            <a:cxnSpLocks/>
          </p:cNvCxnSpPr>
          <p:nvPr/>
        </p:nvCxnSpPr>
        <p:spPr>
          <a:xfrm>
            <a:off x="977160" y="1509021"/>
            <a:ext cx="815185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14DB1E4D-FE09-934D-8A6F-8DA05574537E}"/>
              </a:ext>
            </a:extLst>
          </p:cNvPr>
          <p:cNvSpPr/>
          <p:nvPr/>
        </p:nvSpPr>
        <p:spPr>
          <a:xfrm>
            <a:off x="977160" y="4021599"/>
            <a:ext cx="4755995" cy="246221"/>
          </a:xfrm>
          <a:prstGeom prst="rect">
            <a:avLst/>
          </a:prstGeom>
        </p:spPr>
        <p:txBody>
          <a:bodyPr wrap="square">
            <a:spAutoFit/>
          </a:bodyPr>
          <a:lstStyle/>
          <a:p>
            <a:r>
              <a:rPr lang="en-US" sz="1000" dirty="0">
                <a:solidFill>
                  <a:schemeClr val="bg1"/>
                </a:solidFill>
              </a:rPr>
              <a:t>"Have a good summer!" by </a:t>
            </a:r>
            <a:r>
              <a:rPr lang="en-US" sz="1000" dirty="0" err="1">
                <a:solidFill>
                  <a:schemeClr val="bg1"/>
                </a:solidFill>
              </a:rPr>
              <a:t>Vegar</a:t>
            </a:r>
            <a:r>
              <a:rPr lang="en-US" sz="1000" dirty="0">
                <a:solidFill>
                  <a:schemeClr val="bg1"/>
                </a:solidFill>
              </a:rPr>
              <a:t> S Hansen Photography is licensed with CC BY-ND 2.0</a:t>
            </a:r>
          </a:p>
        </p:txBody>
      </p:sp>
      <p:pic>
        <p:nvPicPr>
          <p:cNvPr id="30" name="Picture 29" descr="A view of a grassy hill&#10;&#10;Description automatically generated">
            <a:extLst>
              <a:ext uri="{FF2B5EF4-FFF2-40B4-BE49-F238E27FC236}">
                <a16:creationId xmlns:a16="http://schemas.microsoft.com/office/drawing/2014/main" id="{A4B58108-2985-1D4A-952B-7C9B2E5D9600}"/>
              </a:ext>
            </a:extLst>
          </p:cNvPr>
          <p:cNvPicPr>
            <a:picLocks noChangeAspect="1"/>
          </p:cNvPicPr>
          <p:nvPr/>
        </p:nvPicPr>
        <p:blipFill>
          <a:blip r:embed="rId3"/>
          <a:stretch>
            <a:fillRect/>
          </a:stretch>
        </p:blipFill>
        <p:spPr>
          <a:xfrm>
            <a:off x="5518265" y="1803401"/>
            <a:ext cx="3733082" cy="2464417"/>
          </a:xfrm>
          <a:prstGeom prst="rect">
            <a:avLst/>
          </a:prstGeom>
        </p:spPr>
      </p:pic>
      <p:sp>
        <p:nvSpPr>
          <p:cNvPr id="31" name="TextBox 30">
            <a:extLst>
              <a:ext uri="{FF2B5EF4-FFF2-40B4-BE49-F238E27FC236}">
                <a16:creationId xmlns:a16="http://schemas.microsoft.com/office/drawing/2014/main" id="{1023A584-B896-4243-8EE0-24DD4970472E}"/>
              </a:ext>
            </a:extLst>
          </p:cNvPr>
          <p:cNvSpPr txBox="1"/>
          <p:nvPr/>
        </p:nvSpPr>
        <p:spPr>
          <a:xfrm>
            <a:off x="5524740" y="4021597"/>
            <a:ext cx="3185409" cy="246221"/>
          </a:xfrm>
          <a:prstGeom prst="rect">
            <a:avLst/>
          </a:prstGeom>
          <a:noFill/>
        </p:spPr>
        <p:txBody>
          <a:bodyPr wrap="square" rtlCol="0">
            <a:spAutoFit/>
          </a:bodyPr>
          <a:lstStyle/>
          <a:p>
            <a:r>
              <a:rPr lang="en-US" sz="1000" dirty="0">
                <a:solidFill>
                  <a:schemeClr val="bg1"/>
                </a:solidFill>
                <a:hlinkClick r:id="rId4">
                  <a:extLst>
                    <a:ext uri="{A12FA001-AC4F-418D-AE19-62706E023703}">
                      <ahyp:hlinkClr xmlns:ahyp="http://schemas.microsoft.com/office/drawing/2018/hyperlinkcolor" val="tx"/>
                    </a:ext>
                  </a:extLst>
                </a:hlinkClick>
              </a:rPr>
              <a:t>"landscape"</a:t>
            </a:r>
            <a:r>
              <a:rPr lang="en-US" sz="1000" dirty="0">
                <a:solidFill>
                  <a:schemeClr val="bg1"/>
                </a:solidFill>
              </a:rPr>
              <a:t> by </a:t>
            </a:r>
            <a:r>
              <a:rPr lang="en-US" sz="1000" dirty="0">
                <a:solidFill>
                  <a:schemeClr val="bg1"/>
                </a:solidFill>
                <a:hlinkClick r:id="rId5">
                  <a:extLst>
                    <a:ext uri="{A12FA001-AC4F-418D-AE19-62706E023703}">
                      <ahyp:hlinkClr xmlns:ahyp="http://schemas.microsoft.com/office/drawing/2018/hyperlinkcolor" val="tx"/>
                    </a:ext>
                  </a:extLst>
                </a:hlinkClick>
              </a:rPr>
              <a:t>barnyz</a:t>
            </a:r>
            <a:r>
              <a:rPr lang="en-US" sz="1000" dirty="0">
                <a:solidFill>
                  <a:schemeClr val="bg1"/>
                </a:solidFill>
              </a:rPr>
              <a:t> is licensed under </a:t>
            </a:r>
            <a:r>
              <a:rPr lang="en-US" sz="1000" cap="all" dirty="0">
                <a:solidFill>
                  <a:schemeClr val="bg1"/>
                </a:solidFill>
                <a:hlinkClick r:id="rId6">
                  <a:extLst>
                    <a:ext uri="{A12FA001-AC4F-418D-AE19-62706E023703}">
                      <ahyp:hlinkClr xmlns:ahyp="http://schemas.microsoft.com/office/drawing/2018/hyperlinkcolor" val="tx"/>
                    </a:ext>
                  </a:extLst>
                </a:hlinkClick>
              </a:rPr>
              <a:t>CC BY-NC-ND 2.0</a:t>
            </a:r>
            <a:endParaRPr lang="en-US" sz="1000" dirty="0">
              <a:solidFill>
                <a:schemeClr val="bg1"/>
              </a:solidFill>
            </a:endParaRPr>
          </a:p>
        </p:txBody>
      </p:sp>
      <p:pic>
        <p:nvPicPr>
          <p:cNvPr id="33" name="Picture 32" descr="A large green field with trees in the background&#10;&#10;Description automatically generated">
            <a:extLst>
              <a:ext uri="{FF2B5EF4-FFF2-40B4-BE49-F238E27FC236}">
                <a16:creationId xmlns:a16="http://schemas.microsoft.com/office/drawing/2014/main" id="{E2550D09-6155-0347-B7CA-F8388C0BA4FB}"/>
              </a:ext>
            </a:extLst>
          </p:cNvPr>
          <p:cNvPicPr>
            <a:picLocks noChangeAspect="1"/>
          </p:cNvPicPr>
          <p:nvPr/>
        </p:nvPicPr>
        <p:blipFill>
          <a:blip r:embed="rId7"/>
          <a:stretch>
            <a:fillRect/>
          </a:stretch>
        </p:blipFill>
        <p:spPr>
          <a:xfrm>
            <a:off x="3057084" y="4459400"/>
            <a:ext cx="3850334" cy="2561866"/>
          </a:xfrm>
          <a:prstGeom prst="rect">
            <a:avLst/>
          </a:prstGeom>
        </p:spPr>
      </p:pic>
      <p:sp>
        <p:nvSpPr>
          <p:cNvPr id="34" name="TextBox 33">
            <a:extLst>
              <a:ext uri="{FF2B5EF4-FFF2-40B4-BE49-F238E27FC236}">
                <a16:creationId xmlns:a16="http://schemas.microsoft.com/office/drawing/2014/main" id="{6C5B0342-32FA-1246-A864-17BF6E8F89A6}"/>
              </a:ext>
            </a:extLst>
          </p:cNvPr>
          <p:cNvSpPr txBox="1"/>
          <p:nvPr/>
        </p:nvSpPr>
        <p:spPr>
          <a:xfrm>
            <a:off x="3167754" y="6775045"/>
            <a:ext cx="3119718" cy="246221"/>
          </a:xfrm>
          <a:prstGeom prst="rect">
            <a:avLst/>
          </a:prstGeom>
          <a:noFill/>
        </p:spPr>
        <p:txBody>
          <a:bodyPr wrap="square" rtlCol="0">
            <a:spAutoFit/>
          </a:bodyPr>
          <a:lstStyle/>
          <a:p>
            <a:r>
              <a:rPr lang="en-US" sz="1000" dirty="0">
                <a:solidFill>
                  <a:schemeClr val="bg1"/>
                </a:solidFill>
                <a:hlinkClick r:id="rId8">
                  <a:extLst>
                    <a:ext uri="{A12FA001-AC4F-418D-AE19-62706E023703}">
                      <ahyp:hlinkClr xmlns:ahyp="http://schemas.microsoft.com/office/drawing/2018/hyperlinkcolor" val="tx"/>
                    </a:ext>
                  </a:extLst>
                </a:hlinkClick>
              </a:rPr>
              <a:t>"landscape"</a:t>
            </a:r>
            <a:r>
              <a:rPr lang="en-US" sz="1000" dirty="0">
                <a:solidFill>
                  <a:schemeClr val="bg1"/>
                </a:solidFill>
              </a:rPr>
              <a:t> by </a:t>
            </a:r>
            <a:r>
              <a:rPr lang="en-US" sz="1000" dirty="0">
                <a:solidFill>
                  <a:schemeClr val="bg1"/>
                </a:solidFill>
                <a:hlinkClick r:id="rId5">
                  <a:extLst>
                    <a:ext uri="{A12FA001-AC4F-418D-AE19-62706E023703}">
                      <ahyp:hlinkClr xmlns:ahyp="http://schemas.microsoft.com/office/drawing/2018/hyperlinkcolor" val="tx"/>
                    </a:ext>
                  </a:extLst>
                </a:hlinkClick>
              </a:rPr>
              <a:t>barnyz</a:t>
            </a:r>
            <a:r>
              <a:rPr lang="en-US" sz="1000" dirty="0">
                <a:solidFill>
                  <a:schemeClr val="bg1"/>
                </a:solidFill>
              </a:rPr>
              <a:t> is licensed under </a:t>
            </a:r>
            <a:r>
              <a:rPr lang="en-US" sz="1000" cap="all" dirty="0">
                <a:solidFill>
                  <a:schemeClr val="bg1"/>
                </a:solidFill>
                <a:hlinkClick r:id="rId6">
                  <a:extLst>
                    <a:ext uri="{A12FA001-AC4F-418D-AE19-62706E023703}">
                      <ahyp:hlinkClr xmlns:ahyp="http://schemas.microsoft.com/office/drawing/2018/hyperlinkcolor" val="tx"/>
                    </a:ext>
                  </a:extLst>
                </a:hlinkClick>
              </a:rPr>
              <a:t>CC BY-NC-ND 2.0</a:t>
            </a:r>
            <a:endParaRPr lang="en-US" sz="1000" dirty="0">
              <a:solidFill>
                <a:schemeClr val="bg1"/>
              </a:solidFill>
            </a:endParaRPr>
          </a:p>
        </p:txBody>
      </p:sp>
      <p:pic>
        <p:nvPicPr>
          <p:cNvPr id="36" name="Picture 35" descr="A body of water with a mountain in the background&#10;&#10;Description automatically generated">
            <a:extLst>
              <a:ext uri="{FF2B5EF4-FFF2-40B4-BE49-F238E27FC236}">
                <a16:creationId xmlns:a16="http://schemas.microsoft.com/office/drawing/2014/main" id="{D41A5C37-3130-104A-9BC6-2B115EE9326B}"/>
              </a:ext>
            </a:extLst>
          </p:cNvPr>
          <p:cNvPicPr>
            <a:picLocks noChangeAspect="1"/>
          </p:cNvPicPr>
          <p:nvPr/>
        </p:nvPicPr>
        <p:blipFill>
          <a:blip r:embed="rId9"/>
          <a:stretch>
            <a:fillRect/>
          </a:stretch>
        </p:blipFill>
        <p:spPr>
          <a:xfrm>
            <a:off x="7117444" y="4458142"/>
            <a:ext cx="3850334" cy="2564383"/>
          </a:xfrm>
          <a:prstGeom prst="rect">
            <a:avLst/>
          </a:prstGeom>
        </p:spPr>
      </p:pic>
      <p:sp>
        <p:nvSpPr>
          <p:cNvPr id="37" name="TextBox 36">
            <a:extLst>
              <a:ext uri="{FF2B5EF4-FFF2-40B4-BE49-F238E27FC236}">
                <a16:creationId xmlns:a16="http://schemas.microsoft.com/office/drawing/2014/main" id="{E90BA5F3-D497-524C-A7EA-A80B5C8BFEFC}"/>
              </a:ext>
            </a:extLst>
          </p:cNvPr>
          <p:cNvSpPr txBox="1"/>
          <p:nvPr/>
        </p:nvSpPr>
        <p:spPr>
          <a:xfrm>
            <a:off x="7117444" y="6775044"/>
            <a:ext cx="3512708" cy="246221"/>
          </a:xfrm>
          <a:prstGeom prst="rect">
            <a:avLst/>
          </a:prstGeom>
          <a:noFill/>
        </p:spPr>
        <p:txBody>
          <a:bodyPr wrap="square" rtlCol="0">
            <a:spAutoFit/>
          </a:bodyPr>
          <a:lstStyle/>
          <a:p>
            <a:r>
              <a:rPr lang="en-US" sz="1000" dirty="0">
                <a:solidFill>
                  <a:schemeClr val="bg1"/>
                </a:solidFill>
                <a:hlinkClick r:id="rId10">
                  <a:extLst>
                    <a:ext uri="{A12FA001-AC4F-418D-AE19-62706E023703}">
                      <ahyp:hlinkClr xmlns:ahyp="http://schemas.microsoft.com/office/drawing/2018/hyperlinkcolor" val="tx"/>
                    </a:ext>
                  </a:extLst>
                </a:hlinkClick>
              </a:rPr>
              <a:t>"landscape"</a:t>
            </a:r>
            <a:r>
              <a:rPr lang="en-US" sz="1000" dirty="0">
                <a:solidFill>
                  <a:schemeClr val="bg1"/>
                </a:solidFill>
              </a:rPr>
              <a:t> by </a:t>
            </a:r>
            <a:r>
              <a:rPr lang="en-US" sz="1000" dirty="0">
                <a:solidFill>
                  <a:schemeClr val="bg1"/>
                </a:solidFill>
                <a:hlinkClick r:id="rId5">
                  <a:extLst>
                    <a:ext uri="{A12FA001-AC4F-418D-AE19-62706E023703}">
                      <ahyp:hlinkClr xmlns:ahyp="http://schemas.microsoft.com/office/drawing/2018/hyperlinkcolor" val="tx"/>
                    </a:ext>
                  </a:extLst>
                </a:hlinkClick>
              </a:rPr>
              <a:t>barnyz</a:t>
            </a:r>
            <a:r>
              <a:rPr lang="en-US" sz="1000" dirty="0">
                <a:solidFill>
                  <a:schemeClr val="bg1"/>
                </a:solidFill>
              </a:rPr>
              <a:t> is licensed under </a:t>
            </a:r>
            <a:r>
              <a:rPr lang="en-US" sz="1000" cap="all" dirty="0">
                <a:solidFill>
                  <a:schemeClr val="bg1"/>
                </a:solidFill>
                <a:hlinkClick r:id="rId6">
                  <a:extLst>
                    <a:ext uri="{A12FA001-AC4F-418D-AE19-62706E023703}">
                      <ahyp:hlinkClr xmlns:ahyp="http://schemas.microsoft.com/office/drawing/2018/hyperlinkcolor" val="tx"/>
                    </a:ext>
                  </a:extLst>
                </a:hlinkClick>
              </a:rPr>
              <a:t>CC BY-NC-ND 2.0</a:t>
            </a:r>
            <a:endParaRPr lang="en-US" sz="1000" dirty="0">
              <a:solidFill>
                <a:schemeClr val="bg1"/>
              </a:solidFill>
            </a:endParaRPr>
          </a:p>
        </p:txBody>
      </p:sp>
      <p:pic>
        <p:nvPicPr>
          <p:cNvPr id="38" name="Picture 37" descr="A dark room&#10;&#10;Description automatically generated">
            <a:extLst>
              <a:ext uri="{FF2B5EF4-FFF2-40B4-BE49-F238E27FC236}">
                <a16:creationId xmlns:a16="http://schemas.microsoft.com/office/drawing/2014/main" id="{E3A56E75-1CB8-DE4A-A5BB-E651AFF760BA}"/>
              </a:ext>
            </a:extLst>
          </p:cNvPr>
          <p:cNvPicPr>
            <a:picLocks noChangeAspect="1"/>
          </p:cNvPicPr>
          <p:nvPr/>
        </p:nvPicPr>
        <p:blipFill>
          <a:blip r:embed="rId11"/>
          <a:stretch>
            <a:fillRect/>
          </a:stretch>
        </p:blipFill>
        <p:spPr>
          <a:xfrm rot="5400000">
            <a:off x="9221982" y="2458329"/>
            <a:ext cx="1877337" cy="1154562"/>
          </a:xfrm>
          <a:prstGeom prst="rect">
            <a:avLst/>
          </a:prstGeom>
        </p:spPr>
      </p:pic>
      <p:pic>
        <p:nvPicPr>
          <p:cNvPr id="39" name="Picture 38" descr="A close up of a logo&#10;&#10;Description automatically generated">
            <a:extLst>
              <a:ext uri="{FF2B5EF4-FFF2-40B4-BE49-F238E27FC236}">
                <a16:creationId xmlns:a16="http://schemas.microsoft.com/office/drawing/2014/main" id="{CF740682-6285-DD44-9A3F-AC304A4CF231}"/>
              </a:ext>
            </a:extLst>
          </p:cNvPr>
          <p:cNvPicPr>
            <a:picLocks noChangeAspect="1"/>
          </p:cNvPicPr>
          <p:nvPr/>
        </p:nvPicPr>
        <p:blipFill>
          <a:blip r:embed="rId12"/>
          <a:stretch>
            <a:fillRect/>
          </a:stretch>
        </p:blipFill>
        <p:spPr>
          <a:xfrm rot="5400000">
            <a:off x="868440" y="5089674"/>
            <a:ext cx="2057419" cy="1301317"/>
          </a:xfrm>
          <a:prstGeom prst="rect">
            <a:avLst/>
          </a:prstGeom>
        </p:spPr>
      </p:pic>
    </p:spTree>
    <p:extLst>
      <p:ext uri="{BB962C8B-B14F-4D97-AF65-F5344CB8AC3E}">
        <p14:creationId xmlns:p14="http://schemas.microsoft.com/office/powerpoint/2010/main" val="2689295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FF95-F9C1-9E42-9538-503E1F45272D}"/>
              </a:ext>
            </a:extLst>
          </p:cNvPr>
          <p:cNvSpPr>
            <a:spLocks noGrp="1"/>
          </p:cNvSpPr>
          <p:nvPr>
            <p:ph type="title"/>
          </p:nvPr>
        </p:nvSpPr>
        <p:spPr/>
        <p:txBody>
          <a:bodyPr/>
          <a:lstStyle/>
          <a:p>
            <a:r>
              <a:rPr lang="en-US" dirty="0"/>
              <a:t>Put Your Intuition to the Test</a:t>
            </a:r>
          </a:p>
        </p:txBody>
      </p:sp>
      <p:pic>
        <p:nvPicPr>
          <p:cNvPr id="16" name="Picture 15" descr="A sunset over a body of water&#10;&#10;Description automatically generated">
            <a:extLst>
              <a:ext uri="{FF2B5EF4-FFF2-40B4-BE49-F238E27FC236}">
                <a16:creationId xmlns:a16="http://schemas.microsoft.com/office/drawing/2014/main" id="{04BD7427-81C0-C94E-B4DA-070C73543D3F}"/>
              </a:ext>
            </a:extLst>
          </p:cNvPr>
          <p:cNvPicPr>
            <a:picLocks noChangeAspect="1"/>
          </p:cNvPicPr>
          <p:nvPr/>
        </p:nvPicPr>
        <p:blipFill>
          <a:blip r:embed="rId2"/>
          <a:stretch>
            <a:fillRect/>
          </a:stretch>
        </p:blipFill>
        <p:spPr>
          <a:xfrm>
            <a:off x="1471265" y="1773202"/>
            <a:ext cx="4381189" cy="2464419"/>
          </a:xfrm>
          <a:prstGeom prst="rect">
            <a:avLst/>
          </a:prstGeom>
        </p:spPr>
      </p:pic>
      <p:cxnSp>
        <p:nvCxnSpPr>
          <p:cNvPr id="17" name="Straight Connector 16">
            <a:extLst>
              <a:ext uri="{FF2B5EF4-FFF2-40B4-BE49-F238E27FC236}">
                <a16:creationId xmlns:a16="http://schemas.microsoft.com/office/drawing/2014/main" id="{8292F6A0-7483-8049-AD73-849CB1AD11D4}"/>
              </a:ext>
            </a:extLst>
          </p:cNvPr>
          <p:cNvCxnSpPr>
            <a:cxnSpLocks/>
          </p:cNvCxnSpPr>
          <p:nvPr/>
        </p:nvCxnSpPr>
        <p:spPr>
          <a:xfrm>
            <a:off x="977160" y="1509021"/>
            <a:ext cx="815185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8" name="Picture 17" descr="A dark room&#10;&#10;Description automatically generated">
            <a:extLst>
              <a:ext uri="{FF2B5EF4-FFF2-40B4-BE49-F238E27FC236}">
                <a16:creationId xmlns:a16="http://schemas.microsoft.com/office/drawing/2014/main" id="{CB6FF850-3CA8-A24E-AE13-EB53078B2AD4}"/>
              </a:ext>
            </a:extLst>
          </p:cNvPr>
          <p:cNvPicPr>
            <a:picLocks noChangeAspect="1"/>
          </p:cNvPicPr>
          <p:nvPr/>
        </p:nvPicPr>
        <p:blipFill rotWithShape="1">
          <a:blip r:embed="rId3">
            <a:lum bright="70000" contrast="-70000"/>
          </a:blip>
          <a:srcRect b="11089"/>
          <a:stretch/>
        </p:blipFill>
        <p:spPr>
          <a:xfrm>
            <a:off x="1555803" y="1736625"/>
            <a:ext cx="4381188" cy="2395633"/>
          </a:xfrm>
          <a:prstGeom prst="rect">
            <a:avLst/>
          </a:prstGeom>
          <a:ln>
            <a:noFill/>
          </a:ln>
        </p:spPr>
      </p:pic>
      <p:pic>
        <p:nvPicPr>
          <p:cNvPr id="20" name="Picture 19" descr="A sunset over a body of water&#10;&#10;Description automatically generated">
            <a:extLst>
              <a:ext uri="{FF2B5EF4-FFF2-40B4-BE49-F238E27FC236}">
                <a16:creationId xmlns:a16="http://schemas.microsoft.com/office/drawing/2014/main" id="{188009C3-81D7-3B4A-8C45-CA3EE70E6F3E}"/>
              </a:ext>
            </a:extLst>
          </p:cNvPr>
          <p:cNvPicPr>
            <a:picLocks noChangeAspect="1"/>
          </p:cNvPicPr>
          <p:nvPr/>
        </p:nvPicPr>
        <p:blipFill>
          <a:blip r:embed="rId2"/>
          <a:stretch>
            <a:fillRect/>
          </a:stretch>
        </p:blipFill>
        <p:spPr>
          <a:xfrm>
            <a:off x="6034748" y="1788302"/>
            <a:ext cx="4381189" cy="2464418"/>
          </a:xfrm>
          <a:prstGeom prst="rect">
            <a:avLst/>
          </a:prstGeom>
        </p:spPr>
      </p:pic>
      <p:pic>
        <p:nvPicPr>
          <p:cNvPr id="22" name="Picture 21" descr="A close up of a logo&#10;&#10;Description automatically generated">
            <a:extLst>
              <a:ext uri="{FF2B5EF4-FFF2-40B4-BE49-F238E27FC236}">
                <a16:creationId xmlns:a16="http://schemas.microsoft.com/office/drawing/2014/main" id="{8F19B0EC-9D3F-2146-B66C-F752D7DC35FF}"/>
              </a:ext>
            </a:extLst>
          </p:cNvPr>
          <p:cNvPicPr>
            <a:picLocks noChangeAspect="1"/>
          </p:cNvPicPr>
          <p:nvPr/>
        </p:nvPicPr>
        <p:blipFill>
          <a:blip r:embed="rId4">
            <a:lum bright="70000" contrast="-70000"/>
          </a:blip>
          <a:stretch>
            <a:fillRect/>
          </a:stretch>
        </p:blipFill>
        <p:spPr>
          <a:xfrm rot="10800000" flipH="1" flipV="1">
            <a:off x="6230263" y="1725923"/>
            <a:ext cx="4185672" cy="2624328"/>
          </a:xfrm>
          <a:prstGeom prst="rect">
            <a:avLst/>
          </a:prstGeom>
        </p:spPr>
      </p:pic>
      <p:pic>
        <p:nvPicPr>
          <p:cNvPr id="9" name="Picture 8" descr="A body of water with a mountain in the background&#10;&#10;Description automatically generated">
            <a:extLst>
              <a:ext uri="{FF2B5EF4-FFF2-40B4-BE49-F238E27FC236}">
                <a16:creationId xmlns:a16="http://schemas.microsoft.com/office/drawing/2014/main" id="{4712AAD8-6132-774F-98A7-C2A82CBD0590}"/>
              </a:ext>
            </a:extLst>
          </p:cNvPr>
          <p:cNvPicPr>
            <a:picLocks noChangeAspect="1"/>
          </p:cNvPicPr>
          <p:nvPr/>
        </p:nvPicPr>
        <p:blipFill>
          <a:blip r:embed="rId5"/>
          <a:stretch>
            <a:fillRect/>
          </a:stretch>
        </p:blipFill>
        <p:spPr>
          <a:xfrm>
            <a:off x="4018433" y="4350251"/>
            <a:ext cx="3850334" cy="2564383"/>
          </a:xfrm>
          <a:prstGeom prst="rect">
            <a:avLst/>
          </a:prstGeom>
        </p:spPr>
      </p:pic>
      <p:pic>
        <p:nvPicPr>
          <p:cNvPr id="10" name="Picture 9" descr="A dark room&#10;&#10;Description automatically generated">
            <a:extLst>
              <a:ext uri="{FF2B5EF4-FFF2-40B4-BE49-F238E27FC236}">
                <a16:creationId xmlns:a16="http://schemas.microsoft.com/office/drawing/2014/main" id="{E7C8AFBD-E3BA-A543-A9E4-53A57A33112B}"/>
              </a:ext>
            </a:extLst>
          </p:cNvPr>
          <p:cNvPicPr>
            <a:picLocks noChangeAspect="1"/>
          </p:cNvPicPr>
          <p:nvPr/>
        </p:nvPicPr>
        <p:blipFill rotWithShape="1">
          <a:blip r:embed="rId3">
            <a:lum bright="70000" contrast="-70000"/>
          </a:blip>
          <a:srcRect b="11089"/>
          <a:stretch/>
        </p:blipFill>
        <p:spPr>
          <a:xfrm>
            <a:off x="3753006" y="4455614"/>
            <a:ext cx="4381188" cy="2395633"/>
          </a:xfrm>
          <a:prstGeom prst="rect">
            <a:avLst/>
          </a:prstGeom>
          <a:ln>
            <a:noFill/>
          </a:ln>
        </p:spPr>
      </p:pic>
    </p:spTree>
    <p:extLst>
      <p:ext uri="{BB962C8B-B14F-4D97-AF65-F5344CB8AC3E}">
        <p14:creationId xmlns:p14="http://schemas.microsoft.com/office/powerpoint/2010/main" val="1366881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6A7D-AB8F-8A49-AE9F-F9BC1C361059}"/>
              </a:ext>
            </a:extLst>
          </p:cNvPr>
          <p:cNvSpPr>
            <a:spLocks noGrp="1"/>
          </p:cNvSpPr>
          <p:nvPr>
            <p:ph type="title"/>
          </p:nvPr>
        </p:nvSpPr>
        <p:spPr/>
        <p:txBody>
          <a:bodyPr/>
          <a:lstStyle/>
          <a:p>
            <a:r>
              <a:rPr lang="en-US" dirty="0">
                <a:solidFill>
                  <a:schemeClr val="bg1"/>
                </a:solidFill>
              </a:rPr>
              <a:t>Extending the Golden Ratio</a:t>
            </a:r>
          </a:p>
        </p:txBody>
      </p:sp>
      <p:sp>
        <p:nvSpPr>
          <p:cNvPr id="3" name="Content Placeholder 2">
            <a:extLst>
              <a:ext uri="{FF2B5EF4-FFF2-40B4-BE49-F238E27FC236}">
                <a16:creationId xmlns:a16="http://schemas.microsoft.com/office/drawing/2014/main" id="{4FA61911-9394-5B4B-8E7E-EFF37AD609CB}"/>
              </a:ext>
            </a:extLst>
          </p:cNvPr>
          <p:cNvSpPr>
            <a:spLocks noGrp="1"/>
          </p:cNvSpPr>
          <p:nvPr>
            <p:ph idx="1"/>
          </p:nvPr>
        </p:nvSpPr>
        <p:spPr>
          <a:xfrm>
            <a:off x="4839629" y="1970951"/>
            <a:ext cx="6230326" cy="1276656"/>
          </a:xfrm>
        </p:spPr>
        <p:txBody>
          <a:bodyPr/>
          <a:lstStyle/>
          <a:p>
            <a:r>
              <a:rPr lang="en-US" sz="1500" u="sng" dirty="0">
                <a:solidFill>
                  <a:schemeClr val="bg1"/>
                </a:solidFill>
                <a:hlinkClick r:id="rId2">
                  <a:extLst>
                    <a:ext uri="{A12FA001-AC4F-418D-AE19-62706E023703}">
                      <ahyp:hlinkClr xmlns:ahyp="http://schemas.microsoft.com/office/drawing/2018/hyperlinkcolor" val="tx"/>
                    </a:ext>
                  </a:extLst>
                </a:hlinkClick>
              </a:rPr>
              <a:t>https://wpcalc.com/en/golden-ratio-face/comment-page-1/#comments</a:t>
            </a:r>
            <a:endParaRPr lang="en-US" sz="1500" dirty="0">
              <a:solidFill>
                <a:schemeClr val="bg1"/>
              </a:solidFill>
            </a:endParaRPr>
          </a:p>
          <a:p>
            <a:r>
              <a:rPr lang="en-US" sz="1500" u="sng" dirty="0">
                <a:solidFill>
                  <a:schemeClr val="bg1"/>
                </a:solidFill>
                <a:hlinkClick r:id="rId3">
                  <a:extLst>
                    <a:ext uri="{A12FA001-AC4F-418D-AE19-62706E023703}">
                      <ahyp:hlinkClr xmlns:ahyp="http://schemas.microsoft.com/office/drawing/2018/hyperlinkcolor" val="tx"/>
                    </a:ext>
                  </a:extLst>
                </a:hlinkClick>
              </a:rPr>
              <a:t>https://golden-ratio.club</a:t>
            </a:r>
            <a:endParaRPr lang="en-US" sz="1500" dirty="0">
              <a:solidFill>
                <a:schemeClr val="bg1"/>
              </a:solidFill>
            </a:endParaRPr>
          </a:p>
          <a:p>
            <a:r>
              <a:rPr lang="en-US" sz="1500" u="sng" dirty="0">
                <a:solidFill>
                  <a:schemeClr val="bg1"/>
                </a:solidFill>
                <a:hlinkClick r:id="rId4">
                  <a:extLst>
                    <a:ext uri="{A12FA001-AC4F-418D-AE19-62706E023703}">
                      <ahyp:hlinkClr xmlns:ahyp="http://schemas.microsoft.com/office/drawing/2018/hyperlinkcolor" val="tx"/>
                    </a:ext>
                  </a:extLst>
                </a:hlinkClick>
              </a:rPr>
              <a:t>https://www.ted.com/talks/eddie_woo_how_math_is_our_real_sixth_sense</a:t>
            </a:r>
            <a:endParaRPr lang="en-US" sz="1500" dirty="0">
              <a:solidFill>
                <a:schemeClr val="bg1"/>
              </a:solidFill>
            </a:endParaRPr>
          </a:p>
          <a:p>
            <a:endParaRPr lang="en-US" dirty="0">
              <a:solidFill>
                <a:schemeClr val="bg1"/>
              </a:solidFill>
            </a:endParaRPr>
          </a:p>
        </p:txBody>
      </p:sp>
      <p:pic>
        <p:nvPicPr>
          <p:cNvPr id="5" name="Picture 4" descr="A screenshot of a cell phone&#10;&#10;Description automatically generated">
            <a:extLst>
              <a:ext uri="{FF2B5EF4-FFF2-40B4-BE49-F238E27FC236}">
                <a16:creationId xmlns:a16="http://schemas.microsoft.com/office/drawing/2014/main" id="{8CE39CD9-A26A-D240-9536-5805313D9B80}"/>
              </a:ext>
            </a:extLst>
          </p:cNvPr>
          <p:cNvPicPr>
            <a:picLocks noChangeAspect="1"/>
          </p:cNvPicPr>
          <p:nvPr/>
        </p:nvPicPr>
        <p:blipFill>
          <a:blip r:embed="rId5"/>
          <a:stretch>
            <a:fillRect/>
          </a:stretch>
        </p:blipFill>
        <p:spPr>
          <a:xfrm>
            <a:off x="817245" y="1689305"/>
            <a:ext cx="3855116" cy="4829333"/>
          </a:xfrm>
          <a:prstGeom prst="rect">
            <a:avLst/>
          </a:prstGeom>
        </p:spPr>
      </p:pic>
      <p:pic>
        <p:nvPicPr>
          <p:cNvPr id="7" name="Picture 6" descr="A picture containing lamp&#10;&#10;Description automatically generated">
            <a:extLst>
              <a:ext uri="{FF2B5EF4-FFF2-40B4-BE49-F238E27FC236}">
                <a16:creationId xmlns:a16="http://schemas.microsoft.com/office/drawing/2014/main" id="{58FCBCD9-582F-9F47-8C9D-2E99BACDB6DD}"/>
              </a:ext>
            </a:extLst>
          </p:cNvPr>
          <p:cNvPicPr>
            <a:picLocks noChangeAspect="1"/>
          </p:cNvPicPr>
          <p:nvPr/>
        </p:nvPicPr>
        <p:blipFill>
          <a:blip r:embed="rId6"/>
          <a:stretch>
            <a:fillRect/>
          </a:stretch>
        </p:blipFill>
        <p:spPr>
          <a:xfrm>
            <a:off x="5538193" y="3530111"/>
            <a:ext cx="4833197" cy="2988527"/>
          </a:xfrm>
          <a:prstGeom prst="rect">
            <a:avLst/>
          </a:prstGeom>
        </p:spPr>
      </p:pic>
    </p:spTree>
    <p:extLst>
      <p:ext uri="{BB962C8B-B14F-4D97-AF65-F5344CB8AC3E}">
        <p14:creationId xmlns:p14="http://schemas.microsoft.com/office/powerpoint/2010/main" val="800195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B3E0-3DCA-0140-86FC-2AB14EE04473}"/>
              </a:ext>
            </a:extLst>
          </p:cNvPr>
          <p:cNvSpPr>
            <a:spLocks noGrp="1"/>
          </p:cNvSpPr>
          <p:nvPr>
            <p:ph type="title"/>
          </p:nvPr>
        </p:nvSpPr>
        <p:spPr/>
        <p:txBody>
          <a:bodyPr/>
          <a:lstStyle/>
          <a:p>
            <a:r>
              <a:rPr lang="en-US" dirty="0">
                <a:solidFill>
                  <a:schemeClr val="bg1"/>
                </a:solidFill>
              </a:rPr>
              <a:t>Works Cited</a:t>
            </a:r>
          </a:p>
        </p:txBody>
      </p:sp>
      <p:sp>
        <p:nvSpPr>
          <p:cNvPr id="3" name="Content Placeholder 2">
            <a:extLst>
              <a:ext uri="{FF2B5EF4-FFF2-40B4-BE49-F238E27FC236}">
                <a16:creationId xmlns:a16="http://schemas.microsoft.com/office/drawing/2014/main" id="{AA295722-40EC-F747-914C-0845D880423E}"/>
              </a:ext>
            </a:extLst>
          </p:cNvPr>
          <p:cNvSpPr>
            <a:spLocks noGrp="1"/>
          </p:cNvSpPr>
          <p:nvPr>
            <p:ph idx="1"/>
          </p:nvPr>
        </p:nvSpPr>
        <p:spPr/>
        <p:txBody>
          <a:bodyPr>
            <a:normAutofit/>
          </a:bodyPr>
          <a:lstStyle/>
          <a:p>
            <a:r>
              <a:rPr lang="en-US" sz="1500" dirty="0">
                <a:solidFill>
                  <a:schemeClr val="bg1"/>
                </a:solidFill>
              </a:rPr>
              <a:t>Bartlett, Christopher. “The Design of The Great Pyramid of Khufu.” </a:t>
            </a:r>
            <a:r>
              <a:rPr lang="en-US" sz="1500" i="1" dirty="0">
                <a:solidFill>
                  <a:schemeClr val="bg1"/>
                </a:solidFill>
              </a:rPr>
              <a:t>Nexus Network Journal: Architecture &amp; Mathematics</a:t>
            </a:r>
            <a:r>
              <a:rPr lang="en-US" sz="1500" dirty="0">
                <a:solidFill>
                  <a:schemeClr val="bg1"/>
                </a:solidFill>
              </a:rPr>
              <a:t>, vol. 16, 	no. 2, Aug. 2014, pp. 299–311. </a:t>
            </a:r>
            <a:r>
              <a:rPr lang="en-US" sz="1500" i="1" dirty="0">
                <a:solidFill>
                  <a:schemeClr val="bg1"/>
                </a:solidFill>
              </a:rPr>
              <a:t>EBSCOhost</a:t>
            </a:r>
            <a:r>
              <a:rPr lang="en-US" sz="1500" dirty="0">
                <a:solidFill>
                  <a:schemeClr val="bg1"/>
                </a:solidFill>
              </a:rPr>
              <a:t>, doi:10.1007/s00004-014-0193-9.</a:t>
            </a:r>
          </a:p>
          <a:p>
            <a:r>
              <a:rPr lang="en-US" sz="1500" dirty="0">
                <a:solidFill>
                  <a:schemeClr val="bg1"/>
                </a:solidFill>
              </a:rPr>
              <a:t>The Editors of </a:t>
            </a:r>
            <a:r>
              <a:rPr lang="en-US" sz="1500" dirty="0" err="1">
                <a:solidFill>
                  <a:schemeClr val="bg1"/>
                </a:solidFill>
              </a:rPr>
              <a:t>Encyclopaedia</a:t>
            </a:r>
            <a:r>
              <a:rPr lang="en-US" sz="1500" dirty="0">
                <a:solidFill>
                  <a:schemeClr val="bg1"/>
                </a:solidFill>
              </a:rPr>
              <a:t> Britannica. “Parthenon.” </a:t>
            </a:r>
            <a:r>
              <a:rPr lang="en-US" sz="1500" i="1" dirty="0" err="1">
                <a:solidFill>
                  <a:schemeClr val="bg1"/>
                </a:solidFill>
              </a:rPr>
              <a:t>Encyclopaedia</a:t>
            </a:r>
            <a:r>
              <a:rPr lang="en-US" sz="1500" i="1" dirty="0">
                <a:solidFill>
                  <a:schemeClr val="bg1"/>
                </a:solidFill>
              </a:rPr>
              <a:t> Britannica</a:t>
            </a:r>
            <a:r>
              <a:rPr lang="en-US" sz="1500" dirty="0">
                <a:solidFill>
                  <a:schemeClr val="bg1"/>
                </a:solidFill>
              </a:rPr>
              <a:t>, </a:t>
            </a:r>
            <a:r>
              <a:rPr lang="en-US" sz="1500" dirty="0" err="1">
                <a:solidFill>
                  <a:schemeClr val="bg1"/>
                </a:solidFill>
              </a:rPr>
              <a:t>Encyclopaedia</a:t>
            </a:r>
            <a:r>
              <a:rPr lang="en-US" sz="1500" dirty="0">
                <a:solidFill>
                  <a:schemeClr val="bg1"/>
                </a:solidFill>
              </a:rPr>
              <a:t> Britannica, Inc., 26 Mar. 2020, 	</a:t>
            </a:r>
            <a:r>
              <a:rPr lang="en-US" sz="1500" dirty="0">
                <a:solidFill>
                  <a:schemeClr val="bg1"/>
                </a:solidFill>
                <a:hlinkClick r:id="rId2">
                  <a:extLst>
                    <a:ext uri="{A12FA001-AC4F-418D-AE19-62706E023703}">
                      <ahyp:hlinkClr xmlns:ahyp="http://schemas.microsoft.com/office/drawing/2018/hyperlinkcolor" val="tx"/>
                    </a:ext>
                  </a:extLst>
                </a:hlinkClick>
              </a:rPr>
              <a:t>www.britannica.com/topic/Parthenon</a:t>
            </a:r>
            <a:r>
              <a:rPr lang="en-US" sz="1500" dirty="0">
                <a:solidFill>
                  <a:schemeClr val="bg1"/>
                </a:solidFill>
              </a:rPr>
              <a:t>.</a:t>
            </a:r>
          </a:p>
          <a:p>
            <a:r>
              <a:rPr lang="en-US" sz="1500" dirty="0" err="1">
                <a:solidFill>
                  <a:schemeClr val="bg1"/>
                </a:solidFill>
              </a:rPr>
              <a:t>Grigonis</a:t>
            </a:r>
            <a:r>
              <a:rPr lang="en-US" sz="1500" dirty="0">
                <a:solidFill>
                  <a:schemeClr val="bg1"/>
                </a:solidFill>
              </a:rPr>
              <a:t>, Hillary, and Dora </a:t>
            </a:r>
            <a:r>
              <a:rPr lang="en-US" sz="1500" dirty="0" err="1">
                <a:solidFill>
                  <a:schemeClr val="bg1"/>
                </a:solidFill>
              </a:rPr>
              <a:t>Jokkel</a:t>
            </a:r>
            <a:r>
              <a:rPr lang="en-US" sz="1500" dirty="0">
                <a:solidFill>
                  <a:schemeClr val="bg1"/>
                </a:solidFill>
              </a:rPr>
              <a:t>. “How to Use the Golden Ratio in Photography Composition.” </a:t>
            </a:r>
            <a:r>
              <a:rPr lang="en-US" sz="1500" i="1" dirty="0" err="1">
                <a:solidFill>
                  <a:schemeClr val="bg1"/>
                </a:solidFill>
              </a:rPr>
              <a:t>ExpertPhotography</a:t>
            </a:r>
            <a:r>
              <a:rPr lang="en-US" sz="1500" dirty="0">
                <a:solidFill>
                  <a:schemeClr val="bg1"/>
                </a:solidFill>
              </a:rPr>
              <a:t>, 	</a:t>
            </a:r>
            <a:r>
              <a:rPr lang="en-US" sz="1500" dirty="0" err="1">
                <a:solidFill>
                  <a:schemeClr val="bg1"/>
                </a:solidFill>
              </a:rPr>
              <a:t>ExpertPhotography</a:t>
            </a:r>
            <a:r>
              <a:rPr lang="en-US" sz="1500" dirty="0">
                <a:solidFill>
                  <a:schemeClr val="bg1"/>
                </a:solidFill>
              </a:rPr>
              <a:t>, 27 Apr. 2020, </a:t>
            </a:r>
            <a:r>
              <a:rPr lang="en-US" sz="1500" dirty="0" err="1">
                <a:solidFill>
                  <a:schemeClr val="bg1"/>
                </a:solidFill>
              </a:rPr>
              <a:t>expertphotography.com</a:t>
            </a:r>
            <a:r>
              <a:rPr lang="en-US" sz="1500" dirty="0">
                <a:solidFill>
                  <a:schemeClr val="bg1"/>
                </a:solidFill>
              </a:rPr>
              <a:t>/golden-ratio-photography/.</a:t>
            </a:r>
          </a:p>
          <a:p>
            <a:r>
              <a:rPr lang="en-US" sz="1500" dirty="0" err="1">
                <a:solidFill>
                  <a:schemeClr val="bg1"/>
                </a:solidFill>
              </a:rPr>
              <a:t>Ilić</a:t>
            </a:r>
            <a:r>
              <a:rPr lang="en-US" sz="1500" dirty="0">
                <a:solidFill>
                  <a:schemeClr val="bg1"/>
                </a:solidFill>
              </a:rPr>
              <a:t>, Ivana, et al. “Mathematical Determination in Nature-The Golden Ratio.” </a:t>
            </a:r>
            <a:r>
              <a:rPr lang="en-US" sz="1500" i="1" dirty="0">
                <a:solidFill>
                  <a:schemeClr val="bg1"/>
                </a:solidFill>
              </a:rPr>
              <a:t>Acta </a:t>
            </a:r>
            <a:r>
              <a:rPr lang="en-US" sz="1500" i="1" dirty="0" err="1">
                <a:solidFill>
                  <a:schemeClr val="bg1"/>
                </a:solidFill>
              </a:rPr>
              <a:t>Medica</a:t>
            </a:r>
            <a:r>
              <a:rPr lang="en-US" sz="1500" i="1" dirty="0">
                <a:solidFill>
                  <a:schemeClr val="bg1"/>
                </a:solidFill>
              </a:rPr>
              <a:t> </a:t>
            </a:r>
            <a:r>
              <a:rPr lang="en-US" sz="1500" i="1" dirty="0" err="1">
                <a:solidFill>
                  <a:schemeClr val="bg1"/>
                </a:solidFill>
              </a:rPr>
              <a:t>Medianae</a:t>
            </a:r>
            <a:r>
              <a:rPr lang="en-US" sz="1500" dirty="0">
                <a:solidFill>
                  <a:schemeClr val="bg1"/>
                </a:solidFill>
              </a:rPr>
              <a:t>, vol. 57, no. 3, Oct. 2018, 	pp. 124–129. </a:t>
            </a:r>
            <a:r>
              <a:rPr lang="en-US" sz="1500" i="1" dirty="0">
                <a:solidFill>
                  <a:schemeClr val="bg1"/>
                </a:solidFill>
              </a:rPr>
              <a:t>EBSCOhost</a:t>
            </a:r>
            <a:r>
              <a:rPr lang="en-US" sz="1500" dirty="0">
                <a:solidFill>
                  <a:schemeClr val="bg1"/>
                </a:solidFill>
              </a:rPr>
              <a:t>, doi:10.5633/amm.2018.0317.</a:t>
            </a:r>
          </a:p>
          <a:p>
            <a:r>
              <a:rPr lang="en-US" sz="1500" dirty="0">
                <a:solidFill>
                  <a:schemeClr val="bg1"/>
                </a:solidFill>
              </a:rPr>
              <a:t>Palmer, Lauren. “See How Artists Discover Simplicity as an Art Form in Works Which Reflect the Golden Ratio.” </a:t>
            </a:r>
            <a:r>
              <a:rPr lang="en-US" sz="1500" i="1" dirty="0" err="1">
                <a:solidFill>
                  <a:schemeClr val="bg1"/>
                </a:solidFill>
              </a:rPr>
              <a:t>Artnet</a:t>
            </a:r>
            <a:r>
              <a:rPr lang="en-US" sz="1500" i="1" dirty="0">
                <a:solidFill>
                  <a:schemeClr val="bg1"/>
                </a:solidFill>
              </a:rPr>
              <a:t> News</a:t>
            </a:r>
            <a:r>
              <a:rPr lang="en-US" sz="1500" dirty="0">
                <a:solidFill>
                  <a:schemeClr val="bg1"/>
                </a:solidFill>
              </a:rPr>
              <a:t>, 2 	Oct. 2015, </a:t>
            </a:r>
            <a:r>
              <a:rPr lang="en-US" sz="1500" dirty="0" err="1">
                <a:solidFill>
                  <a:schemeClr val="bg1"/>
                </a:solidFill>
              </a:rPr>
              <a:t>news.artnet.com</a:t>
            </a:r>
            <a:r>
              <a:rPr lang="en-US" sz="1500" dirty="0">
                <a:solidFill>
                  <a:schemeClr val="bg1"/>
                </a:solidFill>
              </a:rPr>
              <a:t>/art-world/golden-ratio-in-art-328435.</a:t>
            </a:r>
          </a:p>
          <a:p>
            <a:r>
              <a:rPr lang="en-US" sz="1500" dirty="0">
                <a:solidFill>
                  <a:schemeClr val="bg1"/>
                </a:solidFill>
              </a:rPr>
              <a:t>Pickering, Haley. “The Mona Lisa and the Last Supper - The Golden Ratio.” </a:t>
            </a:r>
            <a:r>
              <a:rPr lang="en-US" sz="1500" i="1" dirty="0">
                <a:solidFill>
                  <a:schemeClr val="bg1"/>
                </a:solidFill>
              </a:rPr>
              <a:t>Word Press</a:t>
            </a:r>
            <a:r>
              <a:rPr lang="en-US" sz="1500" dirty="0">
                <a:solidFill>
                  <a:schemeClr val="bg1"/>
                </a:solidFill>
              </a:rPr>
              <a:t>, 30 Nov. 2012, 	</a:t>
            </a:r>
            <a:r>
              <a:rPr lang="en-US" sz="1500" dirty="0" err="1">
                <a:solidFill>
                  <a:schemeClr val="bg1"/>
                </a:solidFill>
              </a:rPr>
              <a:t>hayleypickering.wordpress.com</a:t>
            </a:r>
            <a:r>
              <a:rPr lang="en-US" sz="1500" dirty="0">
                <a:solidFill>
                  <a:schemeClr val="bg1"/>
                </a:solidFill>
              </a:rPr>
              <a:t>/2012/11/30/the-</a:t>
            </a:r>
            <a:r>
              <a:rPr lang="en-US" sz="1500" dirty="0" err="1">
                <a:solidFill>
                  <a:schemeClr val="bg1"/>
                </a:solidFill>
              </a:rPr>
              <a:t>mona</a:t>
            </a:r>
            <a:r>
              <a:rPr lang="en-US" sz="1500" dirty="0">
                <a:solidFill>
                  <a:schemeClr val="bg1"/>
                </a:solidFill>
              </a:rPr>
              <a:t>-</a:t>
            </a:r>
            <a:r>
              <a:rPr lang="en-US" sz="1500" dirty="0" err="1">
                <a:solidFill>
                  <a:schemeClr val="bg1"/>
                </a:solidFill>
              </a:rPr>
              <a:t>lisa</a:t>
            </a:r>
            <a:r>
              <a:rPr lang="en-US" sz="1500" dirty="0">
                <a:solidFill>
                  <a:schemeClr val="bg1"/>
                </a:solidFill>
              </a:rPr>
              <a:t>-and-the-last-supper-the-golden-ratio/.</a:t>
            </a:r>
          </a:p>
          <a:p>
            <a:r>
              <a:rPr lang="en-US" sz="1500" dirty="0">
                <a:solidFill>
                  <a:schemeClr val="bg1"/>
                </a:solidFill>
              </a:rPr>
              <a:t>Pierce, Rod. "Golden Ratio" Math Is Fun. Ed. Rod Pierce. 24 Jun 2019. 28 Aug 2020 	&lt;http://</a:t>
            </a:r>
            <a:r>
              <a:rPr lang="en-US" sz="1500" dirty="0" err="1">
                <a:solidFill>
                  <a:schemeClr val="bg1"/>
                </a:solidFill>
              </a:rPr>
              <a:t>www.mathsisfun.com</a:t>
            </a:r>
            <a:r>
              <a:rPr lang="en-US" sz="1500" dirty="0">
                <a:solidFill>
                  <a:schemeClr val="bg1"/>
                </a:solidFill>
              </a:rPr>
              <a:t>/numbers/golden-</a:t>
            </a:r>
            <a:r>
              <a:rPr lang="en-US" sz="1500" dirty="0" err="1">
                <a:solidFill>
                  <a:schemeClr val="bg1"/>
                </a:solidFill>
              </a:rPr>
              <a:t>ratio.html</a:t>
            </a:r>
            <a:r>
              <a:rPr lang="en-US" sz="1500" dirty="0">
                <a:solidFill>
                  <a:schemeClr val="bg1"/>
                </a:solidFill>
              </a:rPr>
              <a:t>&gt;</a:t>
            </a:r>
          </a:p>
          <a:p>
            <a:endParaRPr lang="en-US" sz="1500" dirty="0">
              <a:solidFill>
                <a:schemeClr val="bg1"/>
              </a:solidFill>
            </a:endParaRPr>
          </a:p>
          <a:p>
            <a:endParaRPr lang="en-US" sz="1500" dirty="0">
              <a:solidFill>
                <a:schemeClr val="bg1"/>
              </a:solidFill>
            </a:endParaRPr>
          </a:p>
          <a:p>
            <a:endParaRPr lang="en-US" sz="15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665724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04ED-E5B3-2744-BAA1-6247F9087F10}"/>
              </a:ext>
            </a:extLst>
          </p:cNvPr>
          <p:cNvSpPr>
            <a:spLocks noGrp="1"/>
          </p:cNvSpPr>
          <p:nvPr>
            <p:ph type="title"/>
          </p:nvPr>
        </p:nvSpPr>
        <p:spPr/>
        <p:txBody>
          <a:bodyPr/>
          <a:lstStyle/>
          <a:p>
            <a:r>
              <a:rPr lang="en-US" dirty="0"/>
              <a:t>Fibonacci Sequence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BF8E92-BEBD-3541-8EB7-CB356A974C34}"/>
                  </a:ext>
                </a:extLst>
              </p:cNvPr>
              <p:cNvSpPr>
                <a:spLocks noGrp="1"/>
              </p:cNvSpPr>
              <p:nvPr>
                <p:ph idx="1"/>
              </p:nvPr>
            </p:nvSpPr>
            <p:spPr>
              <a:xfrm>
                <a:off x="1001977" y="2142205"/>
                <a:ext cx="4312146" cy="4393505"/>
              </a:xfrm>
            </p:spPr>
            <p:txBody>
              <a:bodyPr>
                <a:normAutofit/>
              </a:bodyPr>
              <a:lstStyle/>
              <a:p>
                <a:pPr marL="234950" lvl="1" indent="-234950"/>
                <a:endParaRPr lang="en-US" b="0" i="1" dirty="0">
                  <a:latin typeface="Cambria Math" panose="02040503050406030204" pitchFamily="18" charset="0"/>
                </a:endParaRPr>
              </a:p>
              <a:p>
                <a:pPr marL="234950" lvl="1" indent="-234950"/>
                <a:endParaRPr lang="en-US" i="1" dirty="0">
                  <a:latin typeface="Cambria Math" panose="02040503050406030204" pitchFamily="18" charset="0"/>
                </a:endParaRPr>
              </a:p>
              <a:p>
                <a:pPr marL="234950" lvl="1" indent="-234950"/>
                <a:r>
                  <a:rPr lang="en-US" dirty="0">
                    <a:latin typeface="Cambria Math" panose="02040503050406030204" pitchFamily="18" charset="0"/>
                  </a:rPr>
                  <a:t>12</a:t>
                </a:r>
                <a:r>
                  <a:rPr lang="en-US" baseline="30000" dirty="0">
                    <a:latin typeface="Cambria Math" panose="02040503050406030204" pitchFamily="18" charset="0"/>
                  </a:rPr>
                  <a:t>th</a:t>
                </a:r>
                <a:r>
                  <a:rPr lang="en-US" dirty="0">
                    <a:latin typeface="Cambria Math" panose="02040503050406030204" pitchFamily="18" charset="0"/>
                  </a:rPr>
                  <a:t> century Italian mathematician </a:t>
                </a:r>
                <a:r>
                  <a:rPr lang="en-US" baseline="30000" dirty="0">
                    <a:latin typeface="Cambria Math" panose="02040503050406030204" pitchFamily="18" charset="0"/>
                  </a:rPr>
                  <a:t> </a:t>
                </a:r>
                <a:endParaRPr lang="en-US" i="1" dirty="0">
                  <a:latin typeface="Cambria Math" panose="02040503050406030204" pitchFamily="18" charset="0"/>
                </a:endParaRPr>
              </a:p>
              <a:p>
                <a:pPr marL="234950" lvl="1" indent="-234950"/>
                <a14:m>
                  <m:oMath xmlns:m="http://schemas.openxmlformats.org/officeDocument/2006/math">
                    <m:r>
                      <a:rPr lang="en-US" b="0" i="1" smtClean="0">
                        <a:latin typeface="Cambria Math" panose="02040503050406030204" pitchFamily="18" charset="0"/>
                      </a:rPr>
                      <m:t>0, 1, 1, 2, 3, 5, 8, 13, …</m:t>
                    </m:r>
                  </m:oMath>
                </a14:m>
                <a:endParaRPr lang="en-US" b="0" i="1" dirty="0">
                  <a:latin typeface="Cambria Math" panose="02040503050406030204" pitchFamily="18" charset="0"/>
                </a:endParaRPr>
              </a:p>
              <a:p>
                <a:pPr marL="234950" lvl="1" indent="-222250"/>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𝑛</m:t>
                        </m:r>
                        <m:r>
                          <a:rPr lang="en-US" b="0" i="1" smtClean="0">
                            <a:latin typeface="Cambria Math" panose="02040503050406030204" pitchFamily="18" charset="0"/>
                          </a:rPr>
                          <m:t>−1</m:t>
                        </m:r>
                      </m:sub>
                    </m:sSub>
                  </m:oMath>
                </a14:m>
                <a:r>
                  <a:rPr lang="en-US" b="0" dirty="0"/>
                  <a:t>, where</a:t>
                </a:r>
              </a:p>
              <a:p>
                <a:pPr marL="12700" lvl="1" indent="169863">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0</m:t>
                        </m:r>
                      </m:sub>
                    </m:sSub>
                    <m:r>
                      <a:rPr lang="en-US" b="0" i="1" smtClean="0">
                        <a:latin typeface="Cambria Math" panose="02040503050406030204" pitchFamily="18" charset="0"/>
                      </a:rPr>
                      <m:t>=0,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=1</m:t>
                    </m:r>
                  </m:oMath>
                </a14:m>
                <a:r>
                  <a:rPr lang="en-US" b="0" dirty="0"/>
                  <a:t> and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 ∈ </m:t>
                    </m:r>
                    <m:r>
                      <a:rPr lang="el-GR" b="0" i="1" smtClean="0">
                        <a:latin typeface="Cambria Math" panose="02040503050406030204" pitchFamily="18" charset="0"/>
                        <a:ea typeface="Cambria Math" panose="02040503050406030204" pitchFamily="18" charset="0"/>
                      </a:rPr>
                      <m:t>ℕ</m:t>
                    </m:r>
                  </m:oMath>
                </a14:m>
                <a:endParaRPr lang="en-US" b="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22BF8E92-BEBD-3541-8EB7-CB356A974C34}"/>
                  </a:ext>
                </a:extLst>
              </p:cNvPr>
              <p:cNvSpPr>
                <a:spLocks noGrp="1" noRot="1" noChangeAspect="1" noMove="1" noResize="1" noEditPoints="1" noAdjustHandles="1" noChangeArrowheads="1" noChangeShapeType="1" noTextEdit="1"/>
              </p:cNvSpPr>
              <p:nvPr>
                <p:ph idx="1"/>
              </p:nvPr>
            </p:nvSpPr>
            <p:spPr>
              <a:xfrm>
                <a:off x="1001977" y="2142205"/>
                <a:ext cx="4312146" cy="4393505"/>
              </a:xfrm>
              <a:blipFill>
                <a:blip r:embed="rId3"/>
                <a:stretch>
                  <a:fillRect l="-1765"/>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4B060D37-B723-204D-B327-CF4ADA54C8F0}"/>
              </a:ext>
            </a:extLst>
          </p:cNvPr>
          <p:cNvCxnSpPr>
            <a:cxnSpLocks/>
          </p:cNvCxnSpPr>
          <p:nvPr/>
        </p:nvCxnSpPr>
        <p:spPr>
          <a:xfrm>
            <a:off x="977160" y="1509021"/>
            <a:ext cx="8151850"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green&#10;&#10;Description automatically generated">
            <a:extLst>
              <a:ext uri="{FF2B5EF4-FFF2-40B4-BE49-F238E27FC236}">
                <a16:creationId xmlns:a16="http://schemas.microsoft.com/office/drawing/2014/main" id="{16CC5575-40EF-9C47-99E8-92926A26E902}"/>
              </a:ext>
            </a:extLst>
          </p:cNvPr>
          <p:cNvPicPr>
            <a:picLocks noChangeAspect="1"/>
          </p:cNvPicPr>
          <p:nvPr/>
        </p:nvPicPr>
        <p:blipFill rotWithShape="1">
          <a:blip r:embed="rId4"/>
          <a:srcRect l="11239"/>
          <a:stretch/>
        </p:blipFill>
        <p:spPr>
          <a:xfrm>
            <a:off x="5497131" y="2323432"/>
            <a:ext cx="5388093" cy="4031049"/>
          </a:xfrm>
          <a:prstGeom prst="rect">
            <a:avLst/>
          </a:prstGeom>
        </p:spPr>
      </p:pic>
      <p:sp>
        <p:nvSpPr>
          <p:cNvPr id="10" name="TextBox 9">
            <a:extLst>
              <a:ext uri="{FF2B5EF4-FFF2-40B4-BE49-F238E27FC236}">
                <a16:creationId xmlns:a16="http://schemas.microsoft.com/office/drawing/2014/main" id="{D5197E12-7C13-5F44-BAE8-19CFBE9EC288}"/>
              </a:ext>
            </a:extLst>
          </p:cNvPr>
          <p:cNvSpPr txBox="1"/>
          <p:nvPr/>
        </p:nvSpPr>
        <p:spPr>
          <a:xfrm>
            <a:off x="5497131" y="6108260"/>
            <a:ext cx="2948609" cy="246221"/>
          </a:xfrm>
          <a:prstGeom prst="rect">
            <a:avLst/>
          </a:prstGeom>
          <a:noFill/>
        </p:spPr>
        <p:txBody>
          <a:bodyPr wrap="square" rtlCol="0">
            <a:spAutoFit/>
          </a:bodyPr>
          <a:lstStyle/>
          <a:p>
            <a:r>
              <a:rPr lang="en-US" sz="1000" dirty="0">
                <a:solidFill>
                  <a:schemeClr val="bg1"/>
                </a:solidFill>
              </a:rPr>
              <a:t>"</a:t>
            </a:r>
            <a:r>
              <a:rPr lang="en-US" sz="1000" dirty="0" err="1">
                <a:solidFill>
                  <a:schemeClr val="bg1"/>
                </a:solidFill>
              </a:rPr>
              <a:t>fibonacci</a:t>
            </a:r>
            <a:r>
              <a:rPr lang="en-US" sz="1000" dirty="0">
                <a:solidFill>
                  <a:schemeClr val="bg1"/>
                </a:solidFill>
              </a:rPr>
              <a:t> green" by Mark Strozier</a:t>
            </a:r>
          </a:p>
        </p:txBody>
      </p:sp>
    </p:spTree>
    <p:extLst>
      <p:ext uri="{BB962C8B-B14F-4D97-AF65-F5344CB8AC3E}">
        <p14:creationId xmlns:p14="http://schemas.microsoft.com/office/powerpoint/2010/main" val="1195199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58AFF8-BDA8-F645-B14F-216637058BDA}"/>
                  </a:ext>
                </a:extLst>
              </p:cNvPr>
              <p:cNvSpPr>
                <a:spLocks noGrp="1"/>
              </p:cNvSpPr>
              <p:nvPr>
                <p:ph idx="1"/>
              </p:nvPr>
            </p:nvSpPr>
            <p:spPr/>
            <p:txBody>
              <a:bodyPr/>
              <a:lstStyle/>
              <a:p>
                <a:r>
                  <a:rPr lang="en-US" dirty="0"/>
                  <a:t>Consider:  </a:t>
                </a:r>
                <a14:m>
                  <m:oMath xmlns:m="http://schemas.openxmlformats.org/officeDocument/2006/math">
                    <m:r>
                      <a:rPr lang="en-US" i="1">
                        <a:latin typeface="Cambria Math" panose="02040503050406030204" pitchFamily="18" charset="0"/>
                      </a:rPr>
                      <m:t>0, 1, 1, 2, 3, 5, 8, 13, …</m:t>
                    </m:r>
                  </m:oMath>
                </a14:m>
                <a:endParaRPr lang="en-US" i="1" dirty="0">
                  <a:latin typeface="Cambria Math" panose="02040503050406030204" pitchFamily="18" charset="0"/>
                </a:endParaRPr>
              </a:p>
              <a:p>
                <a:pPr marL="445770" lvl="1" indent="0">
                  <a:buNone/>
                </a:pPr>
                <a:endParaRPr lang="en-US" dirty="0"/>
              </a:p>
            </p:txBody>
          </p:sp>
        </mc:Choice>
        <mc:Fallback xmlns="">
          <p:sp>
            <p:nvSpPr>
              <p:cNvPr id="3" name="Content Placeholder 2">
                <a:extLst>
                  <a:ext uri="{FF2B5EF4-FFF2-40B4-BE49-F238E27FC236}">
                    <a16:creationId xmlns:a16="http://schemas.microsoft.com/office/drawing/2014/main" id="{C358AFF8-BDA8-F645-B14F-216637058BDA}"/>
                  </a:ext>
                </a:extLst>
              </p:cNvPr>
              <p:cNvSpPr>
                <a:spLocks noGrp="1" noRot="1" noChangeAspect="1" noMove="1" noResize="1" noEditPoints="1" noAdjustHandles="1" noChangeArrowheads="1" noChangeShapeType="1" noTextEdit="1"/>
              </p:cNvSpPr>
              <p:nvPr>
                <p:ph idx="1"/>
              </p:nvPr>
            </p:nvSpPr>
            <p:spPr>
              <a:blipFill>
                <a:blip r:embed="rId2"/>
                <a:stretch>
                  <a:fillRect l="-865" t="-2180"/>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CCD58A59-6AA4-5E4C-A3E2-99F258A26315}"/>
              </a:ext>
            </a:extLst>
          </p:cNvPr>
          <p:cNvSpPr>
            <a:spLocks noGrp="1"/>
          </p:cNvSpPr>
          <p:nvPr>
            <p:ph type="title"/>
          </p:nvPr>
        </p:nvSpPr>
        <p:spPr/>
        <p:txBody>
          <a:bodyPr/>
          <a:lstStyle/>
          <a:p>
            <a:r>
              <a:rPr lang="en-US" dirty="0"/>
              <a:t>Golden Ratio and Fibonacci Sequence</a:t>
            </a:r>
          </a:p>
        </p:txBody>
      </p:sp>
      <p:cxnSp>
        <p:nvCxnSpPr>
          <p:cNvPr id="5" name="Straight Connector 4">
            <a:extLst>
              <a:ext uri="{FF2B5EF4-FFF2-40B4-BE49-F238E27FC236}">
                <a16:creationId xmlns:a16="http://schemas.microsoft.com/office/drawing/2014/main" id="{B956D647-79A6-464A-BCEE-9746B6C92E1D}"/>
              </a:ext>
            </a:extLst>
          </p:cNvPr>
          <p:cNvCxnSpPr>
            <a:cxnSpLocks/>
          </p:cNvCxnSpPr>
          <p:nvPr/>
        </p:nvCxnSpPr>
        <p:spPr>
          <a:xfrm>
            <a:off x="977160" y="1509021"/>
            <a:ext cx="8151850"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5D4FA1F4-9863-0646-9CBC-5582E402D694}"/>
              </a:ext>
            </a:extLst>
          </p:cNvPr>
          <p:cNvGraphicFramePr>
            <a:graphicFrameLocks noGrp="1"/>
          </p:cNvGraphicFramePr>
          <p:nvPr>
            <p:extLst>
              <p:ext uri="{D42A27DB-BD31-4B8C-83A1-F6EECF244321}">
                <p14:modId xmlns:p14="http://schemas.microsoft.com/office/powerpoint/2010/main" val="3403111533"/>
              </p:ext>
            </p:extLst>
          </p:nvPr>
        </p:nvGraphicFramePr>
        <p:xfrm>
          <a:off x="3962400" y="2498497"/>
          <a:ext cx="3962400" cy="4427236"/>
        </p:xfrm>
        <a:graphic>
          <a:graphicData uri="http://schemas.openxmlformats.org/drawingml/2006/table">
            <a:tbl>
              <a:tblPr firstRow="1" bandRow="1">
                <a:tableStyleId>{22838BEF-8BB2-4498-84A7-C5851F593DF1}</a:tableStyleId>
              </a:tblPr>
              <a:tblGrid>
                <a:gridCol w="990600">
                  <a:extLst>
                    <a:ext uri="{9D8B030D-6E8A-4147-A177-3AD203B41FA5}">
                      <a16:colId xmlns:a16="http://schemas.microsoft.com/office/drawing/2014/main" val="3455741500"/>
                    </a:ext>
                  </a:extLst>
                </a:gridCol>
                <a:gridCol w="990600">
                  <a:extLst>
                    <a:ext uri="{9D8B030D-6E8A-4147-A177-3AD203B41FA5}">
                      <a16:colId xmlns:a16="http://schemas.microsoft.com/office/drawing/2014/main" val="1301380385"/>
                    </a:ext>
                  </a:extLst>
                </a:gridCol>
                <a:gridCol w="990600">
                  <a:extLst>
                    <a:ext uri="{9D8B030D-6E8A-4147-A177-3AD203B41FA5}">
                      <a16:colId xmlns:a16="http://schemas.microsoft.com/office/drawing/2014/main" val="510620279"/>
                    </a:ext>
                  </a:extLst>
                </a:gridCol>
                <a:gridCol w="990600">
                  <a:extLst>
                    <a:ext uri="{9D8B030D-6E8A-4147-A177-3AD203B41FA5}">
                      <a16:colId xmlns:a16="http://schemas.microsoft.com/office/drawing/2014/main" val="2723744107"/>
                    </a:ext>
                  </a:extLst>
                </a:gridCol>
              </a:tblGrid>
              <a:tr h="475109">
                <a:tc>
                  <a:txBody>
                    <a:bodyPr/>
                    <a:lstStyle/>
                    <a:p>
                      <a:pPr algn="ctr"/>
                      <a:r>
                        <a:rPr lang="en-US" b="0" dirty="0"/>
                        <a:t>1</a:t>
                      </a:r>
                    </a:p>
                  </a:txBody>
                  <a:tcPr/>
                </a:tc>
                <a:tc>
                  <a:txBody>
                    <a:bodyPr/>
                    <a:lstStyle/>
                    <a:p>
                      <a:pPr algn="ctr"/>
                      <a:r>
                        <a:rPr lang="en-US" b="0" dirty="0"/>
                        <a:t>2</a:t>
                      </a:r>
                    </a:p>
                  </a:txBody>
                  <a:tcPr/>
                </a:tc>
                <a:tc>
                  <a:txBody>
                    <a:bodyPr/>
                    <a:lstStyle/>
                    <a:p>
                      <a:pPr algn="ctr"/>
                      <a:r>
                        <a:rPr lang="en-US" b="0" dirty="0"/>
                        <a:t>2/1</a:t>
                      </a:r>
                    </a:p>
                  </a:txBody>
                  <a:tcPr/>
                </a:tc>
                <a:tc>
                  <a:txBody>
                    <a:bodyPr/>
                    <a:lstStyle/>
                    <a:p>
                      <a:pPr algn="ctr"/>
                      <a:r>
                        <a:rPr lang="en-US" b="0" dirty="0"/>
                        <a:t>2</a:t>
                      </a:r>
                    </a:p>
                  </a:txBody>
                  <a:tcPr/>
                </a:tc>
                <a:extLst>
                  <a:ext uri="{0D108BD9-81ED-4DB2-BD59-A6C34878D82A}">
                    <a16:rowId xmlns:a16="http://schemas.microsoft.com/office/drawing/2014/main" val="701904466"/>
                  </a:ext>
                </a:extLst>
              </a:tr>
              <a:tr h="475109">
                <a:tc>
                  <a:txBody>
                    <a:bodyPr/>
                    <a:lstStyle/>
                    <a:p>
                      <a:pPr algn="ctr"/>
                      <a:r>
                        <a:rPr lang="en-US" dirty="0"/>
                        <a:t>2</a:t>
                      </a:r>
                    </a:p>
                  </a:txBody>
                  <a:tcPr/>
                </a:tc>
                <a:tc>
                  <a:txBody>
                    <a:bodyPr/>
                    <a:lstStyle/>
                    <a:p>
                      <a:pPr algn="ctr"/>
                      <a:r>
                        <a:rPr lang="en-US" dirty="0"/>
                        <a:t>3</a:t>
                      </a:r>
                    </a:p>
                  </a:txBody>
                  <a:tcPr/>
                </a:tc>
                <a:tc>
                  <a:txBody>
                    <a:bodyPr/>
                    <a:lstStyle/>
                    <a:p>
                      <a:pPr algn="ctr"/>
                      <a:r>
                        <a:rPr lang="en-US" dirty="0"/>
                        <a:t>3/2</a:t>
                      </a:r>
                    </a:p>
                  </a:txBody>
                  <a:tcPr/>
                </a:tc>
                <a:tc>
                  <a:txBody>
                    <a:bodyPr/>
                    <a:lstStyle/>
                    <a:p>
                      <a:pPr algn="ctr"/>
                      <a:r>
                        <a:rPr lang="en-US" dirty="0"/>
                        <a:t>1.5</a:t>
                      </a:r>
                    </a:p>
                  </a:txBody>
                  <a:tcPr/>
                </a:tc>
                <a:extLst>
                  <a:ext uri="{0D108BD9-81ED-4DB2-BD59-A6C34878D82A}">
                    <a16:rowId xmlns:a16="http://schemas.microsoft.com/office/drawing/2014/main" val="3552789189"/>
                  </a:ext>
                </a:extLst>
              </a:tr>
              <a:tr h="475109">
                <a:tc>
                  <a:txBody>
                    <a:bodyPr/>
                    <a:lstStyle/>
                    <a:p>
                      <a:pPr algn="ctr"/>
                      <a:r>
                        <a:rPr lang="en-US" dirty="0"/>
                        <a:t>3</a:t>
                      </a:r>
                    </a:p>
                  </a:txBody>
                  <a:tcPr/>
                </a:tc>
                <a:tc>
                  <a:txBody>
                    <a:bodyPr/>
                    <a:lstStyle/>
                    <a:p>
                      <a:pPr algn="ctr"/>
                      <a:r>
                        <a:rPr lang="en-US" dirty="0"/>
                        <a:t>5</a:t>
                      </a:r>
                    </a:p>
                  </a:txBody>
                  <a:tcPr/>
                </a:tc>
                <a:tc>
                  <a:txBody>
                    <a:bodyPr/>
                    <a:lstStyle/>
                    <a:p>
                      <a:pPr algn="ctr"/>
                      <a:r>
                        <a:rPr lang="en-US" dirty="0"/>
                        <a:t>5/3</a:t>
                      </a:r>
                    </a:p>
                  </a:txBody>
                  <a:tcPr/>
                </a:tc>
                <a:tc>
                  <a:txBody>
                    <a:bodyPr/>
                    <a:lstStyle/>
                    <a:p>
                      <a:pPr algn="ctr"/>
                      <a:r>
                        <a:rPr lang="en-US" dirty="0"/>
                        <a:t>1.666</a:t>
                      </a:r>
                    </a:p>
                  </a:txBody>
                  <a:tcPr/>
                </a:tc>
                <a:extLst>
                  <a:ext uri="{0D108BD9-81ED-4DB2-BD59-A6C34878D82A}">
                    <a16:rowId xmlns:a16="http://schemas.microsoft.com/office/drawing/2014/main" val="3456048925"/>
                  </a:ext>
                </a:extLst>
              </a:tr>
              <a:tr h="475109">
                <a:tc>
                  <a:txBody>
                    <a:bodyPr/>
                    <a:lstStyle/>
                    <a:p>
                      <a:pPr algn="ctr"/>
                      <a:r>
                        <a:rPr lang="en-US" dirty="0"/>
                        <a:t>5</a:t>
                      </a:r>
                    </a:p>
                  </a:txBody>
                  <a:tcPr/>
                </a:tc>
                <a:tc>
                  <a:txBody>
                    <a:bodyPr/>
                    <a:lstStyle/>
                    <a:p>
                      <a:pPr algn="ctr"/>
                      <a:r>
                        <a:rPr lang="en-US" dirty="0"/>
                        <a:t>8</a:t>
                      </a:r>
                    </a:p>
                  </a:txBody>
                  <a:tcPr/>
                </a:tc>
                <a:tc>
                  <a:txBody>
                    <a:bodyPr/>
                    <a:lstStyle/>
                    <a:p>
                      <a:pPr algn="ctr"/>
                      <a:r>
                        <a:rPr lang="en-US" dirty="0"/>
                        <a:t>8/5</a:t>
                      </a:r>
                    </a:p>
                  </a:txBody>
                  <a:tcPr/>
                </a:tc>
                <a:tc>
                  <a:txBody>
                    <a:bodyPr/>
                    <a:lstStyle/>
                    <a:p>
                      <a:pPr algn="ctr"/>
                      <a:r>
                        <a:rPr lang="en-US" dirty="0"/>
                        <a:t>1.6</a:t>
                      </a:r>
                    </a:p>
                  </a:txBody>
                  <a:tcPr/>
                </a:tc>
                <a:extLst>
                  <a:ext uri="{0D108BD9-81ED-4DB2-BD59-A6C34878D82A}">
                    <a16:rowId xmlns:a16="http://schemas.microsoft.com/office/drawing/2014/main" val="3834915892"/>
                  </a:ext>
                </a:extLst>
              </a:tr>
              <a:tr h="475109">
                <a:tc>
                  <a:txBody>
                    <a:bodyPr/>
                    <a:lstStyle/>
                    <a:p>
                      <a:pPr algn="ctr"/>
                      <a:r>
                        <a:rPr lang="en-US" dirty="0"/>
                        <a:t>8</a:t>
                      </a:r>
                    </a:p>
                  </a:txBody>
                  <a:tcPr/>
                </a:tc>
                <a:tc>
                  <a:txBody>
                    <a:bodyPr/>
                    <a:lstStyle/>
                    <a:p>
                      <a:pPr algn="ctr"/>
                      <a:r>
                        <a:rPr lang="en-US" dirty="0"/>
                        <a:t>13</a:t>
                      </a:r>
                    </a:p>
                  </a:txBody>
                  <a:tcPr/>
                </a:tc>
                <a:tc>
                  <a:txBody>
                    <a:bodyPr/>
                    <a:lstStyle/>
                    <a:p>
                      <a:pPr algn="ctr"/>
                      <a:r>
                        <a:rPr lang="en-US" dirty="0"/>
                        <a:t>13/8</a:t>
                      </a:r>
                    </a:p>
                  </a:txBody>
                  <a:tcPr/>
                </a:tc>
                <a:tc>
                  <a:txBody>
                    <a:bodyPr/>
                    <a:lstStyle/>
                    <a:p>
                      <a:pPr algn="ctr"/>
                      <a:r>
                        <a:rPr lang="en-US" dirty="0"/>
                        <a:t>1.625</a:t>
                      </a:r>
                    </a:p>
                  </a:txBody>
                  <a:tcPr/>
                </a:tc>
                <a:extLst>
                  <a:ext uri="{0D108BD9-81ED-4DB2-BD59-A6C34878D82A}">
                    <a16:rowId xmlns:a16="http://schemas.microsoft.com/office/drawing/2014/main" val="793918488"/>
                  </a:ext>
                </a:extLst>
              </a:tr>
              <a:tr h="475109">
                <a:tc>
                  <a:txBody>
                    <a:bodyPr/>
                    <a:lstStyle/>
                    <a:p>
                      <a:pPr algn="ctr"/>
                      <a:r>
                        <a:rPr lang="en-US" dirty="0"/>
                        <a:t>… </a:t>
                      </a:r>
                    </a:p>
                  </a:txBody>
                  <a:tcPr/>
                </a:tc>
                <a:tc>
                  <a:txBody>
                    <a:bodyPr/>
                    <a:lstStyle/>
                    <a:p>
                      <a:pPr algn="ctr"/>
                      <a:r>
                        <a:rPr lang="en-US" dirty="0"/>
                        <a:t>… </a:t>
                      </a:r>
                    </a:p>
                  </a:txBody>
                  <a:tcPr/>
                </a:tc>
                <a:tc>
                  <a:txBody>
                    <a:bodyPr/>
                    <a:lstStyle/>
                    <a:p>
                      <a:pPr algn="ctr"/>
                      <a:r>
                        <a:rPr lang="en-US" dirty="0"/>
                        <a:t>… </a:t>
                      </a:r>
                    </a:p>
                  </a:txBody>
                  <a:tcPr/>
                </a:tc>
                <a:tc>
                  <a:txBody>
                    <a:bodyPr/>
                    <a:lstStyle/>
                    <a:p>
                      <a:pPr algn="ctr"/>
                      <a:r>
                        <a:rPr lang="en-US" dirty="0"/>
                        <a:t>… </a:t>
                      </a:r>
                    </a:p>
                  </a:txBody>
                  <a:tcPr/>
                </a:tc>
                <a:extLst>
                  <a:ext uri="{0D108BD9-81ED-4DB2-BD59-A6C34878D82A}">
                    <a16:rowId xmlns:a16="http://schemas.microsoft.com/office/drawing/2014/main" val="2697380352"/>
                  </a:ext>
                </a:extLst>
              </a:tr>
              <a:tr h="475109">
                <a:tc>
                  <a:txBody>
                    <a:bodyPr/>
                    <a:lstStyle/>
                    <a:p>
                      <a:pPr algn="ctr"/>
                      <a:r>
                        <a:rPr lang="en-US" dirty="0"/>
                        <a:t>144</a:t>
                      </a:r>
                    </a:p>
                  </a:txBody>
                  <a:tcPr/>
                </a:tc>
                <a:tc>
                  <a:txBody>
                    <a:bodyPr/>
                    <a:lstStyle/>
                    <a:p>
                      <a:pPr algn="ctr"/>
                      <a:r>
                        <a:rPr lang="en-US" dirty="0"/>
                        <a:t>233</a:t>
                      </a:r>
                    </a:p>
                  </a:txBody>
                  <a:tcPr/>
                </a:tc>
                <a:tc>
                  <a:txBody>
                    <a:bodyPr/>
                    <a:lstStyle/>
                    <a:p>
                      <a:pPr algn="ctr"/>
                      <a:r>
                        <a:rPr lang="en-US" dirty="0"/>
                        <a:t>233/144</a:t>
                      </a:r>
                    </a:p>
                  </a:txBody>
                  <a:tcPr/>
                </a:tc>
                <a:tc>
                  <a:txBody>
                    <a:bodyPr/>
                    <a:lstStyle/>
                    <a:p>
                      <a:pPr marL="0" marR="0" lvl="0" indent="0" algn="ctr" defTabSz="891540" rtl="0" eaLnBrk="1" fontAlgn="auto" latinLnBrk="0" hangingPunct="1">
                        <a:lnSpc>
                          <a:spcPct val="100000"/>
                        </a:lnSpc>
                        <a:spcBef>
                          <a:spcPts val="0"/>
                        </a:spcBef>
                        <a:spcAft>
                          <a:spcPts val="0"/>
                        </a:spcAft>
                        <a:buClrTx/>
                        <a:buSzTx/>
                        <a:buFontTx/>
                        <a:buNone/>
                        <a:tabLst/>
                        <a:defRPr/>
                      </a:pPr>
                      <a:r>
                        <a:rPr lang="en-US" dirty="0"/>
                        <a:t>1.62805</a:t>
                      </a:r>
                    </a:p>
                    <a:p>
                      <a:pPr algn="ctr"/>
                      <a:endParaRPr lang="en-US" dirty="0"/>
                    </a:p>
                  </a:txBody>
                  <a:tcPr/>
                </a:tc>
                <a:extLst>
                  <a:ext uri="{0D108BD9-81ED-4DB2-BD59-A6C34878D82A}">
                    <a16:rowId xmlns:a16="http://schemas.microsoft.com/office/drawing/2014/main" val="2043645671"/>
                  </a:ext>
                </a:extLst>
              </a:tr>
              <a:tr h="475109">
                <a:tc>
                  <a:txBody>
                    <a:bodyPr/>
                    <a:lstStyle/>
                    <a:p>
                      <a:pPr algn="ctr"/>
                      <a:r>
                        <a:rPr lang="en-US" dirty="0"/>
                        <a:t>233</a:t>
                      </a:r>
                    </a:p>
                  </a:txBody>
                  <a:tcPr/>
                </a:tc>
                <a:tc>
                  <a:txBody>
                    <a:bodyPr/>
                    <a:lstStyle/>
                    <a:p>
                      <a:pPr algn="ctr"/>
                      <a:r>
                        <a:rPr lang="en-US" dirty="0"/>
                        <a:t>377</a:t>
                      </a:r>
                    </a:p>
                  </a:txBody>
                  <a:tcPr/>
                </a:tc>
                <a:tc>
                  <a:txBody>
                    <a:bodyPr/>
                    <a:lstStyle/>
                    <a:p>
                      <a:pPr algn="ctr"/>
                      <a:r>
                        <a:rPr lang="en-US" dirty="0"/>
                        <a:t>377/233</a:t>
                      </a:r>
                    </a:p>
                  </a:txBody>
                  <a:tcPr/>
                </a:tc>
                <a:tc>
                  <a:txBody>
                    <a:bodyPr/>
                    <a:lstStyle/>
                    <a:p>
                      <a:pPr algn="ctr"/>
                      <a:r>
                        <a:rPr lang="en-US" dirty="0"/>
                        <a:t>1.61802</a:t>
                      </a:r>
                    </a:p>
                  </a:txBody>
                  <a:tcPr/>
                </a:tc>
                <a:extLst>
                  <a:ext uri="{0D108BD9-81ED-4DB2-BD59-A6C34878D82A}">
                    <a16:rowId xmlns:a16="http://schemas.microsoft.com/office/drawing/2014/main" val="3566132308"/>
                  </a:ext>
                </a:extLst>
              </a:tr>
              <a:tr h="475109">
                <a:tc>
                  <a:txBody>
                    <a:bodyPr/>
                    <a:lstStyle/>
                    <a:p>
                      <a:pPr algn="ctr"/>
                      <a:r>
                        <a:rPr lang="en-US" dirty="0"/>
                        <a:t>…</a:t>
                      </a:r>
                    </a:p>
                  </a:txBody>
                  <a:tcPr/>
                </a:tc>
                <a:tc>
                  <a:txBody>
                    <a:bodyPr/>
                    <a:lstStyle/>
                    <a:p>
                      <a:pPr algn="ctr"/>
                      <a:r>
                        <a:rPr lang="en-US" dirty="0"/>
                        <a:t>…</a:t>
                      </a:r>
                    </a:p>
                  </a:txBody>
                  <a:tcPr/>
                </a:tc>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3538218609"/>
                  </a:ext>
                </a:extLst>
              </a:tr>
            </a:tbl>
          </a:graphicData>
        </a:graphic>
      </p:graphicFrame>
    </p:spTree>
    <p:extLst>
      <p:ext uri="{BB962C8B-B14F-4D97-AF65-F5344CB8AC3E}">
        <p14:creationId xmlns:p14="http://schemas.microsoft.com/office/powerpoint/2010/main" val="24920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FAA4-BC28-0E46-AF4B-033E1772669B}"/>
              </a:ext>
            </a:extLst>
          </p:cNvPr>
          <p:cNvSpPr>
            <a:spLocks noGrp="1"/>
          </p:cNvSpPr>
          <p:nvPr>
            <p:ph type="title"/>
          </p:nvPr>
        </p:nvSpPr>
        <p:spPr/>
        <p:txBody>
          <a:bodyPr/>
          <a:lstStyle/>
          <a:p>
            <a:r>
              <a:rPr lang="en-US" dirty="0"/>
              <a:t>Golden Spiral</a:t>
            </a:r>
          </a:p>
        </p:txBody>
      </p:sp>
      <p:pic>
        <p:nvPicPr>
          <p:cNvPr id="5" name="Content Placeholder 4" descr="A picture containing lamp&#10;&#10;Description automatically generated">
            <a:extLst>
              <a:ext uri="{FF2B5EF4-FFF2-40B4-BE49-F238E27FC236}">
                <a16:creationId xmlns:a16="http://schemas.microsoft.com/office/drawing/2014/main" id="{7BBFD380-F12D-2D4E-B9CB-09FCA4A955F1}"/>
              </a:ext>
            </a:extLst>
          </p:cNvPr>
          <p:cNvPicPr>
            <a:picLocks noGrp="1" noChangeAspect="1"/>
          </p:cNvPicPr>
          <p:nvPr>
            <p:ph idx="1"/>
          </p:nvPr>
        </p:nvPicPr>
        <p:blipFill>
          <a:blip r:embed="rId2"/>
          <a:stretch>
            <a:fillRect/>
          </a:stretch>
        </p:blipFill>
        <p:spPr>
          <a:xfrm>
            <a:off x="2191367" y="1947863"/>
            <a:ext cx="7504466" cy="4640262"/>
          </a:xfr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9D6A2BA-B59D-3A46-816E-C11B43A2DE80}"/>
                  </a:ext>
                </a:extLst>
              </p:cNvPr>
              <p:cNvSpPr txBox="1"/>
              <p:nvPr/>
            </p:nvSpPr>
            <p:spPr>
              <a:xfrm>
                <a:off x="4017364" y="5224073"/>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2</m:t>
                      </m:r>
                    </m:oMath>
                  </m:oMathPara>
                </a14:m>
                <a:endParaRPr lang="en-US" b="0" dirty="0">
                  <a:solidFill>
                    <a:schemeClr val="accent2"/>
                  </a:solidFill>
                </a:endParaRPr>
              </a:p>
            </p:txBody>
          </p:sp>
        </mc:Choice>
        <mc:Fallback xmlns="">
          <p:sp>
            <p:nvSpPr>
              <p:cNvPr id="6" name="TextBox 5">
                <a:extLst>
                  <a:ext uri="{FF2B5EF4-FFF2-40B4-BE49-F238E27FC236}">
                    <a16:creationId xmlns:a16="http://schemas.microsoft.com/office/drawing/2014/main" id="{49D6A2BA-B59D-3A46-816E-C11B43A2DE80}"/>
                  </a:ext>
                </a:extLst>
              </p:cNvPr>
              <p:cNvSpPr txBox="1">
                <a:spLocks noRot="1" noChangeAspect="1" noMove="1" noResize="1" noEditPoints="1" noAdjustHandles="1" noChangeArrowheads="1" noChangeShapeType="1" noTextEdit="1"/>
              </p:cNvSpPr>
              <p:nvPr/>
            </p:nvSpPr>
            <p:spPr>
              <a:xfrm>
                <a:off x="4017364" y="5224073"/>
                <a:ext cx="181139" cy="276999"/>
              </a:xfrm>
              <a:prstGeom prst="rect">
                <a:avLst/>
              </a:prstGeom>
              <a:blipFill>
                <a:blip r:embed="rId3"/>
                <a:stretch>
                  <a:fillRect l="-18750" r="-18750"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11B98BC-B1A9-3546-B867-A838CEBC3372}"/>
                  </a:ext>
                </a:extLst>
              </p:cNvPr>
              <p:cNvSpPr txBox="1"/>
              <p:nvPr/>
            </p:nvSpPr>
            <p:spPr>
              <a:xfrm>
                <a:off x="4140412" y="4933173"/>
                <a:ext cx="1811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3</m:t>
                      </m:r>
                    </m:oMath>
                  </m:oMathPara>
                </a14:m>
                <a:endParaRPr lang="en-US" b="0" dirty="0">
                  <a:solidFill>
                    <a:schemeClr val="accent2"/>
                  </a:solidFill>
                </a:endParaRPr>
              </a:p>
            </p:txBody>
          </p:sp>
        </mc:Choice>
        <mc:Fallback xmlns="">
          <p:sp>
            <p:nvSpPr>
              <p:cNvPr id="7" name="TextBox 6">
                <a:extLst>
                  <a:ext uri="{FF2B5EF4-FFF2-40B4-BE49-F238E27FC236}">
                    <a16:creationId xmlns:a16="http://schemas.microsoft.com/office/drawing/2014/main" id="{811B98BC-B1A9-3546-B867-A838CEBC3372}"/>
                  </a:ext>
                </a:extLst>
              </p:cNvPr>
              <p:cNvSpPr txBox="1">
                <a:spLocks noRot="1" noChangeAspect="1" noMove="1" noResize="1" noEditPoints="1" noAdjustHandles="1" noChangeArrowheads="1" noChangeShapeType="1" noTextEdit="1"/>
              </p:cNvSpPr>
              <p:nvPr/>
            </p:nvSpPr>
            <p:spPr>
              <a:xfrm>
                <a:off x="4140412" y="4933173"/>
                <a:ext cx="181140" cy="276999"/>
              </a:xfrm>
              <a:prstGeom prst="rect">
                <a:avLst/>
              </a:prstGeom>
              <a:blipFill>
                <a:blip r:embed="rId4"/>
                <a:stretch>
                  <a:fillRect l="-20000" r="-2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19A5BB0-9752-6B4D-ABAA-EA6CD15A3B03}"/>
                  </a:ext>
                </a:extLst>
              </p:cNvPr>
              <p:cNvSpPr txBox="1"/>
              <p:nvPr/>
            </p:nvSpPr>
            <p:spPr>
              <a:xfrm>
                <a:off x="4634459" y="5055275"/>
                <a:ext cx="18114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5</m:t>
                      </m:r>
                    </m:oMath>
                  </m:oMathPara>
                </a14:m>
                <a:endParaRPr lang="en-US" b="0" dirty="0">
                  <a:solidFill>
                    <a:schemeClr val="accent2"/>
                  </a:solidFill>
                </a:endParaRPr>
              </a:p>
            </p:txBody>
          </p:sp>
        </mc:Choice>
        <mc:Fallback xmlns="">
          <p:sp>
            <p:nvSpPr>
              <p:cNvPr id="8" name="TextBox 7">
                <a:extLst>
                  <a:ext uri="{FF2B5EF4-FFF2-40B4-BE49-F238E27FC236}">
                    <a16:creationId xmlns:a16="http://schemas.microsoft.com/office/drawing/2014/main" id="{A19A5BB0-9752-6B4D-ABAA-EA6CD15A3B03}"/>
                  </a:ext>
                </a:extLst>
              </p:cNvPr>
              <p:cNvSpPr txBox="1">
                <a:spLocks noRot="1" noChangeAspect="1" noMove="1" noResize="1" noEditPoints="1" noAdjustHandles="1" noChangeArrowheads="1" noChangeShapeType="1" noTextEdit="1"/>
              </p:cNvSpPr>
              <p:nvPr/>
            </p:nvSpPr>
            <p:spPr>
              <a:xfrm>
                <a:off x="4634459" y="5055275"/>
                <a:ext cx="181140" cy="276999"/>
              </a:xfrm>
              <a:prstGeom prst="rect">
                <a:avLst/>
              </a:prstGeom>
              <a:blipFill>
                <a:blip r:embed="rId5"/>
                <a:stretch>
                  <a:fillRect l="-26667" r="-33333"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67FC546-A291-C045-BF69-711DDA3477F5}"/>
                  </a:ext>
                </a:extLst>
              </p:cNvPr>
              <p:cNvSpPr txBox="1"/>
              <p:nvPr/>
            </p:nvSpPr>
            <p:spPr>
              <a:xfrm>
                <a:off x="4453319" y="5847456"/>
                <a:ext cx="1811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8</m:t>
                      </m:r>
                    </m:oMath>
                  </m:oMathPara>
                </a14:m>
                <a:endParaRPr lang="en-US" b="0" dirty="0">
                  <a:solidFill>
                    <a:schemeClr val="accent2"/>
                  </a:solidFill>
                </a:endParaRPr>
              </a:p>
            </p:txBody>
          </p:sp>
        </mc:Choice>
        <mc:Fallback xmlns="">
          <p:sp>
            <p:nvSpPr>
              <p:cNvPr id="9" name="TextBox 8">
                <a:extLst>
                  <a:ext uri="{FF2B5EF4-FFF2-40B4-BE49-F238E27FC236}">
                    <a16:creationId xmlns:a16="http://schemas.microsoft.com/office/drawing/2014/main" id="{067FC546-A291-C045-BF69-711DDA3477F5}"/>
                  </a:ext>
                </a:extLst>
              </p:cNvPr>
              <p:cNvSpPr txBox="1">
                <a:spLocks noRot="1" noChangeAspect="1" noMove="1" noResize="1" noEditPoints="1" noAdjustHandles="1" noChangeArrowheads="1" noChangeShapeType="1" noTextEdit="1"/>
              </p:cNvSpPr>
              <p:nvPr/>
            </p:nvSpPr>
            <p:spPr>
              <a:xfrm>
                <a:off x="4453319" y="5847456"/>
                <a:ext cx="181140" cy="276999"/>
              </a:xfrm>
              <a:prstGeom prst="rect">
                <a:avLst/>
              </a:prstGeom>
              <a:blipFill>
                <a:blip r:embed="rId6"/>
                <a:stretch>
                  <a:fillRect l="-26667" r="-2666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3F8B9E5-1A55-7544-91D9-346D75C18393}"/>
                  </a:ext>
                </a:extLst>
              </p:cNvPr>
              <p:cNvSpPr txBox="1"/>
              <p:nvPr/>
            </p:nvSpPr>
            <p:spPr>
              <a:xfrm>
                <a:off x="3050633" y="5570457"/>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13</m:t>
                      </m:r>
                    </m:oMath>
                  </m:oMathPara>
                </a14:m>
                <a:endParaRPr lang="en-US" b="0" dirty="0">
                  <a:solidFill>
                    <a:schemeClr val="accent2"/>
                  </a:solidFill>
                </a:endParaRPr>
              </a:p>
            </p:txBody>
          </p:sp>
        </mc:Choice>
        <mc:Fallback xmlns="">
          <p:sp>
            <p:nvSpPr>
              <p:cNvPr id="10" name="TextBox 9">
                <a:extLst>
                  <a:ext uri="{FF2B5EF4-FFF2-40B4-BE49-F238E27FC236}">
                    <a16:creationId xmlns:a16="http://schemas.microsoft.com/office/drawing/2014/main" id="{63F8B9E5-1A55-7544-91D9-346D75C18393}"/>
                  </a:ext>
                </a:extLst>
              </p:cNvPr>
              <p:cNvSpPr txBox="1">
                <a:spLocks noRot="1" noChangeAspect="1" noMove="1" noResize="1" noEditPoints="1" noAdjustHandles="1" noChangeArrowheads="1" noChangeShapeType="1" noTextEdit="1"/>
              </p:cNvSpPr>
              <p:nvPr/>
            </p:nvSpPr>
            <p:spPr>
              <a:xfrm>
                <a:off x="3050633" y="5570457"/>
                <a:ext cx="309380" cy="276999"/>
              </a:xfrm>
              <a:prstGeom prst="rect">
                <a:avLst/>
              </a:prstGeom>
              <a:blipFill>
                <a:blip r:embed="rId7"/>
                <a:stretch>
                  <a:fillRect l="-16000" r="-12000" b="-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D92E0FF-508F-584E-AB9A-4A40141C483A}"/>
                  </a:ext>
                </a:extLst>
              </p:cNvPr>
              <p:cNvSpPr txBox="1"/>
              <p:nvPr/>
            </p:nvSpPr>
            <p:spPr>
              <a:xfrm>
                <a:off x="7318939" y="4267994"/>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54</m:t>
                      </m:r>
                    </m:oMath>
                  </m:oMathPara>
                </a14:m>
                <a:endParaRPr lang="en-US" b="0" dirty="0">
                  <a:solidFill>
                    <a:schemeClr val="accent2"/>
                  </a:solidFill>
                </a:endParaRPr>
              </a:p>
            </p:txBody>
          </p:sp>
        </mc:Choice>
        <mc:Fallback xmlns="">
          <p:sp>
            <p:nvSpPr>
              <p:cNvPr id="11" name="TextBox 10">
                <a:extLst>
                  <a:ext uri="{FF2B5EF4-FFF2-40B4-BE49-F238E27FC236}">
                    <a16:creationId xmlns:a16="http://schemas.microsoft.com/office/drawing/2014/main" id="{AD92E0FF-508F-584E-AB9A-4A40141C483A}"/>
                  </a:ext>
                </a:extLst>
              </p:cNvPr>
              <p:cNvSpPr txBox="1">
                <a:spLocks noRot="1" noChangeAspect="1" noMove="1" noResize="1" noEditPoints="1" noAdjustHandles="1" noChangeArrowheads="1" noChangeShapeType="1" noTextEdit="1"/>
              </p:cNvSpPr>
              <p:nvPr/>
            </p:nvSpPr>
            <p:spPr>
              <a:xfrm>
                <a:off x="7318939" y="4267994"/>
                <a:ext cx="309380" cy="276999"/>
              </a:xfrm>
              <a:prstGeom prst="rect">
                <a:avLst/>
              </a:prstGeom>
              <a:blipFill>
                <a:blip r:embed="rId8"/>
                <a:stretch>
                  <a:fillRect l="-20000" r="-1600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546FC5A-24C7-4940-A306-FC52DDEC479E}"/>
                  </a:ext>
                </a:extLst>
              </p:cNvPr>
              <p:cNvSpPr txBox="1"/>
              <p:nvPr/>
            </p:nvSpPr>
            <p:spPr>
              <a:xfrm>
                <a:off x="3618867" y="3380601"/>
                <a:ext cx="30938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21</m:t>
                      </m:r>
                    </m:oMath>
                  </m:oMathPara>
                </a14:m>
                <a:endParaRPr lang="en-US" b="0" dirty="0">
                  <a:solidFill>
                    <a:schemeClr val="accent2"/>
                  </a:solidFill>
                </a:endParaRPr>
              </a:p>
            </p:txBody>
          </p:sp>
        </mc:Choice>
        <mc:Fallback xmlns="">
          <p:sp>
            <p:nvSpPr>
              <p:cNvPr id="12" name="TextBox 11">
                <a:extLst>
                  <a:ext uri="{FF2B5EF4-FFF2-40B4-BE49-F238E27FC236}">
                    <a16:creationId xmlns:a16="http://schemas.microsoft.com/office/drawing/2014/main" id="{2546FC5A-24C7-4940-A306-FC52DDEC479E}"/>
                  </a:ext>
                </a:extLst>
              </p:cNvPr>
              <p:cNvSpPr txBox="1">
                <a:spLocks noRot="1" noChangeAspect="1" noMove="1" noResize="1" noEditPoints="1" noAdjustHandles="1" noChangeArrowheads="1" noChangeShapeType="1" noTextEdit="1"/>
              </p:cNvSpPr>
              <p:nvPr/>
            </p:nvSpPr>
            <p:spPr>
              <a:xfrm>
                <a:off x="3618867" y="3380601"/>
                <a:ext cx="309380" cy="276999"/>
              </a:xfrm>
              <a:prstGeom prst="rect">
                <a:avLst/>
              </a:prstGeom>
              <a:blipFill>
                <a:blip r:embed="rId9"/>
                <a:stretch>
                  <a:fillRect l="-16000" r="-16000" b="-4348"/>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AD444582-C854-8F42-9E69-1DC46796F504}"/>
              </a:ext>
            </a:extLst>
          </p:cNvPr>
          <p:cNvCxnSpPr>
            <a:cxnSpLocks/>
          </p:cNvCxnSpPr>
          <p:nvPr/>
        </p:nvCxnSpPr>
        <p:spPr>
          <a:xfrm>
            <a:off x="977160" y="1509021"/>
            <a:ext cx="8151850" cy="0"/>
          </a:xfrm>
          <a:prstGeom prst="line">
            <a:avLst/>
          </a:prstGeom>
          <a:ln w="635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392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17EF6-2D7D-FC41-9432-BB8BC563A22F}"/>
              </a:ext>
            </a:extLst>
          </p:cNvPr>
          <p:cNvSpPr>
            <a:spLocks noGrp="1"/>
          </p:cNvSpPr>
          <p:nvPr>
            <p:ph type="title"/>
          </p:nvPr>
        </p:nvSpPr>
        <p:spPr/>
        <p:txBody>
          <a:bodyPr/>
          <a:lstStyle/>
          <a:p>
            <a:r>
              <a:rPr lang="en-US" dirty="0"/>
              <a:t>Phi for Phidias</a:t>
            </a:r>
          </a:p>
        </p:txBody>
      </p:sp>
      <p:pic>
        <p:nvPicPr>
          <p:cNvPr id="6" name="Content Placeholder 5" descr="A large tall tower with a clock on the side of a building&#10;&#10;Description automatically generated">
            <a:extLst>
              <a:ext uri="{FF2B5EF4-FFF2-40B4-BE49-F238E27FC236}">
                <a16:creationId xmlns:a16="http://schemas.microsoft.com/office/drawing/2014/main" id="{5B95E8FB-60CC-5442-A283-BCB18F97ABAD}"/>
              </a:ext>
            </a:extLst>
          </p:cNvPr>
          <p:cNvPicPr>
            <a:picLocks noGrp="1" noChangeAspect="1"/>
          </p:cNvPicPr>
          <p:nvPr>
            <p:ph idx="1"/>
          </p:nvPr>
        </p:nvPicPr>
        <p:blipFill>
          <a:blip r:embed="rId2"/>
          <a:stretch>
            <a:fillRect/>
          </a:stretch>
        </p:blipFill>
        <p:spPr>
          <a:xfrm>
            <a:off x="2692400" y="2108994"/>
            <a:ext cx="6502400" cy="4318000"/>
          </a:xfrm>
        </p:spPr>
      </p:pic>
      <p:cxnSp>
        <p:nvCxnSpPr>
          <p:cNvPr id="4" name="Straight Connector 3">
            <a:extLst>
              <a:ext uri="{FF2B5EF4-FFF2-40B4-BE49-F238E27FC236}">
                <a16:creationId xmlns:a16="http://schemas.microsoft.com/office/drawing/2014/main" id="{123191DA-F54A-BA42-9512-FE2E37D8FCD0}"/>
              </a:ext>
            </a:extLst>
          </p:cNvPr>
          <p:cNvCxnSpPr>
            <a:cxnSpLocks/>
          </p:cNvCxnSpPr>
          <p:nvPr/>
        </p:nvCxnSpPr>
        <p:spPr>
          <a:xfrm>
            <a:off x="977160" y="1509021"/>
            <a:ext cx="815185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835559-46D5-8442-9325-ADA30FA4BF9F}"/>
              </a:ext>
            </a:extLst>
          </p:cNvPr>
          <p:cNvSpPr txBox="1"/>
          <p:nvPr/>
        </p:nvSpPr>
        <p:spPr>
          <a:xfrm>
            <a:off x="2692400" y="6180773"/>
            <a:ext cx="3111335" cy="246221"/>
          </a:xfrm>
          <a:prstGeom prst="rect">
            <a:avLst/>
          </a:prstGeom>
          <a:noFill/>
        </p:spPr>
        <p:txBody>
          <a:bodyPr wrap="square" rtlCol="0">
            <a:spAutoFit/>
          </a:bodyPr>
          <a:lstStyle/>
          <a:p>
            <a:r>
              <a:rPr lang="en-US" sz="1000" dirty="0">
                <a:solidFill>
                  <a:schemeClr val="bg1"/>
                </a:solidFill>
              </a:rPr>
              <a:t>"Parthenon" by </a:t>
            </a:r>
            <a:r>
              <a:rPr lang="en-US" sz="1000" dirty="0" err="1">
                <a:solidFill>
                  <a:schemeClr val="bg1"/>
                </a:solidFill>
              </a:rPr>
              <a:t>Mr</a:t>
            </a:r>
            <a:r>
              <a:rPr lang="en-US" sz="1000" dirty="0">
                <a:solidFill>
                  <a:schemeClr val="bg1"/>
                </a:solidFill>
              </a:rPr>
              <a:t> G's Travels</a:t>
            </a:r>
          </a:p>
        </p:txBody>
      </p:sp>
    </p:spTree>
    <p:extLst>
      <p:ext uri="{BB962C8B-B14F-4D97-AF65-F5344CB8AC3E}">
        <p14:creationId xmlns:p14="http://schemas.microsoft.com/office/powerpoint/2010/main" val="2073333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485" y="0"/>
            <a:ext cx="11884229"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standing in front of a building&#10;&#10;Description automatically generated">
            <a:extLst>
              <a:ext uri="{FF2B5EF4-FFF2-40B4-BE49-F238E27FC236}">
                <a16:creationId xmlns:a16="http://schemas.microsoft.com/office/drawing/2014/main" id="{6E4412AD-CF27-244E-B27A-B57F0E9D6289}"/>
              </a:ext>
            </a:extLst>
          </p:cNvPr>
          <p:cNvPicPr>
            <a:picLocks noChangeAspect="1"/>
          </p:cNvPicPr>
          <p:nvPr/>
        </p:nvPicPr>
        <p:blipFill rotWithShape="1">
          <a:blip r:embed="rId2"/>
          <a:srcRect l="21070" t="12311" r="6578" b="20300"/>
          <a:stretch/>
        </p:blipFill>
        <p:spPr>
          <a:xfrm>
            <a:off x="1643269" y="974034"/>
            <a:ext cx="8600662" cy="5367132"/>
          </a:xfrm>
          <a:prstGeom prst="rect">
            <a:avLst/>
          </a:prstGeom>
        </p:spPr>
      </p:pic>
      <p:cxnSp>
        <p:nvCxnSpPr>
          <p:cNvPr id="9" name="Straight Connector 8">
            <a:extLst>
              <a:ext uri="{FF2B5EF4-FFF2-40B4-BE49-F238E27FC236}">
                <a16:creationId xmlns:a16="http://schemas.microsoft.com/office/drawing/2014/main" id="{C34D0054-927F-1B43-817F-74C36268695B}"/>
              </a:ext>
            </a:extLst>
          </p:cNvPr>
          <p:cNvCxnSpPr/>
          <p:nvPr/>
        </p:nvCxnSpPr>
        <p:spPr>
          <a:xfrm flipV="1">
            <a:off x="2809461" y="1881809"/>
            <a:ext cx="3644348" cy="808382"/>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998F4E2E-49CC-4748-B9F4-7EB41EC93BF2}"/>
              </a:ext>
            </a:extLst>
          </p:cNvPr>
          <p:cNvCxnSpPr>
            <a:cxnSpLocks/>
          </p:cNvCxnSpPr>
          <p:nvPr/>
        </p:nvCxnSpPr>
        <p:spPr>
          <a:xfrm flipH="1" flipV="1">
            <a:off x="6453809" y="1881809"/>
            <a:ext cx="3339543" cy="808382"/>
          </a:xfrm>
          <a:prstGeom prst="line">
            <a:avLst/>
          </a:prstGeom>
          <a:ln w="25400">
            <a:solidFill>
              <a:schemeClr val="bg1"/>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25DC15AD-6F42-9645-8ED5-773935348BF5}"/>
              </a:ext>
            </a:extLst>
          </p:cNvPr>
          <p:cNvSpPr/>
          <p:nvPr/>
        </p:nvSpPr>
        <p:spPr>
          <a:xfrm>
            <a:off x="3246782" y="1868557"/>
            <a:ext cx="6109253" cy="37768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E78332C-C9E2-D44F-BED3-A69BDC118E9D}"/>
              </a:ext>
            </a:extLst>
          </p:cNvPr>
          <p:cNvCxnSpPr>
            <a:cxnSpLocks/>
          </p:cNvCxnSpPr>
          <p:nvPr/>
        </p:nvCxnSpPr>
        <p:spPr>
          <a:xfrm flipV="1">
            <a:off x="3246782" y="3326296"/>
            <a:ext cx="2348205" cy="1"/>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9ED2097-8C84-1344-9479-41F649536AF2}"/>
              </a:ext>
            </a:extLst>
          </p:cNvPr>
          <p:cNvCxnSpPr>
            <a:cxnSpLocks/>
          </p:cNvCxnSpPr>
          <p:nvPr/>
        </p:nvCxnSpPr>
        <p:spPr>
          <a:xfrm flipH="1">
            <a:off x="5583930" y="1881809"/>
            <a:ext cx="11057" cy="376361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86475E0-DB99-3840-A5E6-54C6BF9D41B6}"/>
              </a:ext>
            </a:extLst>
          </p:cNvPr>
          <p:cNvCxnSpPr>
            <a:cxnSpLocks/>
          </p:cNvCxnSpPr>
          <p:nvPr/>
        </p:nvCxnSpPr>
        <p:spPr>
          <a:xfrm>
            <a:off x="4692758" y="1881809"/>
            <a:ext cx="0" cy="14444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690E7227-A4D9-A747-B4E7-66D0C17A3FE9}"/>
              </a:ext>
            </a:extLst>
          </p:cNvPr>
          <p:cNvCxnSpPr>
            <a:cxnSpLocks/>
          </p:cNvCxnSpPr>
          <p:nvPr/>
        </p:nvCxnSpPr>
        <p:spPr>
          <a:xfrm>
            <a:off x="4692758" y="2772554"/>
            <a:ext cx="902229"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04E6DDC1-F836-E049-946B-FFE27A8A53A2}"/>
              </a:ext>
            </a:extLst>
          </p:cNvPr>
          <p:cNvCxnSpPr>
            <a:cxnSpLocks/>
          </p:cNvCxnSpPr>
          <p:nvPr/>
        </p:nvCxnSpPr>
        <p:spPr>
          <a:xfrm>
            <a:off x="5022574" y="2772554"/>
            <a:ext cx="0" cy="553742"/>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A3220F5C-FE82-894E-9F15-5FB1650ADC85}"/>
              </a:ext>
            </a:extLst>
          </p:cNvPr>
          <p:cNvCxnSpPr>
            <a:cxnSpLocks/>
          </p:cNvCxnSpPr>
          <p:nvPr/>
        </p:nvCxnSpPr>
        <p:spPr>
          <a:xfrm>
            <a:off x="4692758" y="2980509"/>
            <a:ext cx="329816"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8D45BB31-2530-2D44-BD62-DB36288F1AE1}"/>
              </a:ext>
            </a:extLst>
          </p:cNvPr>
          <p:cNvCxnSpPr>
            <a:cxnSpLocks/>
          </p:cNvCxnSpPr>
          <p:nvPr/>
        </p:nvCxnSpPr>
        <p:spPr>
          <a:xfrm>
            <a:off x="4928347" y="2772553"/>
            <a:ext cx="0" cy="207956"/>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3F103EA-A9CA-1541-9C78-0E42D18B90C1}"/>
              </a:ext>
            </a:extLst>
          </p:cNvPr>
          <p:cNvCxnSpPr>
            <a:cxnSpLocks/>
          </p:cNvCxnSpPr>
          <p:nvPr/>
        </p:nvCxnSpPr>
        <p:spPr>
          <a:xfrm>
            <a:off x="4928347" y="2876531"/>
            <a:ext cx="94227" cy="0"/>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E1FAF282-653A-7F41-B551-CD68B6CC8C28}"/>
              </a:ext>
            </a:extLst>
          </p:cNvPr>
          <p:cNvSpPr txBox="1"/>
          <p:nvPr/>
        </p:nvSpPr>
        <p:spPr>
          <a:xfrm>
            <a:off x="1643269" y="6108197"/>
            <a:ext cx="2808202" cy="246221"/>
          </a:xfrm>
          <a:prstGeom prst="rect">
            <a:avLst/>
          </a:prstGeom>
          <a:noFill/>
        </p:spPr>
        <p:txBody>
          <a:bodyPr wrap="square" rtlCol="0">
            <a:spAutoFit/>
          </a:bodyPr>
          <a:lstStyle/>
          <a:p>
            <a:r>
              <a:rPr lang="en-US" sz="1000" dirty="0">
                <a:solidFill>
                  <a:schemeClr val="bg1"/>
                </a:solidFill>
              </a:rPr>
              <a:t>"Parthenon, Athens" by </a:t>
            </a:r>
            <a:r>
              <a:rPr lang="en-US" sz="1000" dirty="0" err="1">
                <a:solidFill>
                  <a:schemeClr val="bg1"/>
                </a:solidFill>
              </a:rPr>
              <a:t>szeke</a:t>
            </a:r>
            <a:endParaRPr lang="en-US" sz="1000" dirty="0">
              <a:solidFill>
                <a:schemeClr val="bg1"/>
              </a:solidFill>
            </a:endParaRPr>
          </a:p>
        </p:txBody>
      </p:sp>
    </p:spTree>
    <p:extLst>
      <p:ext uri="{BB962C8B-B14F-4D97-AF65-F5344CB8AC3E}">
        <p14:creationId xmlns:p14="http://schemas.microsoft.com/office/powerpoint/2010/main" val="1668190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22938-00AD-2143-AA1D-28E583F71898}"/>
              </a:ext>
            </a:extLst>
          </p:cNvPr>
          <p:cNvSpPr>
            <a:spLocks noGrp="1"/>
          </p:cNvSpPr>
          <p:nvPr>
            <p:ph type="title"/>
          </p:nvPr>
        </p:nvSpPr>
        <p:spPr>
          <a:xfrm>
            <a:off x="817244" y="389466"/>
            <a:ext cx="10335437" cy="6386087"/>
          </a:xfrm>
        </p:spPr>
        <p:txBody>
          <a:bodyPr>
            <a:normAutofit/>
          </a:bodyPr>
          <a:lstStyle/>
          <a:p>
            <a:pPr algn="ctr"/>
            <a:r>
              <a:rPr lang="en-US" dirty="0">
                <a:solidFill>
                  <a:schemeClr val="bg1"/>
                </a:solidFill>
              </a:rPr>
              <a:t>“Mathematics is the language in which God has written the Universe.”</a:t>
            </a:r>
            <a:br>
              <a:rPr lang="en-US" dirty="0">
                <a:solidFill>
                  <a:schemeClr val="bg1"/>
                </a:solidFill>
              </a:rPr>
            </a:br>
            <a:r>
              <a:rPr lang="en-US" dirty="0">
                <a:solidFill>
                  <a:schemeClr val="bg1"/>
                </a:solidFill>
              </a:rPr>
              <a:t>(Galileo Galilei)</a:t>
            </a:r>
            <a:br>
              <a:rPr lang="en-US" dirty="0"/>
            </a:br>
            <a:endParaRPr lang="en-US" dirty="0"/>
          </a:p>
        </p:txBody>
      </p:sp>
    </p:spTree>
    <p:extLst>
      <p:ext uri="{BB962C8B-B14F-4D97-AF65-F5344CB8AC3E}">
        <p14:creationId xmlns:p14="http://schemas.microsoft.com/office/powerpoint/2010/main" val="611380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flower&#10;&#10;Description automatically generated">
            <a:extLst>
              <a:ext uri="{FF2B5EF4-FFF2-40B4-BE49-F238E27FC236}">
                <a16:creationId xmlns:a16="http://schemas.microsoft.com/office/drawing/2014/main" id="{0DBAD82F-404D-BD45-8EEC-EEFE86F71AAA}"/>
              </a:ext>
            </a:extLst>
          </p:cNvPr>
          <p:cNvPicPr>
            <a:picLocks noChangeAspect="1"/>
          </p:cNvPicPr>
          <p:nvPr/>
        </p:nvPicPr>
        <p:blipFill rotWithShape="1">
          <a:blip r:embed="rId3"/>
          <a:srcRect l="7416" r="17148"/>
          <a:stretch/>
        </p:blipFill>
        <p:spPr>
          <a:xfrm>
            <a:off x="0" y="0"/>
            <a:ext cx="7319626" cy="7315200"/>
          </a:xfrm>
          <a:prstGeom prst="rect">
            <a:avLst/>
          </a:prstGeom>
        </p:spPr>
      </p:pic>
      <p:pic>
        <p:nvPicPr>
          <p:cNvPr id="11" name="Picture 10" descr="A picture containing shellfish, table, doughnut, bowl&#10;&#10;Description automatically generated">
            <a:extLst>
              <a:ext uri="{FF2B5EF4-FFF2-40B4-BE49-F238E27FC236}">
                <a16:creationId xmlns:a16="http://schemas.microsoft.com/office/drawing/2014/main" id="{AF7307CD-3EBD-9842-BFCC-BD04569BB4E6}"/>
              </a:ext>
            </a:extLst>
          </p:cNvPr>
          <p:cNvPicPr>
            <a:picLocks noChangeAspect="1"/>
          </p:cNvPicPr>
          <p:nvPr/>
        </p:nvPicPr>
        <p:blipFill rotWithShape="1">
          <a:blip r:embed="rId4"/>
          <a:srcRect l="16747"/>
          <a:stretch/>
        </p:blipFill>
        <p:spPr>
          <a:xfrm>
            <a:off x="7319624" y="2924308"/>
            <a:ext cx="4567575" cy="4391267"/>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573EBADF-2038-8D48-A193-3FA3DCF8E7CA}"/>
              </a:ext>
            </a:extLst>
          </p:cNvPr>
          <p:cNvPicPr>
            <a:picLocks noChangeAspect="1"/>
          </p:cNvPicPr>
          <p:nvPr/>
        </p:nvPicPr>
        <p:blipFill rotWithShape="1">
          <a:blip r:embed="rId5"/>
          <a:srcRect b="3601"/>
          <a:stretch/>
        </p:blipFill>
        <p:spPr>
          <a:xfrm>
            <a:off x="7319624" y="0"/>
            <a:ext cx="4567576" cy="2923933"/>
          </a:xfrm>
          <a:prstGeom prst="rect">
            <a:avLst/>
          </a:prstGeom>
        </p:spPr>
      </p:pic>
      <p:sp>
        <p:nvSpPr>
          <p:cNvPr id="14" name="TextBox 13">
            <a:extLst>
              <a:ext uri="{FF2B5EF4-FFF2-40B4-BE49-F238E27FC236}">
                <a16:creationId xmlns:a16="http://schemas.microsoft.com/office/drawing/2014/main" id="{B41F4EB5-4F72-9347-B116-431B7049430F}"/>
              </a:ext>
            </a:extLst>
          </p:cNvPr>
          <p:cNvSpPr txBox="1"/>
          <p:nvPr/>
        </p:nvSpPr>
        <p:spPr>
          <a:xfrm>
            <a:off x="9464633" y="2677899"/>
            <a:ext cx="2505694" cy="246221"/>
          </a:xfrm>
          <a:prstGeom prst="rect">
            <a:avLst/>
          </a:prstGeom>
          <a:noFill/>
        </p:spPr>
        <p:txBody>
          <a:bodyPr wrap="square" rtlCol="0">
            <a:spAutoFit/>
          </a:bodyPr>
          <a:lstStyle/>
          <a:p>
            <a:r>
              <a:rPr lang="en-US" sz="1000" dirty="0">
                <a:solidFill>
                  <a:schemeClr val="bg1"/>
                </a:solidFill>
              </a:rPr>
              <a:t>"200907011 Honey Bee 024" by cygnus921</a:t>
            </a:r>
          </a:p>
        </p:txBody>
      </p:sp>
      <p:sp>
        <p:nvSpPr>
          <p:cNvPr id="15" name="TextBox 14">
            <a:extLst>
              <a:ext uri="{FF2B5EF4-FFF2-40B4-BE49-F238E27FC236}">
                <a16:creationId xmlns:a16="http://schemas.microsoft.com/office/drawing/2014/main" id="{806887FB-6075-9247-A097-87B563EFBAB0}"/>
              </a:ext>
            </a:extLst>
          </p:cNvPr>
          <p:cNvSpPr txBox="1"/>
          <p:nvPr/>
        </p:nvSpPr>
        <p:spPr>
          <a:xfrm>
            <a:off x="7319623" y="7068979"/>
            <a:ext cx="2529444" cy="246221"/>
          </a:xfrm>
          <a:prstGeom prst="rect">
            <a:avLst/>
          </a:prstGeom>
          <a:noFill/>
        </p:spPr>
        <p:txBody>
          <a:bodyPr wrap="square" rtlCol="0">
            <a:spAutoFit/>
          </a:bodyPr>
          <a:lstStyle/>
          <a:p>
            <a:r>
              <a:rPr lang="en-US" sz="1000" dirty="0">
                <a:solidFill>
                  <a:schemeClr val="bg1"/>
                </a:solidFill>
              </a:rPr>
              <a:t>"Nautilus Shell" by </a:t>
            </a:r>
            <a:r>
              <a:rPr lang="en-US" sz="1000" dirty="0" err="1">
                <a:solidFill>
                  <a:schemeClr val="bg1"/>
                </a:solidFill>
              </a:rPr>
              <a:t>sailor_smb</a:t>
            </a:r>
            <a:endParaRPr lang="en-US" sz="1000" dirty="0">
              <a:solidFill>
                <a:schemeClr val="bg1"/>
              </a:solidFill>
            </a:endParaRPr>
          </a:p>
        </p:txBody>
      </p:sp>
      <p:sp>
        <p:nvSpPr>
          <p:cNvPr id="16" name="TextBox 15">
            <a:extLst>
              <a:ext uri="{FF2B5EF4-FFF2-40B4-BE49-F238E27FC236}">
                <a16:creationId xmlns:a16="http://schemas.microsoft.com/office/drawing/2014/main" id="{2EC192E0-E062-A243-AA1F-C45A45EB1B3C}"/>
              </a:ext>
            </a:extLst>
          </p:cNvPr>
          <p:cNvSpPr txBox="1"/>
          <p:nvPr/>
        </p:nvSpPr>
        <p:spPr>
          <a:xfrm>
            <a:off x="-128415" y="7080479"/>
            <a:ext cx="3788228" cy="246221"/>
          </a:xfrm>
          <a:prstGeom prst="rect">
            <a:avLst/>
          </a:prstGeom>
          <a:noFill/>
        </p:spPr>
        <p:txBody>
          <a:bodyPr wrap="square" rtlCol="0">
            <a:spAutoFit/>
          </a:bodyPr>
          <a:lstStyle/>
          <a:p>
            <a:r>
              <a:rPr lang="en-US" sz="1000" dirty="0">
                <a:solidFill>
                  <a:schemeClr val="bg1"/>
                </a:solidFill>
              </a:rPr>
              <a:t>"'Mathematics on Main Street' by My Lovely Wife" by Puzzler4879</a:t>
            </a:r>
          </a:p>
        </p:txBody>
      </p:sp>
    </p:spTree>
    <p:extLst>
      <p:ext uri="{BB962C8B-B14F-4D97-AF65-F5344CB8AC3E}">
        <p14:creationId xmlns:p14="http://schemas.microsoft.com/office/powerpoint/2010/main" val="38928856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856</Words>
  <Application>Microsoft Macintosh PowerPoint</Application>
  <PresentationFormat>Custom</PresentationFormat>
  <Paragraphs>147</Paragraphs>
  <Slides>25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Cambria Math</vt:lpstr>
      <vt:lpstr>Office Theme</vt:lpstr>
      <vt:lpstr>The Golden Ratio</vt:lpstr>
      <vt:lpstr>Golden Ratio</vt:lpstr>
      <vt:lpstr>Fibonacci Sequence</vt:lpstr>
      <vt:lpstr>Golden Ratio and Fibonacci Sequence</vt:lpstr>
      <vt:lpstr>Golden Spiral</vt:lpstr>
      <vt:lpstr>Phi for Phidias</vt:lpstr>
      <vt:lpstr>PowerPoint Presentation</vt:lpstr>
      <vt:lpstr>“Mathematics is the language in which God has written the Universe.” (Galileo Galilei) </vt:lpstr>
      <vt:lpstr>PowerPoint Presentation</vt:lpstr>
      <vt:lpstr>PowerPoint Presentation</vt:lpstr>
      <vt:lpstr>The Language of the Universe</vt:lpstr>
      <vt:lpstr>The Great Pyramid of Khufu</vt:lpstr>
      <vt:lpstr>The Great Pyramid of Khufu</vt:lpstr>
      <vt:lpstr>The Great Pyramid of Khufu</vt:lpstr>
      <vt:lpstr>Techniques in Art and Photography </vt:lpstr>
      <vt:lpstr>“Nature is the source of all true knowledge. She has her own logic, her own laws, she has no effect without cause nor invention without necessity.” (Leonardo da Vinci) </vt:lpstr>
      <vt:lpstr>PowerPoint Presentation</vt:lpstr>
      <vt:lpstr>PowerPoint Presentation</vt:lpstr>
      <vt:lpstr>PowerPoint Presentation</vt:lpstr>
      <vt:lpstr>PowerPoint Presentation</vt:lpstr>
      <vt:lpstr>PowerPoint Presentation</vt:lpstr>
      <vt:lpstr>Put Your Intuition to the Test</vt:lpstr>
      <vt:lpstr>Put Your Intuition to the Test</vt:lpstr>
      <vt:lpstr>Extending the Golden Ratio</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Golden Ratio</dc:title>
  <dc:creator>Van Essendelft, Abby</dc:creator>
  <cp:lastModifiedBy>Van Essendelft, Abby</cp:lastModifiedBy>
  <cp:revision>18</cp:revision>
  <dcterms:created xsi:type="dcterms:W3CDTF">2020-08-28T16:37:09Z</dcterms:created>
  <dcterms:modified xsi:type="dcterms:W3CDTF">2020-09-01T00:38:04Z</dcterms:modified>
</cp:coreProperties>
</file>