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Nunito SemiBold"/>
      <p:regular r:id="rId40"/>
      <p:bold r:id="rId41"/>
      <p:italic r:id="rId42"/>
      <p:boldItalic r:id="rId43"/>
    </p:embeddedFont>
    <p:embeddedFont>
      <p:font typeface="Amatic SC"/>
      <p:regular r:id="rId44"/>
      <p:bold r:id="rId45"/>
    </p:embeddedFont>
    <p:embeddedFont>
      <p:font typeface="Nunito"/>
      <p:regular r:id="rId46"/>
      <p:bold r:id="rId47"/>
      <p:italic r:id="rId48"/>
      <p:boldItalic r:id="rId49"/>
    </p:embeddedFont>
    <p:embeddedFont>
      <p:font typeface="Reenie Beanie"/>
      <p:regular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903AA8-CD82-46B5-9428-2DA8B236AEA6}">
  <a:tblStyle styleId="{FD903AA8-CD82-46B5-9428-2DA8B236AEA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NunitoSemiBold-regular.fntdata"/><Relationship Id="rId42" Type="http://schemas.openxmlformats.org/officeDocument/2006/relationships/font" Target="fonts/NunitoSemiBold-italic.fntdata"/><Relationship Id="rId41" Type="http://schemas.openxmlformats.org/officeDocument/2006/relationships/font" Target="fonts/NunitoSemiBold-bold.fntdata"/><Relationship Id="rId44" Type="http://schemas.openxmlformats.org/officeDocument/2006/relationships/font" Target="fonts/AmaticSC-regular.fntdata"/><Relationship Id="rId43" Type="http://schemas.openxmlformats.org/officeDocument/2006/relationships/font" Target="fonts/NunitoSemiBold-boldItalic.fntdata"/><Relationship Id="rId46" Type="http://schemas.openxmlformats.org/officeDocument/2006/relationships/font" Target="fonts/Nunito-regular.fntdata"/><Relationship Id="rId45" Type="http://schemas.openxmlformats.org/officeDocument/2006/relationships/font" Target="fonts/AmaticSC-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unito-italic.fntdata"/><Relationship Id="rId47" Type="http://schemas.openxmlformats.org/officeDocument/2006/relationships/font" Target="fonts/Nunito-bold.fntdata"/><Relationship Id="rId49"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ReenieBeani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15436b5c7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a15436b5c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15436b5c7_0_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a15436b5c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a15436b5c7_0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a15436b5c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a15436b5c7_0_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a15436b5c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a15436b5c7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a15436b5c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a15436b5c7_0_1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a15436b5c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a15436b5c7_0_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a15436b5c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a15436b5c7_0_2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a15436b5c7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a15436b5c7_0_2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a15436b5c7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a15436b5c7_0_2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a15436b5c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a15436b5c7_0_2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a15436b5c7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a15436b5c7_0_2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a15436b5c7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a15436b5c7_0_2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a15436b5c7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a15436b5c7_0_2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a15436b5c7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a15436b5c7_0_2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a15436b5c7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a15436b5c7_0_2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a15436b5c7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a15436b5c7_0_2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a15436b5c7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a15436b5c7_0_2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a15436b5c7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a15436b5c7_0_1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a15436b5c7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a15436b5c7_0_1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a15436b5c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15436b5c7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15436b5c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a15436b5c7_0_1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a15436b5c7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a15436b5c7_0_2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a15436b5c7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a15436b5c7_0_3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a15436b5c7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a15436b5c7_0_3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a15436b5c7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15436b5c7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15436b5c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15436b5c7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15436b5c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15436b5c7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15436b5c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15436b5c7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a15436b5c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15436b5c7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a15436b5c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txBox="1"/>
          <p:nvPr>
            <p:ph type="ctrTitle"/>
          </p:nvPr>
        </p:nvSpPr>
        <p:spPr>
          <a:xfrm>
            <a:off x="1867900" y="1731475"/>
            <a:ext cx="5408100" cy="1680600"/>
          </a:xfrm>
          <a:prstGeom prst="rect">
            <a:avLst/>
          </a:prstGeom>
        </p:spPr>
        <p:txBody>
          <a:bodyPr anchorCtr="0" anchor="ctr" bIns="0" lIns="0" spcFirstLastPara="1" rIns="0" wrap="square" tIns="0">
            <a:noAutofit/>
          </a:bodyPr>
          <a:lstStyle>
            <a:lvl1pPr lvl="0" rtl="0" algn="ctr">
              <a:spcBef>
                <a:spcPts val="0"/>
              </a:spcBef>
              <a:spcAft>
                <a:spcPts val="0"/>
              </a:spcAft>
              <a:buSzPts val="6800"/>
              <a:buNone/>
              <a:defRPr sz="6800"/>
            </a:lvl1pPr>
            <a:lvl2pPr lvl="1" rtl="0" algn="ctr">
              <a:spcBef>
                <a:spcPts val="0"/>
              </a:spcBef>
              <a:spcAft>
                <a:spcPts val="0"/>
              </a:spcAft>
              <a:buSzPts val="6800"/>
              <a:buNone/>
              <a:defRPr sz="6800"/>
            </a:lvl2pPr>
            <a:lvl3pPr lvl="2" rtl="0" algn="ctr">
              <a:spcBef>
                <a:spcPts val="0"/>
              </a:spcBef>
              <a:spcAft>
                <a:spcPts val="0"/>
              </a:spcAft>
              <a:buSzPts val="6800"/>
              <a:buNone/>
              <a:defRPr sz="6800"/>
            </a:lvl3pPr>
            <a:lvl4pPr lvl="3" rtl="0" algn="ctr">
              <a:spcBef>
                <a:spcPts val="0"/>
              </a:spcBef>
              <a:spcAft>
                <a:spcPts val="0"/>
              </a:spcAft>
              <a:buSzPts val="6800"/>
              <a:buNone/>
              <a:defRPr sz="6800"/>
            </a:lvl4pPr>
            <a:lvl5pPr lvl="4" rtl="0" algn="ctr">
              <a:spcBef>
                <a:spcPts val="0"/>
              </a:spcBef>
              <a:spcAft>
                <a:spcPts val="0"/>
              </a:spcAft>
              <a:buSzPts val="6800"/>
              <a:buNone/>
              <a:defRPr sz="6800"/>
            </a:lvl5pPr>
            <a:lvl6pPr lvl="5" rtl="0" algn="ctr">
              <a:spcBef>
                <a:spcPts val="0"/>
              </a:spcBef>
              <a:spcAft>
                <a:spcPts val="0"/>
              </a:spcAft>
              <a:buSzPts val="6800"/>
              <a:buNone/>
              <a:defRPr sz="6800"/>
            </a:lvl6pPr>
            <a:lvl7pPr lvl="6" rtl="0" algn="ctr">
              <a:spcBef>
                <a:spcPts val="0"/>
              </a:spcBef>
              <a:spcAft>
                <a:spcPts val="0"/>
              </a:spcAft>
              <a:buSzPts val="6800"/>
              <a:buNone/>
              <a:defRPr sz="6800"/>
            </a:lvl7pPr>
            <a:lvl8pPr lvl="7" rtl="0" algn="ctr">
              <a:spcBef>
                <a:spcPts val="0"/>
              </a:spcBef>
              <a:spcAft>
                <a:spcPts val="0"/>
              </a:spcAft>
              <a:buSzPts val="6800"/>
              <a:buNone/>
              <a:defRPr sz="6800"/>
            </a:lvl8pPr>
            <a:lvl9pPr lvl="8" rtl="0" algn="ctr">
              <a:spcBef>
                <a:spcPts val="0"/>
              </a:spcBef>
              <a:spcAft>
                <a:spcPts val="0"/>
              </a:spcAft>
              <a:buSzPts val="6800"/>
              <a:buNone/>
              <a:defRPr sz="6800"/>
            </a:lvl9pPr>
          </a:lstStyle>
          <a:p/>
        </p:txBody>
      </p:sp>
      <p:sp>
        <p:nvSpPr>
          <p:cNvPr id="19" name="Google Shape;19;p2"/>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ight" type="blank">
  <p:cSld name="BLANK">
    <p:spTree>
      <p:nvGrpSpPr>
        <p:cNvPr id="142" name="Shape 142"/>
        <p:cNvGrpSpPr/>
        <p:nvPr/>
      </p:nvGrpSpPr>
      <p:grpSpPr>
        <a:xfrm>
          <a:off x="0" y="0"/>
          <a:ext cx="0" cy="0"/>
          <a:chOff x="0" y="0"/>
          <a:chExt cx="0" cy="0"/>
        </a:xfrm>
      </p:grpSpPr>
      <p:sp>
        <p:nvSpPr>
          <p:cNvPr id="143" name="Google Shape;143;p1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p:cSld name="BLANK_1">
    <p:bg>
      <p:bgPr>
        <a:solidFill>
          <a:schemeClr val="dk1"/>
        </a:solidFill>
      </p:bgPr>
    </p:bg>
    <p:spTree>
      <p:nvGrpSpPr>
        <p:cNvPr id="154" name="Shape 154"/>
        <p:cNvGrpSpPr/>
        <p:nvPr/>
      </p:nvGrpSpPr>
      <p:grpSpPr>
        <a:xfrm>
          <a:off x="0" y="0"/>
          <a:ext cx="0" cy="0"/>
          <a:chOff x="0" y="0"/>
          <a:chExt cx="0" cy="0"/>
        </a:xfrm>
      </p:grpSpPr>
      <p:sp>
        <p:nvSpPr>
          <p:cNvPr id="155" name="Google Shape;155;p12"/>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Half">
  <p:cSld name="BLANK_1_1">
    <p:bg>
      <p:bgPr>
        <a:solidFill>
          <a:schemeClr val="lt1"/>
        </a:solidFill>
      </p:bgPr>
    </p:bg>
    <p:spTree>
      <p:nvGrpSpPr>
        <p:cNvPr id="166"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3"/>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rect b="b" l="l" r="r" t="t"/>
              <a:pathLst>
                <a:path extrusionOk="0" h="1798416" w="1812002">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rect b="b" l="l" r="r" t="t"/>
              <a:pathLst>
                <a:path extrusionOk="0" h="467316" w="29407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rect b="b" l="l" r="r" t="t"/>
              <a:pathLst>
                <a:path extrusionOk="0" h="159211" w="116913">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rect b="b" l="l" r="r" t="t"/>
              <a:pathLst>
                <a:path extrusionOk="0" h="321669" w="349282">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rect b="b" l="l" r="r" t="t"/>
              <a:pathLst>
                <a:path extrusionOk="0" h="35310" w="24275">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USTOM_4">
    <p:spTree>
      <p:nvGrpSpPr>
        <p:cNvPr id="177" name="Shape 177"/>
        <p:cNvGrpSpPr/>
        <p:nvPr/>
      </p:nvGrpSpPr>
      <p:grpSpPr>
        <a:xfrm>
          <a:off x="0" y="0"/>
          <a:ext cx="0" cy="0"/>
          <a:chOff x="0" y="0"/>
          <a:chExt cx="0" cy="0"/>
        </a:xfrm>
      </p:grpSpPr>
      <p:sp>
        <p:nvSpPr>
          <p:cNvPr id="178" name="Google Shape;178;p1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2" name="Shape 22"/>
        <p:cNvGrpSpPr/>
        <p:nvPr/>
      </p:nvGrpSpPr>
      <p:grpSpPr>
        <a:xfrm>
          <a:off x="0" y="0"/>
          <a:ext cx="0" cy="0"/>
          <a:chOff x="0" y="0"/>
          <a:chExt cx="0" cy="0"/>
        </a:xfrm>
      </p:grpSpPr>
      <p:sp>
        <p:nvSpPr>
          <p:cNvPr id="23" name="Google Shape;23;p3"/>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3"/>
          <p:cNvSpPr txBox="1"/>
          <p:nvPr>
            <p:ph type="ctrTitle"/>
          </p:nvPr>
        </p:nvSpPr>
        <p:spPr>
          <a:xfrm>
            <a:off x="1773500" y="1980025"/>
            <a:ext cx="5597100" cy="6711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 name="Google Shape;25;p3"/>
          <p:cNvSpPr txBox="1"/>
          <p:nvPr>
            <p:ph idx="1" type="subTitle"/>
          </p:nvPr>
        </p:nvSpPr>
        <p:spPr>
          <a:xfrm>
            <a:off x="1773500" y="2664426"/>
            <a:ext cx="5597100" cy="386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2200"/>
              <a:buNone/>
              <a:defRPr>
                <a:solidFill>
                  <a:schemeClr val="accent2"/>
                </a:solidFill>
              </a:defRPr>
            </a:lvl1pPr>
            <a:lvl2pPr lvl="1" rtl="0" algn="ctr">
              <a:spcBef>
                <a:spcPts val="1000"/>
              </a:spcBef>
              <a:spcAft>
                <a:spcPts val="0"/>
              </a:spcAft>
              <a:buClr>
                <a:schemeClr val="accent2"/>
              </a:buClr>
              <a:buSzPts val="3000"/>
              <a:buNone/>
              <a:defRPr sz="3000">
                <a:solidFill>
                  <a:schemeClr val="accent2"/>
                </a:solidFill>
              </a:defRPr>
            </a:lvl2pPr>
            <a:lvl3pPr lvl="2" rtl="0" algn="ctr">
              <a:spcBef>
                <a:spcPts val="1000"/>
              </a:spcBef>
              <a:spcAft>
                <a:spcPts val="0"/>
              </a:spcAft>
              <a:buClr>
                <a:schemeClr val="accent2"/>
              </a:buClr>
              <a:buSzPts val="3000"/>
              <a:buNone/>
              <a:defRPr sz="3000">
                <a:solidFill>
                  <a:schemeClr val="accent2"/>
                </a:solidFill>
              </a:defRPr>
            </a:lvl3pPr>
            <a:lvl4pPr lvl="3" rtl="0" algn="ctr">
              <a:spcBef>
                <a:spcPts val="1000"/>
              </a:spcBef>
              <a:spcAft>
                <a:spcPts val="0"/>
              </a:spcAft>
              <a:buClr>
                <a:schemeClr val="accent2"/>
              </a:buClr>
              <a:buSzPts val="3000"/>
              <a:buNone/>
              <a:defRPr sz="3000">
                <a:solidFill>
                  <a:schemeClr val="accent2"/>
                </a:solidFill>
              </a:defRPr>
            </a:lvl4pPr>
            <a:lvl5pPr lvl="4" rtl="0" algn="ctr">
              <a:spcBef>
                <a:spcPts val="1000"/>
              </a:spcBef>
              <a:spcAft>
                <a:spcPts val="0"/>
              </a:spcAft>
              <a:buClr>
                <a:schemeClr val="accent2"/>
              </a:buClr>
              <a:buSzPts val="3000"/>
              <a:buNone/>
              <a:defRPr sz="3000">
                <a:solidFill>
                  <a:schemeClr val="accent2"/>
                </a:solidFill>
              </a:defRPr>
            </a:lvl5pPr>
            <a:lvl6pPr lvl="5" rtl="0" algn="ctr">
              <a:spcBef>
                <a:spcPts val="1000"/>
              </a:spcBef>
              <a:spcAft>
                <a:spcPts val="0"/>
              </a:spcAft>
              <a:buClr>
                <a:schemeClr val="accent2"/>
              </a:buClr>
              <a:buSzPts val="3000"/>
              <a:buNone/>
              <a:defRPr sz="3000">
                <a:solidFill>
                  <a:schemeClr val="accent2"/>
                </a:solidFill>
              </a:defRPr>
            </a:lvl6pPr>
            <a:lvl7pPr lvl="6" rtl="0" algn="ctr">
              <a:spcBef>
                <a:spcPts val="1000"/>
              </a:spcBef>
              <a:spcAft>
                <a:spcPts val="0"/>
              </a:spcAft>
              <a:buClr>
                <a:schemeClr val="accent2"/>
              </a:buClr>
              <a:buSzPts val="3000"/>
              <a:buNone/>
              <a:defRPr sz="3000">
                <a:solidFill>
                  <a:schemeClr val="accent2"/>
                </a:solidFill>
              </a:defRPr>
            </a:lvl7pPr>
            <a:lvl8pPr lvl="7" rtl="0" algn="ctr">
              <a:spcBef>
                <a:spcPts val="1000"/>
              </a:spcBef>
              <a:spcAft>
                <a:spcPts val="0"/>
              </a:spcAft>
              <a:buClr>
                <a:schemeClr val="accent2"/>
              </a:buClr>
              <a:buSzPts val="3000"/>
              <a:buNone/>
              <a:defRPr sz="3000">
                <a:solidFill>
                  <a:schemeClr val="accent2"/>
                </a:solidFill>
              </a:defRPr>
            </a:lvl8pPr>
            <a:lvl9pPr lvl="8" rtl="0" algn="ctr">
              <a:spcBef>
                <a:spcPts val="1000"/>
              </a:spcBef>
              <a:spcAft>
                <a:spcPts val="1000"/>
              </a:spcAft>
              <a:buClr>
                <a:schemeClr val="accent2"/>
              </a:buClr>
              <a:buSzPts val="3000"/>
              <a:buNone/>
              <a:defRPr sz="3000">
                <a:solidFill>
                  <a:schemeClr val="accent2"/>
                </a:solidFill>
              </a:defRPr>
            </a:lvl9pPr>
          </a:lstStyle>
          <a:p/>
        </p:txBody>
      </p:sp>
      <p:sp>
        <p:nvSpPr>
          <p:cNvPr id="26" name="Google Shape;26;p3"/>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6" name="Shape 36"/>
        <p:cNvGrpSpPr/>
        <p:nvPr/>
      </p:nvGrpSpPr>
      <p:grpSpPr>
        <a:xfrm>
          <a:off x="0" y="0"/>
          <a:ext cx="0" cy="0"/>
          <a:chOff x="0" y="0"/>
          <a:chExt cx="0" cy="0"/>
        </a:xfrm>
      </p:grpSpPr>
      <p:sp>
        <p:nvSpPr>
          <p:cNvPr id="37" name="Google Shape;37;p4"/>
          <p:cNvSpPr/>
          <p:nvPr/>
        </p:nvSpPr>
        <p:spPr>
          <a:xfrm>
            <a:off x="1711339" y="1054787"/>
            <a:ext cx="2954" cy="1397"/>
          </a:xfrm>
          <a:custGeom>
            <a:rect b="b" l="l" r="r" t="t"/>
            <a:pathLst>
              <a:path extrusionOk="0" h="662" w="1400">
                <a:moveTo>
                  <a:pt x="0" y="663"/>
                </a:moveTo>
                <a:cubicBezTo>
                  <a:pt x="2192" y="-368"/>
                  <a:pt x="1513" y="-61"/>
                  <a:pt x="0" y="66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rect b="b" l="l" r="r" t="t"/>
            <a:pathLst>
              <a:path extrusionOk="0" h="2071651" w="375319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rect b="b" l="l" r="r" t="t"/>
            <a:pathLst>
              <a:path extrusionOk="0" h="2138509" w="3821135">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rect b="b" l="l" r="r" t="t"/>
              <a:pathLst>
                <a:path extrusionOk="0" h="297412" w="204173">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rect b="b" l="l" r="r" t="t"/>
              <a:pathLst>
                <a:path extrusionOk="0" h="290760" w="199595">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rect b="b" l="l" r="r" t="t"/>
              <a:pathLst>
                <a:path extrusionOk="0" h="83229" w="28156">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rect b="b" l="l" r="r" t="t"/>
              <a:pathLst>
                <a:path extrusionOk="0" h="14799" w="14254">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rect b="b" l="l" r="r" t="t"/>
              <a:pathLst>
                <a:path extrusionOk="0" h="96171" w="49274">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6" name="Google Shape;46;p4"/>
          <p:cNvSpPr txBox="1"/>
          <p:nvPr>
            <p:ph idx="1" type="body"/>
          </p:nvPr>
        </p:nvSpPr>
        <p:spPr>
          <a:xfrm>
            <a:off x="1714300" y="1186825"/>
            <a:ext cx="5715300" cy="2769900"/>
          </a:xfrm>
          <a:prstGeom prst="rect">
            <a:avLst/>
          </a:prstGeom>
        </p:spPr>
        <p:txBody>
          <a:bodyPr anchorCtr="0" anchor="ctr" bIns="0" lIns="0" spcFirstLastPara="1" rIns="0" wrap="square" tIns="0">
            <a:noAutofit/>
          </a:bodyPr>
          <a:lstStyle>
            <a:lvl1pPr indent="-406400" lvl="0" marL="457200" rtl="0" algn="ctr">
              <a:spcBef>
                <a:spcPts val="0"/>
              </a:spcBef>
              <a:spcAft>
                <a:spcPts val="0"/>
              </a:spcAft>
              <a:buSzPts val="2800"/>
              <a:buFont typeface="Nunito SemiBold"/>
              <a:buChar char="✗"/>
              <a:defRPr sz="2800">
                <a:latin typeface="Nunito SemiBold"/>
                <a:ea typeface="Nunito SemiBold"/>
                <a:cs typeface="Nunito SemiBold"/>
                <a:sym typeface="Nunito SemiBold"/>
              </a:defRPr>
            </a:lvl1pPr>
            <a:lvl2pPr indent="-406400" lvl="1" marL="9144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indent="-406400" lvl="2" marL="13716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indent="-406400" lvl="3" marL="18288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indent="-406400" lvl="4" marL="22860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indent="-406400" lvl="5" marL="27432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indent="-406400" lvl="6" marL="32004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indent="-406400" lvl="7" marL="36576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indent="-406400" lvl="8" marL="4114800" rtl="0" algn="ctr">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p:txBody>
      </p:sp>
      <p:sp>
        <p:nvSpPr>
          <p:cNvPr id="47" name="Google Shape;47;p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4" name="Shape 54"/>
        <p:cNvGrpSpPr/>
        <p:nvPr/>
      </p:nvGrpSpPr>
      <p:grpSpPr>
        <a:xfrm>
          <a:off x="0" y="0"/>
          <a:ext cx="0" cy="0"/>
          <a:chOff x="0" y="0"/>
          <a:chExt cx="0" cy="0"/>
        </a:xfrm>
      </p:grpSpPr>
      <p:sp>
        <p:nvSpPr>
          <p:cNvPr id="55" name="Google Shape;55;p5"/>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5"/>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9" name="Google Shape;59;p5"/>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1000"/>
              </a:spcBef>
              <a:spcAft>
                <a:spcPts val="0"/>
              </a:spcAft>
              <a:buSzPts val="2200"/>
              <a:buChar char="✗"/>
              <a:defRPr/>
            </a:lvl2pPr>
            <a:lvl3pPr indent="-368300" lvl="2" marL="1371600" rtl="0">
              <a:spcBef>
                <a:spcPts val="1000"/>
              </a:spcBef>
              <a:spcAft>
                <a:spcPts val="0"/>
              </a:spcAft>
              <a:buSzPts val="2200"/>
              <a:buChar char="■"/>
              <a:defRPr/>
            </a:lvl3pPr>
            <a:lvl4pPr indent="-368300" lvl="3" marL="1828800" rtl="0">
              <a:spcBef>
                <a:spcPts val="1000"/>
              </a:spcBef>
              <a:spcAft>
                <a:spcPts val="0"/>
              </a:spcAft>
              <a:buSzPts val="2200"/>
              <a:buChar char="●"/>
              <a:defRPr/>
            </a:lvl4pPr>
            <a:lvl5pPr indent="-368300" lvl="4" marL="2286000" rtl="0">
              <a:spcBef>
                <a:spcPts val="1000"/>
              </a:spcBef>
              <a:spcAft>
                <a:spcPts val="0"/>
              </a:spcAft>
              <a:buSzPts val="2200"/>
              <a:buChar char="○"/>
              <a:defRPr/>
            </a:lvl5pPr>
            <a:lvl6pPr indent="-368300" lvl="5" marL="2743200" rtl="0">
              <a:spcBef>
                <a:spcPts val="1000"/>
              </a:spcBef>
              <a:spcAft>
                <a:spcPts val="0"/>
              </a:spcAft>
              <a:buSzPts val="2200"/>
              <a:buChar char="■"/>
              <a:defRPr/>
            </a:lvl6pPr>
            <a:lvl7pPr indent="-368300" lvl="6" marL="3200400" rtl="0">
              <a:spcBef>
                <a:spcPts val="1000"/>
              </a:spcBef>
              <a:spcAft>
                <a:spcPts val="0"/>
              </a:spcAft>
              <a:buSzPts val="2200"/>
              <a:buChar char="●"/>
              <a:defRPr/>
            </a:lvl7pPr>
            <a:lvl8pPr indent="-368300" lvl="7" marL="3657600" rtl="0">
              <a:spcBef>
                <a:spcPts val="1000"/>
              </a:spcBef>
              <a:spcAft>
                <a:spcPts val="0"/>
              </a:spcAft>
              <a:buSzPts val="2200"/>
              <a:buChar char="○"/>
              <a:defRPr/>
            </a:lvl8pPr>
            <a:lvl9pPr indent="-368300" lvl="8" marL="4114800" rtl="0">
              <a:spcBef>
                <a:spcPts val="1000"/>
              </a:spcBef>
              <a:spcAft>
                <a:spcPts val="1000"/>
              </a:spcAft>
              <a:buSzPts val="2200"/>
              <a:buChar char="■"/>
              <a:defRPr/>
            </a:lvl9pPr>
          </a:lstStyle>
          <a:p/>
        </p:txBody>
      </p:sp>
      <p:sp>
        <p:nvSpPr>
          <p:cNvPr id="60" name="Google Shape;60;p5"/>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_AND_BODY_1">
    <p:spTree>
      <p:nvGrpSpPr>
        <p:cNvPr id="68"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rot="10800000">
            <a:off x="478120" y="499499"/>
            <a:ext cx="3891580" cy="4389451"/>
          </a:xfrm>
          <a:custGeom>
            <a:rect b="b" l="l" r="r" t="t"/>
            <a:pathLst>
              <a:path extrusionOk="0" h="513236" w="873041">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6"/>
          <p:cNvSpPr/>
          <p:nvPr/>
        </p:nvSpPr>
        <p:spPr>
          <a:xfrm>
            <a:off x="359638" y="371200"/>
            <a:ext cx="3869146" cy="4400299"/>
          </a:xfrm>
          <a:custGeom>
            <a:rect b="b" l="l" r="r" t="t"/>
            <a:pathLst>
              <a:path extrusionOk="0" h="1953518" w="1717712">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6"/>
          <p:cNvSpPr txBox="1"/>
          <p:nvPr>
            <p:ph type="title"/>
          </p:nvPr>
        </p:nvSpPr>
        <p:spPr>
          <a:xfrm>
            <a:off x="883375" y="1004988"/>
            <a:ext cx="2879400" cy="9519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73" name="Google Shape;73;p6"/>
          <p:cNvSpPr txBox="1"/>
          <p:nvPr>
            <p:ph idx="1" type="body"/>
          </p:nvPr>
        </p:nvSpPr>
        <p:spPr>
          <a:xfrm>
            <a:off x="883525" y="2078413"/>
            <a:ext cx="2879400" cy="2060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74" name="Google Shape;74;p6"/>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6"/>
          <p:cNvSpPr/>
          <p:nvPr/>
        </p:nvSpPr>
        <p:spPr>
          <a:xfrm rot="5400000">
            <a:off x="3614542" y="2581686"/>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6"/>
          <p:cNvSpPr/>
          <p:nvPr/>
        </p:nvSpPr>
        <p:spPr>
          <a:xfrm rot="5400000">
            <a:off x="4155556" y="35228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6"/>
          <p:cNvSpPr/>
          <p:nvPr/>
        </p:nvSpPr>
        <p:spPr>
          <a:xfrm rot="10800000">
            <a:off x="542537" y="4490175"/>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6"/>
          <p:cNvSpPr/>
          <p:nvPr/>
        </p:nvSpPr>
        <p:spPr>
          <a:xfrm rot="5130764">
            <a:off x="247642" y="411835"/>
            <a:ext cx="745888" cy="775329"/>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6"/>
          <p:cNvSpPr/>
          <p:nvPr/>
        </p:nvSpPr>
        <p:spPr>
          <a:xfrm>
            <a:off x="2994774" y="30055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6"/>
          <p:cNvSpPr/>
          <p:nvPr/>
        </p:nvSpPr>
        <p:spPr>
          <a:xfrm>
            <a:off x="1495696" y="462807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6"/>
          <p:cNvSpPr/>
          <p:nvPr/>
        </p:nvSpPr>
        <p:spPr>
          <a:xfrm rot="10800000">
            <a:off x="545766" y="4680253"/>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2" name="Shape 82"/>
        <p:cNvGrpSpPr/>
        <p:nvPr/>
      </p:nvGrpSpPr>
      <p:grpSpPr>
        <a:xfrm>
          <a:off x="0" y="0"/>
          <a:ext cx="0" cy="0"/>
          <a:chOff x="0" y="0"/>
          <a:chExt cx="0" cy="0"/>
        </a:xfrm>
      </p:grpSpPr>
      <p:sp>
        <p:nvSpPr>
          <p:cNvPr id="83" name="Google Shape;83;p7"/>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7"/>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87" name="Google Shape;87;p7"/>
          <p:cNvSpPr txBox="1"/>
          <p:nvPr>
            <p:ph idx="1" type="body"/>
          </p:nvPr>
        </p:nvSpPr>
        <p:spPr>
          <a:xfrm>
            <a:off x="1188175" y="1506350"/>
            <a:ext cx="3002700" cy="2762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88" name="Google Shape;88;p7"/>
          <p:cNvSpPr txBox="1"/>
          <p:nvPr>
            <p:ph idx="2" type="body"/>
          </p:nvPr>
        </p:nvSpPr>
        <p:spPr>
          <a:xfrm>
            <a:off x="4611864" y="1506350"/>
            <a:ext cx="3002700" cy="2762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89" name="Google Shape;89;p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7" name="Shape 97"/>
        <p:cNvGrpSpPr/>
        <p:nvPr/>
      </p:nvGrpSpPr>
      <p:grpSpPr>
        <a:xfrm>
          <a:off x="0" y="0"/>
          <a:ext cx="0" cy="0"/>
          <a:chOff x="0" y="0"/>
          <a:chExt cx="0" cy="0"/>
        </a:xfrm>
      </p:grpSpPr>
      <p:sp>
        <p:nvSpPr>
          <p:cNvPr id="98" name="Google Shape;98;p8"/>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8"/>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02" name="Google Shape;102;p8"/>
          <p:cNvSpPr txBox="1"/>
          <p:nvPr>
            <p:ph idx="1" type="body"/>
          </p:nvPr>
        </p:nvSpPr>
        <p:spPr>
          <a:xfrm>
            <a:off x="1188175"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3" name="Google Shape;103;p8"/>
          <p:cNvSpPr txBox="1"/>
          <p:nvPr>
            <p:ph idx="2" type="body"/>
          </p:nvPr>
        </p:nvSpPr>
        <p:spPr>
          <a:xfrm>
            <a:off x="3400388"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4" name="Google Shape;104;p8"/>
          <p:cNvSpPr txBox="1"/>
          <p:nvPr>
            <p:ph idx="3" type="body"/>
          </p:nvPr>
        </p:nvSpPr>
        <p:spPr>
          <a:xfrm>
            <a:off x="5612601"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5" name="Google Shape;105;p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9"/>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19" name="Google Shape;119;p9"/>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9" name="Shape 129"/>
        <p:cNvGrpSpPr/>
        <p:nvPr/>
      </p:nvGrpSpPr>
      <p:grpSpPr>
        <a:xfrm>
          <a:off x="0" y="0"/>
          <a:ext cx="0" cy="0"/>
          <a:chOff x="0" y="0"/>
          <a:chExt cx="0" cy="0"/>
        </a:xfrm>
      </p:grpSpPr>
      <p:sp>
        <p:nvSpPr>
          <p:cNvPr id="130" name="Google Shape;130;p10"/>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0"/>
          <p:cNvSpPr/>
          <p:nvPr/>
        </p:nvSpPr>
        <p:spPr>
          <a:xfrm>
            <a:off x="642525" y="4216625"/>
            <a:ext cx="5890324" cy="562639"/>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0"/>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0"/>
          <p:cNvSpPr txBox="1"/>
          <p:nvPr>
            <p:ph idx="1" type="body"/>
          </p:nvPr>
        </p:nvSpPr>
        <p:spPr>
          <a:xfrm>
            <a:off x="823076" y="4261808"/>
            <a:ext cx="5522700" cy="391200"/>
          </a:xfrm>
          <a:prstGeom prst="rect">
            <a:avLst/>
          </a:prstGeom>
        </p:spPr>
        <p:txBody>
          <a:bodyPr anchorCtr="0" anchor="ctr" bIns="0" lIns="0" spcFirstLastPara="1" rIns="0" wrap="square" tIns="0">
            <a:noAutofit/>
          </a:bodyPr>
          <a:lstStyle>
            <a:lvl1pPr indent="-228600" lvl="0" marL="457200" rtl="0">
              <a:spcBef>
                <a:spcPts val="0"/>
              </a:spcBef>
              <a:spcAft>
                <a:spcPts val="0"/>
              </a:spcAft>
              <a:buSzPts val="1600"/>
              <a:buNone/>
              <a:defRPr sz="1600"/>
            </a:lvl1pPr>
          </a:lstStyle>
          <a:p/>
        </p:txBody>
      </p:sp>
      <p:sp>
        <p:nvSpPr>
          <p:cNvPr id="134" name="Google Shape;134;p10"/>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5" name="Google Shape;135;p10"/>
          <p:cNvSpPr/>
          <p:nvPr/>
        </p:nvSpPr>
        <p:spPr>
          <a:xfrm rot="5400000">
            <a:off x="31216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0"/>
          <p:cNvSpPr/>
          <p:nvPr/>
        </p:nvSpPr>
        <p:spPr>
          <a:xfrm rot="-9525180">
            <a:off x="252849" y="4358394"/>
            <a:ext cx="290510" cy="231333"/>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0" cy="91286"/>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0"/>
          <p:cNvSpPr/>
          <p:nvPr/>
        </p:nvSpPr>
        <p:spPr>
          <a:xfrm rot="-167066">
            <a:off x="4934240" y="363639"/>
            <a:ext cx="888144" cy="61489"/>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0"/>
          <p:cNvSpPr/>
          <p:nvPr/>
        </p:nvSpPr>
        <p:spPr>
          <a:xfrm rot="-167066">
            <a:off x="5876367" y="368207"/>
            <a:ext cx="86889"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0"/>
          <p:cNvSpPr/>
          <p:nvPr/>
        </p:nvSpPr>
        <p:spPr>
          <a:xfrm rot="-167066">
            <a:off x="6046138" y="354459"/>
            <a:ext cx="299726"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0"/>
          <p:cNvSpPr/>
          <p:nvPr/>
        </p:nvSpPr>
        <p:spPr>
          <a:xfrm rot="5400000">
            <a:off x="8280263" y="2495763"/>
            <a:ext cx="850640" cy="154977"/>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9pPr>
          </a:lstStyle>
          <a:p/>
        </p:txBody>
      </p:sp>
      <p:sp>
        <p:nvSpPr>
          <p:cNvPr id="7" name="Google Shape;7;p1"/>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indent="-368300" lvl="1" marL="9144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indent="-368300" lvl="2" marL="13716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indent="-368300" lvl="3" marL="18288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indent="-368300" lvl="4" marL="22860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indent="-368300" lvl="5" marL="27432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indent="-368300" lvl="6" marL="32004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indent="-368300" lvl="7" marL="36576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indent="-368300" lvl="8" marL="41148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p:txBody>
      </p:sp>
      <p:sp>
        <p:nvSpPr>
          <p:cNvPr id="8" name="Google Shape;8;p1"/>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lvl="0" rtl="0" algn="r">
              <a:buNone/>
              <a:defRPr b="1" sz="1500">
                <a:solidFill>
                  <a:schemeClr val="dk2"/>
                </a:solidFill>
                <a:latin typeface="Amatic SC"/>
                <a:ea typeface="Amatic SC"/>
                <a:cs typeface="Amatic SC"/>
                <a:sym typeface="Amatic SC"/>
              </a:defRPr>
            </a:lvl1pPr>
            <a:lvl2pPr lvl="1" rtl="0" algn="r">
              <a:buNone/>
              <a:defRPr b="1" sz="1500">
                <a:solidFill>
                  <a:schemeClr val="dk2"/>
                </a:solidFill>
                <a:latin typeface="Amatic SC"/>
                <a:ea typeface="Amatic SC"/>
                <a:cs typeface="Amatic SC"/>
                <a:sym typeface="Amatic SC"/>
              </a:defRPr>
            </a:lvl2pPr>
            <a:lvl3pPr lvl="2" rtl="0" algn="r">
              <a:buNone/>
              <a:defRPr b="1" sz="1500">
                <a:solidFill>
                  <a:schemeClr val="dk2"/>
                </a:solidFill>
                <a:latin typeface="Amatic SC"/>
                <a:ea typeface="Amatic SC"/>
                <a:cs typeface="Amatic SC"/>
                <a:sym typeface="Amatic SC"/>
              </a:defRPr>
            </a:lvl3pPr>
            <a:lvl4pPr lvl="3" rtl="0" algn="r">
              <a:buNone/>
              <a:defRPr b="1" sz="1500">
                <a:solidFill>
                  <a:schemeClr val="dk2"/>
                </a:solidFill>
                <a:latin typeface="Amatic SC"/>
                <a:ea typeface="Amatic SC"/>
                <a:cs typeface="Amatic SC"/>
                <a:sym typeface="Amatic SC"/>
              </a:defRPr>
            </a:lvl4pPr>
            <a:lvl5pPr lvl="4" rtl="0" algn="r">
              <a:buNone/>
              <a:defRPr b="1" sz="1500">
                <a:solidFill>
                  <a:schemeClr val="dk2"/>
                </a:solidFill>
                <a:latin typeface="Amatic SC"/>
                <a:ea typeface="Amatic SC"/>
                <a:cs typeface="Amatic SC"/>
                <a:sym typeface="Amatic SC"/>
              </a:defRPr>
            </a:lvl5pPr>
            <a:lvl6pPr lvl="5" rtl="0" algn="r">
              <a:buNone/>
              <a:defRPr b="1" sz="1500">
                <a:solidFill>
                  <a:schemeClr val="dk2"/>
                </a:solidFill>
                <a:latin typeface="Amatic SC"/>
                <a:ea typeface="Amatic SC"/>
                <a:cs typeface="Amatic SC"/>
                <a:sym typeface="Amatic SC"/>
              </a:defRPr>
            </a:lvl6pPr>
            <a:lvl7pPr lvl="6" rtl="0" algn="r">
              <a:buNone/>
              <a:defRPr b="1" sz="1500">
                <a:solidFill>
                  <a:schemeClr val="dk2"/>
                </a:solidFill>
                <a:latin typeface="Amatic SC"/>
                <a:ea typeface="Amatic SC"/>
                <a:cs typeface="Amatic SC"/>
                <a:sym typeface="Amatic SC"/>
              </a:defRPr>
            </a:lvl7pPr>
            <a:lvl8pPr lvl="7" rtl="0" algn="r">
              <a:buNone/>
              <a:defRPr b="1" sz="1500">
                <a:solidFill>
                  <a:schemeClr val="dk2"/>
                </a:solidFill>
                <a:latin typeface="Amatic SC"/>
                <a:ea typeface="Amatic SC"/>
                <a:cs typeface="Amatic SC"/>
                <a:sym typeface="Amatic SC"/>
              </a:defRPr>
            </a:lvl8pPr>
            <a:lvl9pPr lvl="8" rtl="0" algn="r">
              <a:buNone/>
              <a:defRPr b="1" sz="1500">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type="ctrTitle"/>
          </p:nvPr>
        </p:nvSpPr>
        <p:spPr>
          <a:xfrm>
            <a:off x="1867950" y="1319525"/>
            <a:ext cx="5408100" cy="1680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The Mathematics of Music Composition</a:t>
            </a:r>
            <a:endParaRPr/>
          </a:p>
        </p:txBody>
      </p:sp>
      <p:sp>
        <p:nvSpPr>
          <p:cNvPr id="184" name="Google Shape;184;p15"/>
          <p:cNvSpPr txBox="1"/>
          <p:nvPr/>
        </p:nvSpPr>
        <p:spPr>
          <a:xfrm rot="-929239">
            <a:off x="5993448" y="2278404"/>
            <a:ext cx="1675124" cy="58670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200">
                <a:solidFill>
                  <a:schemeClr val="accent4"/>
                </a:solidFill>
                <a:latin typeface="Reenie Beanie"/>
                <a:ea typeface="Reenie Beanie"/>
                <a:cs typeface="Reenie Beanie"/>
                <a:sym typeface="Reenie Beanie"/>
              </a:rPr>
              <a:t>Part2</a:t>
            </a:r>
            <a:endParaRPr sz="6200">
              <a:solidFill>
                <a:schemeClr val="accent4"/>
              </a:solidFill>
              <a:latin typeface="Reenie Beanie"/>
              <a:ea typeface="Reenie Beanie"/>
              <a:cs typeface="Reenie Beanie"/>
              <a:sym typeface="Reenie Beanie"/>
            </a:endParaRPr>
          </a:p>
        </p:txBody>
      </p:sp>
      <p:sp>
        <p:nvSpPr>
          <p:cNvPr id="185" name="Google Shape;185;p15"/>
          <p:cNvSpPr txBox="1"/>
          <p:nvPr/>
        </p:nvSpPr>
        <p:spPr>
          <a:xfrm>
            <a:off x="1269900" y="3240825"/>
            <a:ext cx="6604200" cy="411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Nunito"/>
                <a:ea typeface="Nunito"/>
                <a:cs typeface="Nunito"/>
                <a:sym typeface="Nunito"/>
              </a:rPr>
              <a:t>Exploring serialism and 12 tone music through a mathematical lense.</a:t>
            </a:r>
            <a:endParaRPr sz="1600">
              <a:latin typeface="Nunito"/>
              <a:ea typeface="Nunito"/>
              <a:cs typeface="Nunito"/>
              <a:sym typeface="Nunito"/>
            </a:endParaRPr>
          </a:p>
        </p:txBody>
      </p:sp>
      <p:sp>
        <p:nvSpPr>
          <p:cNvPr id="186" name="Google Shape;186;p15"/>
          <p:cNvSpPr txBox="1"/>
          <p:nvPr/>
        </p:nvSpPr>
        <p:spPr>
          <a:xfrm>
            <a:off x="2635925" y="3652725"/>
            <a:ext cx="4044900" cy="1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Reenie Beanie"/>
                <a:ea typeface="Reenie Beanie"/>
                <a:cs typeface="Reenie Beanie"/>
                <a:sym typeface="Reenie Beanie"/>
              </a:rPr>
              <a:t>Bethany Shears : MATH 400, Mathematical Connections</a:t>
            </a:r>
            <a:endParaRPr sz="1600">
              <a:latin typeface="Reenie Beanie"/>
              <a:ea typeface="Reenie Beanie"/>
              <a:cs typeface="Reenie Beanie"/>
              <a:sym typeface="Reenie Beani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4"/>
          <p:cNvSpPr txBox="1"/>
          <p:nvPr>
            <p:ph type="ctrTitle"/>
          </p:nvPr>
        </p:nvSpPr>
        <p:spPr>
          <a:xfrm>
            <a:off x="1773450" y="1686850"/>
            <a:ext cx="5597100" cy="1482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Establishing the Tools for 12-Tone Technique</a:t>
            </a:r>
            <a:endParaRPr/>
          </a:p>
        </p:txBody>
      </p:sp>
      <p:sp>
        <p:nvSpPr>
          <p:cNvPr id="263" name="Google Shape;263;p24"/>
          <p:cNvSpPr txBox="1"/>
          <p:nvPr>
            <p:ph idx="1" type="subTitle"/>
          </p:nvPr>
        </p:nvSpPr>
        <p:spPr>
          <a:xfrm>
            <a:off x="1632000" y="3169450"/>
            <a:ext cx="5880000" cy="3864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
              <a:t>Creating a basis for the composition.</a:t>
            </a:r>
            <a:endParaRPr/>
          </a:p>
        </p:txBody>
      </p:sp>
      <p:sp>
        <p:nvSpPr>
          <p:cNvPr id="264" name="Google Shape;264;p24"/>
          <p:cNvSpPr/>
          <p:nvPr/>
        </p:nvSpPr>
        <p:spPr>
          <a:xfrm>
            <a:off x="835900" y="727075"/>
            <a:ext cx="1038689" cy="1040327"/>
          </a:xfrm>
          <a:custGeom>
            <a:rect b="b" l="l" r="r" t="t"/>
            <a:pathLst>
              <a:path extrusionOk="0" h="395938" w="444359">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5"/>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Creating and Manipulating the Tone Row</a:t>
            </a:r>
            <a:endParaRPr/>
          </a:p>
        </p:txBody>
      </p:sp>
      <p:sp>
        <p:nvSpPr>
          <p:cNvPr id="270" name="Google Shape;270;p25"/>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71" name="Google Shape;271;p25"/>
          <p:cNvSpPr txBox="1"/>
          <p:nvPr/>
        </p:nvSpPr>
        <p:spPr>
          <a:xfrm>
            <a:off x="688400" y="1368200"/>
            <a:ext cx="7578000" cy="12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12 tone compositions begin with creating the “Tone Row” (or “Note Row”, in Europe). This is an ordering of all 12 pitches in any way that is desired. The more arbitrary the ordering, the more eclectic the music will sound.</a:t>
            </a:r>
            <a:endParaRPr>
              <a:latin typeface="Nunito"/>
              <a:ea typeface="Nunito"/>
              <a:cs typeface="Nunito"/>
              <a:sym typeface="Nunito"/>
            </a:endParaRPr>
          </a:p>
        </p:txBody>
      </p:sp>
      <p:sp>
        <p:nvSpPr>
          <p:cNvPr id="272" name="Google Shape;272;p25"/>
          <p:cNvSpPr/>
          <p:nvPr/>
        </p:nvSpPr>
        <p:spPr>
          <a:xfrm>
            <a:off x="8139075" y="3727726"/>
            <a:ext cx="548783" cy="636470"/>
          </a:xfrm>
          <a:custGeom>
            <a:rect b="b" l="l" r="r" t="t"/>
            <a:pathLst>
              <a:path extrusionOk="0" h="395938" w="444359">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6"/>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Creating and Manipulating the Tone Row</a:t>
            </a:r>
            <a:endParaRPr/>
          </a:p>
        </p:txBody>
      </p:sp>
      <p:sp>
        <p:nvSpPr>
          <p:cNvPr id="278" name="Google Shape;278;p26"/>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79" name="Google Shape;279;p26"/>
          <p:cNvSpPr txBox="1"/>
          <p:nvPr/>
        </p:nvSpPr>
        <p:spPr>
          <a:xfrm>
            <a:off x="688400" y="1368200"/>
            <a:ext cx="7578000" cy="12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12 tone compositions begin with creating the “Tone Row” (or “Note Row”, in Europe). This is an ordering of all 12 pitches in any way that is desired. The more arbitrary the ordering, the more eclectic the music will sound.</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Here is an example tone row:</a:t>
            </a:r>
            <a:endParaRPr>
              <a:latin typeface="Nunito"/>
              <a:ea typeface="Nunito"/>
              <a:cs typeface="Nunito"/>
              <a:sym typeface="Nunito"/>
            </a:endParaRPr>
          </a:p>
        </p:txBody>
      </p:sp>
      <p:graphicFrame>
        <p:nvGraphicFramePr>
          <p:cNvPr id="280" name="Google Shape;280;p26"/>
          <p:cNvGraphicFramePr/>
          <p:nvPr/>
        </p:nvGraphicFramePr>
        <p:xfrm>
          <a:off x="952500" y="2616500"/>
          <a:ext cx="3000000" cy="3000000"/>
        </p:xfrm>
        <a:graphic>
          <a:graphicData uri="http://schemas.openxmlformats.org/drawingml/2006/table">
            <a:tbl>
              <a:tblPr>
                <a:noFill/>
                <a:tableStyleId>{FD903AA8-CD82-46B5-9428-2DA8B236AEA6}</a:tableStyleId>
              </a:tblPr>
              <a:tblGrid>
                <a:gridCol w="603250"/>
                <a:gridCol w="603250"/>
                <a:gridCol w="603250"/>
                <a:gridCol w="603250"/>
                <a:gridCol w="603250"/>
                <a:gridCol w="603250"/>
                <a:gridCol w="603250"/>
                <a:gridCol w="603250"/>
                <a:gridCol w="603250"/>
                <a:gridCol w="603250"/>
                <a:gridCol w="603250"/>
                <a:gridCol w="603250"/>
              </a:tblGrid>
              <a:tr h="381000">
                <a:tc>
                  <a:txBody>
                    <a:bodyPr/>
                    <a:lstStyle/>
                    <a:p>
                      <a:pPr indent="0" lvl="0" marL="0" rtl="0" algn="ctr">
                        <a:spcBef>
                          <a:spcPts val="0"/>
                        </a:spcBef>
                        <a:spcAft>
                          <a:spcPts val="0"/>
                        </a:spcAft>
                        <a:buNone/>
                      </a:pPr>
                      <a:r>
                        <a:rPr lang="en">
                          <a:latin typeface="Nunito"/>
                          <a:ea typeface="Nunito"/>
                          <a:cs typeface="Nunito"/>
                          <a:sym typeface="Nunito"/>
                        </a:rPr>
                        <a:t>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9</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7</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3</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5</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8</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6</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81" name="Google Shape;281;p26"/>
          <p:cNvSpPr txBox="1"/>
          <p:nvPr/>
        </p:nvSpPr>
        <p:spPr>
          <a:xfrm>
            <a:off x="713375" y="3091025"/>
            <a:ext cx="76911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We refer to this original ordering as “Prime Form”, and will consider it a 12-element array denoted by P.</a:t>
            </a:r>
            <a:endParaRPr>
              <a:latin typeface="Nunito"/>
              <a:ea typeface="Nunito"/>
              <a:cs typeface="Nunito"/>
              <a:sym typeface="Nunito"/>
            </a:endParaRPr>
          </a:p>
        </p:txBody>
      </p:sp>
      <p:sp>
        <p:nvSpPr>
          <p:cNvPr id="282" name="Google Shape;282;p26"/>
          <p:cNvSpPr/>
          <p:nvPr/>
        </p:nvSpPr>
        <p:spPr>
          <a:xfrm>
            <a:off x="8139075" y="3727726"/>
            <a:ext cx="548783" cy="636470"/>
          </a:xfrm>
          <a:custGeom>
            <a:rect b="b" l="l" r="r" t="t"/>
            <a:pathLst>
              <a:path extrusionOk="0" h="395938" w="444359">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7"/>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Creating and Manipulating the Tone Row</a:t>
            </a:r>
            <a:endParaRPr/>
          </a:p>
        </p:txBody>
      </p:sp>
      <p:sp>
        <p:nvSpPr>
          <p:cNvPr id="288" name="Google Shape;288;p2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89" name="Google Shape;289;p27"/>
          <p:cNvSpPr txBox="1"/>
          <p:nvPr/>
        </p:nvSpPr>
        <p:spPr>
          <a:xfrm>
            <a:off x="688400" y="1368200"/>
            <a:ext cx="7578000" cy="12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12 tone compositions begin with creating the “Tone Row” (or “Note Row”, in Europe). This is an ordering of all 12 pitches in any way that is desired. The more arbitrary the ordering, the more eclectic the music will sound.</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Here is an example tone row:</a:t>
            </a:r>
            <a:endParaRPr>
              <a:latin typeface="Nunito"/>
              <a:ea typeface="Nunito"/>
              <a:cs typeface="Nunito"/>
              <a:sym typeface="Nunito"/>
            </a:endParaRPr>
          </a:p>
        </p:txBody>
      </p:sp>
      <p:graphicFrame>
        <p:nvGraphicFramePr>
          <p:cNvPr id="290" name="Google Shape;290;p27"/>
          <p:cNvGraphicFramePr/>
          <p:nvPr/>
        </p:nvGraphicFramePr>
        <p:xfrm>
          <a:off x="952500" y="2616500"/>
          <a:ext cx="3000000" cy="3000000"/>
        </p:xfrm>
        <a:graphic>
          <a:graphicData uri="http://schemas.openxmlformats.org/drawingml/2006/table">
            <a:tbl>
              <a:tblPr>
                <a:noFill/>
                <a:tableStyleId>{FD903AA8-CD82-46B5-9428-2DA8B236AEA6}</a:tableStyleId>
              </a:tblPr>
              <a:tblGrid>
                <a:gridCol w="603250"/>
                <a:gridCol w="603250"/>
                <a:gridCol w="603250"/>
                <a:gridCol w="603250"/>
                <a:gridCol w="603250"/>
                <a:gridCol w="603250"/>
                <a:gridCol w="603250"/>
                <a:gridCol w="603250"/>
                <a:gridCol w="603250"/>
                <a:gridCol w="603250"/>
                <a:gridCol w="603250"/>
                <a:gridCol w="603250"/>
              </a:tblGrid>
              <a:tr h="381000">
                <a:tc>
                  <a:txBody>
                    <a:bodyPr/>
                    <a:lstStyle/>
                    <a:p>
                      <a:pPr indent="0" lvl="0" marL="0" rtl="0" algn="ctr">
                        <a:spcBef>
                          <a:spcPts val="0"/>
                        </a:spcBef>
                        <a:spcAft>
                          <a:spcPts val="0"/>
                        </a:spcAft>
                        <a:buNone/>
                      </a:pPr>
                      <a:r>
                        <a:rPr lang="en">
                          <a:latin typeface="Nunito"/>
                          <a:ea typeface="Nunito"/>
                          <a:cs typeface="Nunito"/>
                          <a:sym typeface="Nunito"/>
                        </a:rPr>
                        <a:t>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9</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7</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3</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5</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8</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6</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91" name="Google Shape;291;p27"/>
          <p:cNvSpPr txBox="1"/>
          <p:nvPr/>
        </p:nvSpPr>
        <p:spPr>
          <a:xfrm>
            <a:off x="713375" y="3091025"/>
            <a:ext cx="76911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We refer to this original ordering as “Prime Form”, and will consider it a 12-element array denoted by P.</a:t>
            </a:r>
            <a:endParaRPr>
              <a:latin typeface="Nunito"/>
              <a:ea typeface="Nunito"/>
              <a:cs typeface="Nunito"/>
              <a:sym typeface="Nunito"/>
            </a:endParaRPr>
          </a:p>
        </p:txBody>
      </p:sp>
      <p:sp>
        <p:nvSpPr>
          <p:cNvPr id="292" name="Google Shape;292;p27"/>
          <p:cNvSpPr txBox="1"/>
          <p:nvPr/>
        </p:nvSpPr>
        <p:spPr>
          <a:xfrm>
            <a:off x="693725" y="3648200"/>
            <a:ext cx="7578000" cy="8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There are three basic operations we perform upon the Prime Form in order to create different patterns for our composition, namely:</a:t>
            </a:r>
            <a:endParaRPr>
              <a:latin typeface="Nunito"/>
              <a:ea typeface="Nunito"/>
              <a:cs typeface="Nunito"/>
              <a:sym typeface="Nunito"/>
            </a:endParaRPr>
          </a:p>
          <a:p>
            <a:pPr indent="0" lvl="0" marL="457200" rtl="0" algn="l">
              <a:spcBef>
                <a:spcPts val="0"/>
              </a:spcBef>
              <a:spcAft>
                <a:spcPts val="0"/>
              </a:spcAft>
              <a:buNone/>
            </a:pPr>
            <a:r>
              <a:rPr lang="en">
                <a:latin typeface="Nunito"/>
                <a:ea typeface="Nunito"/>
                <a:cs typeface="Nunito"/>
                <a:sym typeface="Nunito"/>
              </a:rPr>
              <a:t>Retrograde, Inversion, and Retrograde Inversion</a:t>
            </a:r>
            <a:endParaRPr>
              <a:latin typeface="Nunito"/>
              <a:ea typeface="Nunito"/>
              <a:cs typeface="Nunito"/>
              <a:sym typeface="Nunito"/>
            </a:endParaRPr>
          </a:p>
        </p:txBody>
      </p:sp>
      <p:sp>
        <p:nvSpPr>
          <p:cNvPr id="293" name="Google Shape;293;p27"/>
          <p:cNvSpPr/>
          <p:nvPr/>
        </p:nvSpPr>
        <p:spPr>
          <a:xfrm>
            <a:off x="8139075" y="3727726"/>
            <a:ext cx="548783" cy="636470"/>
          </a:xfrm>
          <a:custGeom>
            <a:rect b="b" l="l" r="r" t="t"/>
            <a:pathLst>
              <a:path extrusionOk="0" h="395938" w="444359">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8"/>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Creating and Manipulating the Tone Row</a:t>
            </a:r>
            <a:endParaRPr/>
          </a:p>
        </p:txBody>
      </p:sp>
      <p:sp>
        <p:nvSpPr>
          <p:cNvPr id="299" name="Google Shape;299;p2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00" name="Google Shape;300;p28"/>
          <p:cNvSpPr txBox="1"/>
          <p:nvPr/>
        </p:nvSpPr>
        <p:spPr>
          <a:xfrm>
            <a:off x="688400" y="1368200"/>
            <a:ext cx="7578000" cy="4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Retrograde (R): Reverses the order of elements within the Prime Form array.</a:t>
            </a:r>
            <a:endParaRPr>
              <a:latin typeface="Nunito"/>
              <a:ea typeface="Nunito"/>
              <a:cs typeface="Nunito"/>
              <a:sym typeface="Nunito"/>
            </a:endParaRPr>
          </a:p>
        </p:txBody>
      </p:sp>
      <p:graphicFrame>
        <p:nvGraphicFramePr>
          <p:cNvPr id="301" name="Google Shape;301;p28"/>
          <p:cNvGraphicFramePr/>
          <p:nvPr/>
        </p:nvGraphicFramePr>
        <p:xfrm>
          <a:off x="952500" y="1817600"/>
          <a:ext cx="3000000" cy="3000000"/>
        </p:xfrm>
        <a:graphic>
          <a:graphicData uri="http://schemas.openxmlformats.org/drawingml/2006/table">
            <a:tbl>
              <a:tblPr>
                <a:noFill/>
                <a:tableStyleId>{FD903AA8-CD82-46B5-9428-2DA8B236AEA6}</a:tableStyleId>
              </a:tblPr>
              <a:tblGrid>
                <a:gridCol w="556850"/>
                <a:gridCol w="556850"/>
                <a:gridCol w="556850"/>
                <a:gridCol w="556850"/>
                <a:gridCol w="556850"/>
                <a:gridCol w="556850"/>
                <a:gridCol w="556850"/>
                <a:gridCol w="556850"/>
                <a:gridCol w="556850"/>
                <a:gridCol w="556850"/>
                <a:gridCol w="556850"/>
                <a:gridCol w="556850"/>
                <a:gridCol w="556850"/>
              </a:tblGrid>
              <a:tr h="381000">
                <a:tc>
                  <a:txBody>
                    <a:bodyPr/>
                    <a:lstStyle/>
                    <a:p>
                      <a:pPr indent="0" lvl="0" marL="0" rtl="0" algn="ctr">
                        <a:spcBef>
                          <a:spcPts val="0"/>
                        </a:spcBef>
                        <a:spcAft>
                          <a:spcPts val="0"/>
                        </a:spcAft>
                        <a:buNone/>
                      </a:pPr>
                      <a:r>
                        <a:rPr b="1" lang="en">
                          <a:latin typeface="Nunito"/>
                          <a:ea typeface="Nunito"/>
                          <a:cs typeface="Nunito"/>
                          <a:sym typeface="Nunito"/>
                        </a:rPr>
                        <a:t>P</a:t>
                      </a:r>
                      <a:endParaRPr b="1">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9</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7</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3</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5</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8</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6</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a:latin typeface="Nunito"/>
                          <a:ea typeface="Nunito"/>
                          <a:cs typeface="Nunito"/>
                          <a:sym typeface="Nunito"/>
                        </a:rPr>
                        <a:t>R</a:t>
                      </a:r>
                      <a:endParaRPr b="1">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6</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8</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5</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3</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7</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9</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02" name="Google Shape;302;p28"/>
          <p:cNvSpPr/>
          <p:nvPr/>
        </p:nvSpPr>
        <p:spPr>
          <a:xfrm>
            <a:off x="8139075" y="3727726"/>
            <a:ext cx="548783" cy="636470"/>
          </a:xfrm>
          <a:custGeom>
            <a:rect b="b" l="l" r="r" t="t"/>
            <a:pathLst>
              <a:path extrusionOk="0" h="395938" w="444359">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9"/>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Creating and Manipulating the Tone Row</a:t>
            </a:r>
            <a:endParaRPr/>
          </a:p>
        </p:txBody>
      </p:sp>
      <p:sp>
        <p:nvSpPr>
          <p:cNvPr id="308" name="Google Shape;308;p29"/>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09" name="Google Shape;309;p29"/>
          <p:cNvSpPr txBox="1"/>
          <p:nvPr/>
        </p:nvSpPr>
        <p:spPr>
          <a:xfrm>
            <a:off x="688400" y="1368200"/>
            <a:ext cx="7578000" cy="10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Retrograde (R): Reverses the order of elements within the Prime Form array.</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Inversion (I): Inverts each of the numbers in the Prime Form array, by the following method:</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	P₁ : Stays the same</a:t>
            </a:r>
            <a:endParaRPr>
              <a:latin typeface="Nunito"/>
              <a:ea typeface="Nunito"/>
              <a:cs typeface="Nunito"/>
              <a:sym typeface="Nunito"/>
            </a:endParaRPr>
          </a:p>
          <a:p>
            <a:pPr indent="457200" lvl="0" marL="0" rtl="0" algn="l">
              <a:spcBef>
                <a:spcPts val="0"/>
              </a:spcBef>
              <a:spcAft>
                <a:spcPts val="0"/>
              </a:spcAft>
              <a:buNone/>
            </a:pPr>
            <a:r>
              <a:rPr lang="en">
                <a:latin typeface="Nunito"/>
                <a:ea typeface="Nunito"/>
                <a:cs typeface="Nunito"/>
                <a:sym typeface="Nunito"/>
              </a:rPr>
              <a:t>Pᵢ : [ 12 - (Pᵢ - P₁) + P₁ ] (mod12)</a:t>
            </a:r>
            <a:endParaRPr>
              <a:latin typeface="Nunito"/>
              <a:ea typeface="Nunito"/>
              <a:cs typeface="Nunito"/>
              <a:sym typeface="Nunito"/>
            </a:endParaRPr>
          </a:p>
        </p:txBody>
      </p:sp>
      <p:graphicFrame>
        <p:nvGraphicFramePr>
          <p:cNvPr id="310" name="Google Shape;310;p29"/>
          <p:cNvGraphicFramePr/>
          <p:nvPr/>
        </p:nvGraphicFramePr>
        <p:xfrm>
          <a:off x="857875" y="2654125"/>
          <a:ext cx="3000000" cy="3000000"/>
        </p:xfrm>
        <a:graphic>
          <a:graphicData uri="http://schemas.openxmlformats.org/drawingml/2006/table">
            <a:tbl>
              <a:tblPr>
                <a:noFill/>
                <a:tableStyleId>{FD903AA8-CD82-46B5-9428-2DA8B236AEA6}</a:tableStyleId>
              </a:tblPr>
              <a:tblGrid>
                <a:gridCol w="556850"/>
                <a:gridCol w="556850"/>
                <a:gridCol w="556850"/>
                <a:gridCol w="556850"/>
                <a:gridCol w="556850"/>
                <a:gridCol w="556850"/>
                <a:gridCol w="556850"/>
                <a:gridCol w="556850"/>
                <a:gridCol w="556850"/>
                <a:gridCol w="556850"/>
                <a:gridCol w="556850"/>
                <a:gridCol w="556850"/>
                <a:gridCol w="556850"/>
              </a:tblGrid>
              <a:tr h="381000">
                <a:tc>
                  <a:txBody>
                    <a:bodyPr/>
                    <a:lstStyle/>
                    <a:p>
                      <a:pPr indent="0" lvl="0" marL="0" rtl="0" algn="ctr">
                        <a:spcBef>
                          <a:spcPts val="0"/>
                        </a:spcBef>
                        <a:spcAft>
                          <a:spcPts val="0"/>
                        </a:spcAft>
                        <a:buNone/>
                      </a:pPr>
                      <a:r>
                        <a:rPr b="1" lang="en">
                          <a:latin typeface="Nunito"/>
                          <a:ea typeface="Nunito"/>
                          <a:cs typeface="Nunito"/>
                          <a:sym typeface="Nunito"/>
                        </a:rPr>
                        <a:t>P</a:t>
                      </a:r>
                      <a:endParaRPr b="1">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9</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7</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3</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5</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8</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6</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a:latin typeface="Nunito"/>
                          <a:ea typeface="Nunito"/>
                          <a:cs typeface="Nunito"/>
                          <a:sym typeface="Nunito"/>
                        </a:rPr>
                        <a:t>I</a:t>
                      </a:r>
                      <a:endParaRPr b="1">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3</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5</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9</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8</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7</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6</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11" name="Google Shape;311;p29"/>
          <p:cNvSpPr/>
          <p:nvPr/>
        </p:nvSpPr>
        <p:spPr>
          <a:xfrm>
            <a:off x="8139075" y="3727726"/>
            <a:ext cx="548783" cy="636470"/>
          </a:xfrm>
          <a:custGeom>
            <a:rect b="b" l="l" r="r" t="t"/>
            <a:pathLst>
              <a:path extrusionOk="0" h="395938" w="444359">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0"/>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Creating and Manipulating the Tone Row</a:t>
            </a:r>
            <a:endParaRPr/>
          </a:p>
        </p:txBody>
      </p:sp>
      <p:sp>
        <p:nvSpPr>
          <p:cNvPr id="317" name="Google Shape;317;p30"/>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18" name="Google Shape;318;p30"/>
          <p:cNvSpPr txBox="1"/>
          <p:nvPr/>
        </p:nvSpPr>
        <p:spPr>
          <a:xfrm>
            <a:off x="688400" y="1368200"/>
            <a:ext cx="7578000" cy="18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Retrograde (R): Reverses the order of elements within the Prime Form array.</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Inversion (I): Inverts each of the numbers in the Prime Form array, by the following method:</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	P₁ : Stays the same</a:t>
            </a:r>
            <a:endParaRPr>
              <a:latin typeface="Nunito"/>
              <a:ea typeface="Nunito"/>
              <a:cs typeface="Nunito"/>
              <a:sym typeface="Nunito"/>
            </a:endParaRPr>
          </a:p>
          <a:p>
            <a:pPr indent="457200" lvl="0" marL="0" rtl="0" algn="l">
              <a:spcBef>
                <a:spcPts val="0"/>
              </a:spcBef>
              <a:spcAft>
                <a:spcPts val="0"/>
              </a:spcAft>
              <a:buNone/>
            </a:pPr>
            <a:r>
              <a:rPr lang="en">
                <a:latin typeface="Nunito"/>
                <a:ea typeface="Nunito"/>
                <a:cs typeface="Nunito"/>
                <a:sym typeface="Nunito"/>
              </a:rPr>
              <a:t>Pᵢ : [ 12 - (Pᵢ - P₁) + P₁ ] (mod12)</a:t>
            </a:r>
            <a:endParaRPr>
              <a:latin typeface="Nunito"/>
              <a:ea typeface="Nunito"/>
              <a:cs typeface="Nunito"/>
              <a:sym typeface="Nunito"/>
            </a:endParaRPr>
          </a:p>
          <a:p>
            <a:pPr indent="45720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Retrograde Inversion (RI): Reverses the order of the </a:t>
            </a:r>
            <a:r>
              <a:rPr lang="en">
                <a:latin typeface="Nunito"/>
                <a:ea typeface="Nunito"/>
                <a:cs typeface="Nunito"/>
                <a:sym typeface="Nunito"/>
              </a:rPr>
              <a:t>elements</a:t>
            </a:r>
            <a:r>
              <a:rPr lang="en">
                <a:latin typeface="Nunito"/>
                <a:ea typeface="Nunito"/>
                <a:cs typeface="Nunito"/>
                <a:sym typeface="Nunito"/>
              </a:rPr>
              <a:t> within the Inversion array.</a:t>
            </a:r>
            <a:endParaRPr>
              <a:latin typeface="Nunito"/>
              <a:ea typeface="Nunito"/>
              <a:cs typeface="Nunito"/>
              <a:sym typeface="Nunito"/>
            </a:endParaRPr>
          </a:p>
        </p:txBody>
      </p:sp>
      <p:graphicFrame>
        <p:nvGraphicFramePr>
          <p:cNvPr id="319" name="Google Shape;319;p30"/>
          <p:cNvGraphicFramePr/>
          <p:nvPr/>
        </p:nvGraphicFramePr>
        <p:xfrm>
          <a:off x="857875" y="3053625"/>
          <a:ext cx="3000000" cy="3000000"/>
        </p:xfrm>
        <a:graphic>
          <a:graphicData uri="http://schemas.openxmlformats.org/drawingml/2006/table">
            <a:tbl>
              <a:tblPr>
                <a:noFill/>
                <a:tableStyleId>{FD903AA8-CD82-46B5-9428-2DA8B236AEA6}</a:tableStyleId>
              </a:tblPr>
              <a:tblGrid>
                <a:gridCol w="556850"/>
                <a:gridCol w="556850"/>
                <a:gridCol w="556850"/>
                <a:gridCol w="556850"/>
                <a:gridCol w="556850"/>
                <a:gridCol w="556850"/>
                <a:gridCol w="556850"/>
                <a:gridCol w="556850"/>
                <a:gridCol w="556850"/>
                <a:gridCol w="556850"/>
                <a:gridCol w="556850"/>
                <a:gridCol w="556850"/>
                <a:gridCol w="556850"/>
              </a:tblGrid>
              <a:tr h="381000">
                <a:tc>
                  <a:txBody>
                    <a:bodyPr/>
                    <a:lstStyle/>
                    <a:p>
                      <a:pPr indent="0" lvl="0" marL="0" rtl="0" algn="ctr">
                        <a:spcBef>
                          <a:spcPts val="0"/>
                        </a:spcBef>
                        <a:spcAft>
                          <a:spcPts val="0"/>
                        </a:spcAft>
                        <a:buNone/>
                      </a:pPr>
                      <a:r>
                        <a:rPr b="1" lang="en">
                          <a:latin typeface="Nunito"/>
                          <a:ea typeface="Nunito"/>
                          <a:cs typeface="Nunito"/>
                          <a:sym typeface="Nunito"/>
                        </a:rPr>
                        <a:t>P</a:t>
                      </a:r>
                      <a:endParaRPr b="1">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9</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7</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3</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5</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8</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6</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a:latin typeface="Nunito"/>
                          <a:ea typeface="Nunito"/>
                          <a:cs typeface="Nunito"/>
                          <a:sym typeface="Nunito"/>
                        </a:rPr>
                        <a:t>I</a:t>
                      </a:r>
                      <a:endParaRPr b="1">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3</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5</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9</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8</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7</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6</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a:latin typeface="Nunito"/>
                          <a:ea typeface="Nunito"/>
                          <a:cs typeface="Nunito"/>
                          <a:sym typeface="Nunito"/>
                        </a:rPr>
                        <a:t>RI</a:t>
                      </a:r>
                      <a:endParaRPr b="1">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6</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4</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10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7</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8</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9</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5</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3</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Nunito"/>
                          <a:ea typeface="Nunito"/>
                          <a:cs typeface="Nunito"/>
                          <a:sym typeface="Nunito"/>
                        </a:rPr>
                        <a:t>0</a:t>
                      </a:r>
                      <a:endParaRPr>
                        <a:latin typeface="Nunito"/>
                        <a:ea typeface="Nunito"/>
                        <a:cs typeface="Nunito"/>
                        <a:sym typeface="Nuni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20" name="Google Shape;320;p30"/>
          <p:cNvSpPr/>
          <p:nvPr/>
        </p:nvSpPr>
        <p:spPr>
          <a:xfrm>
            <a:off x="8139075" y="3727726"/>
            <a:ext cx="548783" cy="636470"/>
          </a:xfrm>
          <a:custGeom>
            <a:rect b="b" l="l" r="r" t="t"/>
            <a:pathLst>
              <a:path extrusionOk="0" h="395938" w="444359">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31"/>
          <p:cNvSpPr txBox="1"/>
          <p:nvPr/>
        </p:nvSpPr>
        <p:spPr>
          <a:xfrm>
            <a:off x="838200" y="981200"/>
            <a:ext cx="3096900" cy="23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900">
                <a:latin typeface="Amatic SC"/>
                <a:ea typeface="Amatic SC"/>
                <a:cs typeface="Amatic SC"/>
                <a:sym typeface="Amatic SC"/>
              </a:rPr>
              <a:t>What if we want this pattern starting on different notes?</a:t>
            </a:r>
            <a:endParaRPr sz="4900">
              <a:latin typeface="Amatic SC"/>
              <a:ea typeface="Amatic SC"/>
              <a:cs typeface="Amatic SC"/>
              <a:sym typeface="Amatic SC"/>
            </a:endParaRPr>
          </a:p>
        </p:txBody>
      </p:sp>
      <p:sp>
        <p:nvSpPr>
          <p:cNvPr id="327" name="Google Shape;327;p31"/>
          <p:cNvSpPr txBox="1"/>
          <p:nvPr/>
        </p:nvSpPr>
        <p:spPr>
          <a:xfrm>
            <a:off x="4745750" y="490950"/>
            <a:ext cx="3720300" cy="41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Below is the Prime Form, Retrograde, Inversion, and Retrograde Inversion we just calculated. But what if we want our pattern transposed to a different pitch?</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b="1" lang="en" sz="2000">
                <a:latin typeface="Nunito"/>
                <a:ea typeface="Nunito"/>
                <a:cs typeface="Nunito"/>
                <a:sym typeface="Nunito"/>
              </a:rPr>
              <a:t>P: </a:t>
            </a:r>
            <a:r>
              <a:rPr lang="en" sz="2000">
                <a:latin typeface="Nunito"/>
                <a:ea typeface="Nunito"/>
                <a:cs typeface="Nunito"/>
                <a:sym typeface="Nunito"/>
              </a:rPr>
              <a:t>0 9 7 3 4 5 2 11 10 8 1 6</a:t>
            </a:r>
            <a:endParaRPr sz="2000">
              <a:latin typeface="Nunito"/>
              <a:ea typeface="Nunito"/>
              <a:cs typeface="Nunito"/>
              <a:sym typeface="Nunito"/>
            </a:endParaRPr>
          </a:p>
          <a:p>
            <a:pPr indent="0" lvl="0" marL="0" rtl="0" algn="l">
              <a:spcBef>
                <a:spcPts val="0"/>
              </a:spcBef>
              <a:spcAft>
                <a:spcPts val="0"/>
              </a:spcAft>
              <a:buNone/>
            </a:pPr>
            <a:r>
              <a:t/>
            </a:r>
            <a:endParaRPr sz="2000">
              <a:latin typeface="Nunito"/>
              <a:ea typeface="Nunito"/>
              <a:cs typeface="Nunito"/>
              <a:sym typeface="Nunito"/>
            </a:endParaRPr>
          </a:p>
          <a:p>
            <a:pPr indent="0" lvl="0" marL="0" rtl="0" algn="l">
              <a:spcBef>
                <a:spcPts val="0"/>
              </a:spcBef>
              <a:spcAft>
                <a:spcPts val="0"/>
              </a:spcAft>
              <a:buNone/>
            </a:pPr>
            <a:r>
              <a:rPr b="1" lang="en" sz="2000">
                <a:latin typeface="Nunito"/>
                <a:ea typeface="Nunito"/>
                <a:cs typeface="Nunito"/>
                <a:sym typeface="Nunito"/>
              </a:rPr>
              <a:t>R: </a:t>
            </a:r>
            <a:r>
              <a:rPr lang="en" sz="2000">
                <a:latin typeface="Nunito"/>
                <a:ea typeface="Nunito"/>
                <a:cs typeface="Nunito"/>
                <a:sym typeface="Nunito"/>
              </a:rPr>
              <a:t>6 1 8 10 11 2 5 4 3 7 9 0</a:t>
            </a:r>
            <a:endParaRPr sz="2000">
              <a:latin typeface="Nunito"/>
              <a:ea typeface="Nunito"/>
              <a:cs typeface="Nunito"/>
              <a:sym typeface="Nunito"/>
            </a:endParaRPr>
          </a:p>
          <a:p>
            <a:pPr indent="0" lvl="0" marL="0" rtl="0" algn="l">
              <a:spcBef>
                <a:spcPts val="0"/>
              </a:spcBef>
              <a:spcAft>
                <a:spcPts val="0"/>
              </a:spcAft>
              <a:buNone/>
            </a:pPr>
            <a:r>
              <a:t/>
            </a:r>
            <a:endParaRPr sz="2000">
              <a:latin typeface="Nunito"/>
              <a:ea typeface="Nunito"/>
              <a:cs typeface="Nunito"/>
              <a:sym typeface="Nunito"/>
            </a:endParaRPr>
          </a:p>
          <a:p>
            <a:pPr indent="0" lvl="0" marL="0" rtl="0" algn="l">
              <a:spcBef>
                <a:spcPts val="0"/>
              </a:spcBef>
              <a:spcAft>
                <a:spcPts val="0"/>
              </a:spcAft>
              <a:buNone/>
            </a:pPr>
            <a:r>
              <a:rPr b="1" lang="en" sz="2000">
                <a:latin typeface="Nunito"/>
                <a:ea typeface="Nunito"/>
                <a:cs typeface="Nunito"/>
                <a:sym typeface="Nunito"/>
              </a:rPr>
              <a:t>I: </a:t>
            </a:r>
            <a:r>
              <a:rPr lang="en" sz="2000">
                <a:latin typeface="Nunito"/>
                <a:ea typeface="Nunito"/>
                <a:cs typeface="Nunito"/>
                <a:sym typeface="Nunito"/>
              </a:rPr>
              <a:t>0 3 5 9 8 7 10 1 2 4 11 6</a:t>
            </a:r>
            <a:endParaRPr sz="2000">
              <a:latin typeface="Nunito"/>
              <a:ea typeface="Nunito"/>
              <a:cs typeface="Nunito"/>
              <a:sym typeface="Nunito"/>
            </a:endParaRPr>
          </a:p>
          <a:p>
            <a:pPr indent="0" lvl="0" marL="0" rtl="0" algn="l">
              <a:spcBef>
                <a:spcPts val="0"/>
              </a:spcBef>
              <a:spcAft>
                <a:spcPts val="0"/>
              </a:spcAft>
              <a:buNone/>
            </a:pPr>
            <a:r>
              <a:t/>
            </a:r>
            <a:endParaRPr sz="2000">
              <a:latin typeface="Nunito"/>
              <a:ea typeface="Nunito"/>
              <a:cs typeface="Nunito"/>
              <a:sym typeface="Nunito"/>
            </a:endParaRPr>
          </a:p>
          <a:p>
            <a:pPr indent="0" lvl="0" marL="0" rtl="0" algn="l">
              <a:spcBef>
                <a:spcPts val="0"/>
              </a:spcBef>
              <a:spcAft>
                <a:spcPts val="0"/>
              </a:spcAft>
              <a:buNone/>
            </a:pPr>
            <a:r>
              <a:rPr b="1" lang="en" sz="2000">
                <a:latin typeface="Nunito"/>
                <a:ea typeface="Nunito"/>
                <a:cs typeface="Nunito"/>
                <a:sym typeface="Nunito"/>
              </a:rPr>
              <a:t>RI: </a:t>
            </a:r>
            <a:r>
              <a:rPr lang="en" sz="2000">
                <a:latin typeface="Nunito"/>
                <a:ea typeface="Nunito"/>
                <a:cs typeface="Nunito"/>
                <a:sym typeface="Nunito"/>
              </a:rPr>
              <a:t>6 11 4 2 1 10 7 8 9 5 3 0</a:t>
            </a:r>
            <a:endParaRPr sz="2000">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2"/>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33" name="Google Shape;333;p32"/>
          <p:cNvSpPr txBox="1"/>
          <p:nvPr/>
        </p:nvSpPr>
        <p:spPr>
          <a:xfrm>
            <a:off x="838200" y="981200"/>
            <a:ext cx="3096900" cy="23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900">
                <a:latin typeface="Amatic SC"/>
                <a:ea typeface="Amatic SC"/>
                <a:cs typeface="Amatic SC"/>
                <a:sym typeface="Amatic SC"/>
              </a:rPr>
              <a:t>What if we want this pattern starting on different notes?</a:t>
            </a:r>
            <a:endParaRPr sz="4900">
              <a:latin typeface="Amatic SC"/>
              <a:ea typeface="Amatic SC"/>
              <a:cs typeface="Amatic SC"/>
              <a:sym typeface="Amatic SC"/>
            </a:endParaRPr>
          </a:p>
        </p:txBody>
      </p:sp>
      <p:graphicFrame>
        <p:nvGraphicFramePr>
          <p:cNvPr id="334" name="Google Shape;334;p32"/>
          <p:cNvGraphicFramePr/>
          <p:nvPr/>
        </p:nvGraphicFramePr>
        <p:xfrm>
          <a:off x="4421300" y="606825"/>
          <a:ext cx="3000000" cy="3000000"/>
        </p:xfrm>
        <a:graphic>
          <a:graphicData uri="http://schemas.openxmlformats.org/drawingml/2006/table">
            <a:tbl>
              <a:tblPr>
                <a:noFill/>
                <a:tableStyleId>{FD903AA8-CD82-46B5-9428-2DA8B236AEA6}</a:tableStyleId>
              </a:tblPr>
              <a:tblGrid>
                <a:gridCol w="382850"/>
                <a:gridCol w="382850"/>
                <a:gridCol w="382850"/>
                <a:gridCol w="382850"/>
                <a:gridCol w="382850"/>
                <a:gridCol w="382850"/>
                <a:gridCol w="382850"/>
                <a:gridCol w="382850"/>
                <a:gridCol w="382850"/>
                <a:gridCol w="382850"/>
                <a:gridCol w="382850"/>
                <a:gridCol w="382850"/>
              </a:tblGrid>
              <a:tr h="100000">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l">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35" name="Google Shape;335;p32"/>
          <p:cNvSpPr txBox="1"/>
          <p:nvPr/>
        </p:nvSpPr>
        <p:spPr>
          <a:xfrm>
            <a:off x="4358875" y="0"/>
            <a:ext cx="4594200" cy="3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We start with a 12x12 grid (called the “12-tone matrix”) and fill in the first row with our tone row.</a:t>
            </a:r>
            <a:endParaRPr>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3"/>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41" name="Google Shape;341;p33"/>
          <p:cNvSpPr txBox="1"/>
          <p:nvPr/>
        </p:nvSpPr>
        <p:spPr>
          <a:xfrm>
            <a:off x="838200" y="981200"/>
            <a:ext cx="3096900" cy="23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900">
                <a:latin typeface="Amatic SC"/>
                <a:ea typeface="Amatic SC"/>
                <a:cs typeface="Amatic SC"/>
                <a:sym typeface="Amatic SC"/>
              </a:rPr>
              <a:t>What if we want this pattern starting on different notes?</a:t>
            </a:r>
            <a:endParaRPr sz="4900">
              <a:latin typeface="Amatic SC"/>
              <a:ea typeface="Amatic SC"/>
              <a:cs typeface="Amatic SC"/>
              <a:sym typeface="Amatic SC"/>
            </a:endParaRPr>
          </a:p>
        </p:txBody>
      </p:sp>
      <p:graphicFrame>
        <p:nvGraphicFramePr>
          <p:cNvPr id="342" name="Google Shape;342;p33"/>
          <p:cNvGraphicFramePr/>
          <p:nvPr/>
        </p:nvGraphicFramePr>
        <p:xfrm>
          <a:off x="4421300" y="606825"/>
          <a:ext cx="3000000" cy="3000000"/>
        </p:xfrm>
        <a:graphic>
          <a:graphicData uri="http://schemas.openxmlformats.org/drawingml/2006/table">
            <a:tbl>
              <a:tblPr>
                <a:noFill/>
                <a:tableStyleId>{FD903AA8-CD82-46B5-9428-2DA8B236AEA6}</a:tableStyleId>
              </a:tblPr>
              <a:tblGrid>
                <a:gridCol w="382850"/>
                <a:gridCol w="382850"/>
                <a:gridCol w="382850"/>
                <a:gridCol w="382850"/>
                <a:gridCol w="382850"/>
                <a:gridCol w="382850"/>
                <a:gridCol w="382850"/>
                <a:gridCol w="382850"/>
                <a:gridCol w="382850"/>
                <a:gridCol w="382850"/>
                <a:gridCol w="382850"/>
                <a:gridCol w="382850"/>
              </a:tblGrid>
              <a:tr h="100000">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43" name="Google Shape;343;p33"/>
          <p:cNvSpPr txBox="1"/>
          <p:nvPr/>
        </p:nvSpPr>
        <p:spPr>
          <a:xfrm>
            <a:off x="4358875" y="0"/>
            <a:ext cx="4594200" cy="3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Next, will fill in our Inverted array down the first column.</a:t>
            </a:r>
            <a:endParaRPr>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6"/>
          <p:cNvSpPr txBox="1"/>
          <p:nvPr>
            <p:ph type="ctrTitle"/>
          </p:nvPr>
        </p:nvSpPr>
        <p:spPr>
          <a:xfrm>
            <a:off x="1773500" y="1980025"/>
            <a:ext cx="5597100" cy="6711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Let’s Recap</a:t>
            </a:r>
            <a:endParaRPr/>
          </a:p>
        </p:txBody>
      </p:sp>
      <p:sp>
        <p:nvSpPr>
          <p:cNvPr id="192" name="Google Shape;192;p16"/>
          <p:cNvSpPr txBox="1"/>
          <p:nvPr>
            <p:ph idx="1" type="subTitle"/>
          </p:nvPr>
        </p:nvSpPr>
        <p:spPr>
          <a:xfrm>
            <a:off x="1773500" y="2664426"/>
            <a:ext cx="5597100" cy="3864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
              <a:t>A review of important concepts from Part 1.</a:t>
            </a:r>
            <a:endParaRPr/>
          </a:p>
        </p:txBody>
      </p:sp>
      <p:sp>
        <p:nvSpPr>
          <p:cNvPr id="193" name="Google Shape;193;p16"/>
          <p:cNvSpPr txBox="1"/>
          <p:nvPr/>
        </p:nvSpPr>
        <p:spPr>
          <a:xfrm>
            <a:off x="686100" y="491800"/>
            <a:ext cx="1493700" cy="14883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t/>
            </a:r>
            <a:endParaRPr b="1" sz="7200">
              <a:solidFill>
                <a:schemeClr val="dk1"/>
              </a:solidFill>
              <a:latin typeface="Amatic SC"/>
              <a:ea typeface="Amatic SC"/>
              <a:cs typeface="Amatic SC"/>
              <a:sym typeface="Amatic SC"/>
            </a:endParaRPr>
          </a:p>
        </p:txBody>
      </p:sp>
      <p:sp>
        <p:nvSpPr>
          <p:cNvPr id="194" name="Google Shape;194;p16"/>
          <p:cNvSpPr/>
          <p:nvPr/>
        </p:nvSpPr>
        <p:spPr>
          <a:xfrm rot="4664268">
            <a:off x="908620" y="699148"/>
            <a:ext cx="1048656" cy="1073619"/>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49" name="Google Shape;349;p34"/>
          <p:cNvSpPr txBox="1"/>
          <p:nvPr/>
        </p:nvSpPr>
        <p:spPr>
          <a:xfrm>
            <a:off x="838200" y="981200"/>
            <a:ext cx="3096900" cy="23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900">
                <a:latin typeface="Amatic SC"/>
                <a:ea typeface="Amatic SC"/>
                <a:cs typeface="Amatic SC"/>
                <a:sym typeface="Amatic SC"/>
              </a:rPr>
              <a:t>What if we want this pattern starting on different notes?</a:t>
            </a:r>
            <a:endParaRPr sz="4900">
              <a:latin typeface="Amatic SC"/>
              <a:ea typeface="Amatic SC"/>
              <a:cs typeface="Amatic SC"/>
              <a:sym typeface="Amatic SC"/>
            </a:endParaRPr>
          </a:p>
        </p:txBody>
      </p:sp>
      <p:graphicFrame>
        <p:nvGraphicFramePr>
          <p:cNvPr id="350" name="Google Shape;350;p34"/>
          <p:cNvGraphicFramePr/>
          <p:nvPr/>
        </p:nvGraphicFramePr>
        <p:xfrm>
          <a:off x="4421300" y="606825"/>
          <a:ext cx="3000000" cy="3000000"/>
        </p:xfrm>
        <a:graphic>
          <a:graphicData uri="http://schemas.openxmlformats.org/drawingml/2006/table">
            <a:tbl>
              <a:tblPr>
                <a:noFill/>
                <a:tableStyleId>{FD903AA8-CD82-46B5-9428-2DA8B236AEA6}</a:tableStyleId>
              </a:tblPr>
              <a:tblGrid>
                <a:gridCol w="382850"/>
                <a:gridCol w="382850"/>
                <a:gridCol w="382850"/>
                <a:gridCol w="382850"/>
                <a:gridCol w="382850"/>
                <a:gridCol w="382850"/>
                <a:gridCol w="382850"/>
                <a:gridCol w="382850"/>
                <a:gridCol w="382850"/>
                <a:gridCol w="382850"/>
                <a:gridCol w="382850"/>
                <a:gridCol w="382850"/>
              </a:tblGrid>
              <a:tr h="100000">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3</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9</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8</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4</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2</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7</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51" name="Google Shape;351;p34"/>
          <p:cNvSpPr txBox="1"/>
          <p:nvPr/>
        </p:nvSpPr>
        <p:spPr>
          <a:xfrm>
            <a:off x="4358875" y="0"/>
            <a:ext cx="4594200" cy="7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Finally, fill in the remaining rows with the formula:</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P</a:t>
            </a:r>
            <a:r>
              <a:rPr lang="en">
                <a:latin typeface="Times New Roman"/>
                <a:ea typeface="Times New Roman"/>
                <a:cs typeface="Times New Roman"/>
                <a:sym typeface="Times New Roman"/>
              </a:rPr>
              <a:t>ₐ</a:t>
            </a:r>
            <a:r>
              <a:rPr lang="en">
                <a:latin typeface="Nunito"/>
                <a:ea typeface="Nunito"/>
                <a:cs typeface="Nunito"/>
                <a:sym typeface="Nunito"/>
              </a:rPr>
              <a:t>₁ : Stays the same, P</a:t>
            </a:r>
            <a:r>
              <a:rPr lang="en">
                <a:latin typeface="Times New Roman"/>
                <a:ea typeface="Times New Roman"/>
                <a:cs typeface="Times New Roman"/>
                <a:sym typeface="Times New Roman"/>
              </a:rPr>
              <a:t>ₐᵢ</a:t>
            </a:r>
            <a:r>
              <a:rPr lang="en">
                <a:latin typeface="Nunito"/>
                <a:ea typeface="Nunito"/>
                <a:cs typeface="Nunito"/>
                <a:sym typeface="Nunito"/>
              </a:rPr>
              <a:t> : [ (P</a:t>
            </a:r>
            <a:r>
              <a:rPr lang="en">
                <a:latin typeface="Times New Roman"/>
                <a:ea typeface="Times New Roman"/>
                <a:cs typeface="Times New Roman"/>
                <a:sym typeface="Times New Roman"/>
              </a:rPr>
              <a:t>ₐ</a:t>
            </a:r>
            <a:r>
              <a:rPr lang="en">
                <a:latin typeface="Nunito"/>
                <a:ea typeface="Nunito"/>
                <a:cs typeface="Nunito"/>
                <a:sym typeface="Nunito"/>
              </a:rPr>
              <a:t>₁ - P₁₁) + P₁</a:t>
            </a:r>
            <a:r>
              <a:rPr lang="en">
                <a:latin typeface="Times New Roman"/>
                <a:ea typeface="Times New Roman"/>
                <a:cs typeface="Times New Roman"/>
                <a:sym typeface="Times New Roman"/>
              </a:rPr>
              <a:t>ᵢ</a:t>
            </a:r>
            <a:r>
              <a:rPr lang="en">
                <a:latin typeface="Nunito"/>
                <a:ea typeface="Nunito"/>
                <a:cs typeface="Nunito"/>
                <a:sym typeface="Nunito"/>
              </a:rPr>
              <a:t> ] (mod12)</a:t>
            </a:r>
            <a:r>
              <a:rPr lang="en">
                <a:latin typeface="Nunito"/>
                <a:ea typeface="Nunito"/>
                <a:cs typeface="Nunito"/>
                <a:sym typeface="Nunito"/>
              </a:rPr>
              <a:t>	</a:t>
            </a:r>
            <a:endParaRPr>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5"/>
          <p:cNvSpPr txBox="1"/>
          <p:nvPr>
            <p:ph idx="1" type="body"/>
          </p:nvPr>
        </p:nvSpPr>
        <p:spPr>
          <a:xfrm>
            <a:off x="1714300" y="1186825"/>
            <a:ext cx="5715300" cy="2769900"/>
          </a:xfrm>
          <a:prstGeom prst="rect">
            <a:avLst/>
          </a:prstGeom>
        </p:spPr>
        <p:txBody>
          <a:bodyPr anchorCtr="0" anchor="ctr" bIns="0" lIns="0" spcFirstLastPara="1" rIns="0" wrap="square" tIns="0">
            <a:noAutofit/>
          </a:bodyPr>
          <a:lstStyle/>
          <a:p>
            <a:pPr indent="0" lvl="0" marL="0" rtl="0" algn="ctr">
              <a:spcBef>
                <a:spcPts val="0"/>
              </a:spcBef>
              <a:spcAft>
                <a:spcPts val="1000"/>
              </a:spcAft>
              <a:buNone/>
            </a:pPr>
            <a:r>
              <a:rPr lang="en" sz="5000">
                <a:latin typeface="Amatic SC"/>
                <a:ea typeface="Amatic SC"/>
                <a:cs typeface="Amatic SC"/>
                <a:sym typeface="Amatic SC"/>
              </a:rPr>
              <a:t>The 12-Tone Matrix Give Us the Following Useful Information</a:t>
            </a:r>
            <a:endParaRPr sz="5000">
              <a:latin typeface="Amatic SC"/>
              <a:ea typeface="Amatic SC"/>
              <a:cs typeface="Amatic SC"/>
              <a:sym typeface="Amatic SC"/>
            </a:endParaRPr>
          </a:p>
        </p:txBody>
      </p:sp>
      <p:sp>
        <p:nvSpPr>
          <p:cNvPr id="357" name="Google Shape;357;p35"/>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6"/>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63" name="Google Shape;363;p36"/>
          <p:cNvGraphicFramePr/>
          <p:nvPr/>
        </p:nvGraphicFramePr>
        <p:xfrm>
          <a:off x="2274900" y="388800"/>
          <a:ext cx="3000000" cy="3000000"/>
        </p:xfrm>
        <a:graphic>
          <a:graphicData uri="http://schemas.openxmlformats.org/drawingml/2006/table">
            <a:tbl>
              <a:tblPr>
                <a:noFill/>
                <a:tableStyleId>{FD903AA8-CD82-46B5-9428-2DA8B236AEA6}</a:tableStyleId>
              </a:tblPr>
              <a:tblGrid>
                <a:gridCol w="382850"/>
                <a:gridCol w="382850"/>
                <a:gridCol w="382850"/>
                <a:gridCol w="382850"/>
                <a:gridCol w="382850"/>
                <a:gridCol w="382850"/>
                <a:gridCol w="382850"/>
                <a:gridCol w="382850"/>
                <a:gridCol w="382850"/>
                <a:gridCol w="382850"/>
                <a:gridCol w="382850"/>
                <a:gridCol w="382850"/>
              </a:tblGrid>
              <a:tr h="100000">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3</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9</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8</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4</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2</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7</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69" name="Google Shape;369;p37"/>
          <p:cNvGraphicFramePr/>
          <p:nvPr/>
        </p:nvGraphicFramePr>
        <p:xfrm>
          <a:off x="2274900" y="388800"/>
          <a:ext cx="3000000" cy="3000000"/>
        </p:xfrm>
        <a:graphic>
          <a:graphicData uri="http://schemas.openxmlformats.org/drawingml/2006/table">
            <a:tbl>
              <a:tblPr>
                <a:noFill/>
                <a:tableStyleId>{FD903AA8-CD82-46B5-9428-2DA8B236AEA6}</a:tableStyleId>
              </a:tblPr>
              <a:tblGrid>
                <a:gridCol w="382850"/>
                <a:gridCol w="382850"/>
                <a:gridCol w="382850"/>
                <a:gridCol w="382850"/>
                <a:gridCol w="382850"/>
                <a:gridCol w="382850"/>
                <a:gridCol w="382850"/>
                <a:gridCol w="382850"/>
                <a:gridCol w="382850"/>
                <a:gridCol w="382850"/>
                <a:gridCol w="382850"/>
                <a:gridCol w="382850"/>
              </a:tblGrid>
              <a:tr h="100000">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3</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9</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8</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4</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2</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7</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70" name="Google Shape;370;p37"/>
          <p:cNvSpPr txBox="1"/>
          <p:nvPr/>
        </p:nvSpPr>
        <p:spPr>
          <a:xfrm>
            <a:off x="2273900" y="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-------&gt; Prime Form ----------------------------------&gt;</a:t>
            </a:r>
            <a:endParaRPr>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76" name="Google Shape;376;p38"/>
          <p:cNvGraphicFramePr/>
          <p:nvPr/>
        </p:nvGraphicFramePr>
        <p:xfrm>
          <a:off x="2274900" y="388800"/>
          <a:ext cx="3000000" cy="3000000"/>
        </p:xfrm>
        <a:graphic>
          <a:graphicData uri="http://schemas.openxmlformats.org/drawingml/2006/table">
            <a:tbl>
              <a:tblPr>
                <a:noFill/>
                <a:tableStyleId>{FD903AA8-CD82-46B5-9428-2DA8B236AEA6}</a:tableStyleId>
              </a:tblPr>
              <a:tblGrid>
                <a:gridCol w="382850"/>
                <a:gridCol w="382850"/>
                <a:gridCol w="382850"/>
                <a:gridCol w="382850"/>
                <a:gridCol w="382850"/>
                <a:gridCol w="382850"/>
                <a:gridCol w="382850"/>
                <a:gridCol w="382850"/>
                <a:gridCol w="382850"/>
                <a:gridCol w="382850"/>
                <a:gridCol w="382850"/>
                <a:gridCol w="382850"/>
              </a:tblGrid>
              <a:tr h="100000">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3</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9</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8</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4</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2</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7</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77" name="Google Shape;377;p38"/>
          <p:cNvSpPr txBox="1"/>
          <p:nvPr/>
        </p:nvSpPr>
        <p:spPr>
          <a:xfrm>
            <a:off x="2273900" y="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-------&gt; Prime Form ----------------------------------&gt;</a:t>
            </a:r>
            <a:endParaRPr>
              <a:latin typeface="Nunito"/>
              <a:ea typeface="Nunito"/>
              <a:cs typeface="Nunito"/>
              <a:sym typeface="Nunito"/>
            </a:endParaRPr>
          </a:p>
        </p:txBody>
      </p:sp>
      <p:sp>
        <p:nvSpPr>
          <p:cNvPr id="378" name="Google Shape;378;p38"/>
          <p:cNvSpPr txBox="1"/>
          <p:nvPr/>
        </p:nvSpPr>
        <p:spPr>
          <a:xfrm rot="5400000">
            <a:off x="-151750" y="244320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-------&gt; Inverse --------------------------------------&gt;</a:t>
            </a:r>
            <a:endParaRPr>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9"/>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84" name="Google Shape;384;p39"/>
          <p:cNvGraphicFramePr/>
          <p:nvPr/>
        </p:nvGraphicFramePr>
        <p:xfrm>
          <a:off x="2274900" y="388800"/>
          <a:ext cx="3000000" cy="3000000"/>
        </p:xfrm>
        <a:graphic>
          <a:graphicData uri="http://schemas.openxmlformats.org/drawingml/2006/table">
            <a:tbl>
              <a:tblPr>
                <a:noFill/>
                <a:tableStyleId>{FD903AA8-CD82-46B5-9428-2DA8B236AEA6}</a:tableStyleId>
              </a:tblPr>
              <a:tblGrid>
                <a:gridCol w="382850"/>
                <a:gridCol w="382850"/>
                <a:gridCol w="382850"/>
                <a:gridCol w="382850"/>
                <a:gridCol w="382850"/>
                <a:gridCol w="382850"/>
                <a:gridCol w="382850"/>
                <a:gridCol w="382850"/>
                <a:gridCol w="382850"/>
                <a:gridCol w="382850"/>
                <a:gridCol w="382850"/>
                <a:gridCol w="382850"/>
              </a:tblGrid>
              <a:tr h="100000">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3</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9</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8</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4</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2</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7</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85" name="Google Shape;385;p39"/>
          <p:cNvSpPr txBox="1"/>
          <p:nvPr/>
        </p:nvSpPr>
        <p:spPr>
          <a:xfrm>
            <a:off x="2273900" y="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-------&gt; Prime Form ----------------------------------&gt;</a:t>
            </a:r>
            <a:endParaRPr>
              <a:latin typeface="Nunito"/>
              <a:ea typeface="Nunito"/>
              <a:cs typeface="Nunito"/>
              <a:sym typeface="Nunito"/>
            </a:endParaRPr>
          </a:p>
        </p:txBody>
      </p:sp>
      <p:sp>
        <p:nvSpPr>
          <p:cNvPr id="386" name="Google Shape;386;p39"/>
          <p:cNvSpPr txBox="1"/>
          <p:nvPr/>
        </p:nvSpPr>
        <p:spPr>
          <a:xfrm rot="5400000">
            <a:off x="-151750" y="244320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-------&gt; Inverse --------------------------------------&gt;</a:t>
            </a:r>
            <a:endParaRPr>
              <a:latin typeface="Nunito"/>
              <a:ea typeface="Nunito"/>
              <a:cs typeface="Nunito"/>
              <a:sym typeface="Nunito"/>
            </a:endParaRPr>
          </a:p>
        </p:txBody>
      </p:sp>
      <p:sp>
        <p:nvSpPr>
          <p:cNvPr id="387" name="Google Shape;387;p39"/>
          <p:cNvSpPr txBox="1"/>
          <p:nvPr/>
        </p:nvSpPr>
        <p:spPr>
          <a:xfrm>
            <a:off x="2274900" y="4714975"/>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&lt;</a:t>
            </a:r>
            <a:r>
              <a:rPr lang="en">
                <a:latin typeface="Nunito"/>
                <a:ea typeface="Nunito"/>
                <a:cs typeface="Nunito"/>
                <a:sym typeface="Nunito"/>
              </a:rPr>
              <a:t>------- Retrograde &lt;----------------------------------</a:t>
            </a:r>
            <a:endParaRPr>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0"/>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93" name="Google Shape;393;p40"/>
          <p:cNvGraphicFramePr/>
          <p:nvPr/>
        </p:nvGraphicFramePr>
        <p:xfrm>
          <a:off x="2274900" y="388800"/>
          <a:ext cx="3000000" cy="3000000"/>
        </p:xfrm>
        <a:graphic>
          <a:graphicData uri="http://schemas.openxmlformats.org/drawingml/2006/table">
            <a:tbl>
              <a:tblPr>
                <a:noFill/>
                <a:tableStyleId>{FD903AA8-CD82-46B5-9428-2DA8B236AEA6}</a:tableStyleId>
              </a:tblPr>
              <a:tblGrid>
                <a:gridCol w="382850"/>
                <a:gridCol w="382850"/>
                <a:gridCol w="382850"/>
                <a:gridCol w="382850"/>
                <a:gridCol w="382850"/>
                <a:gridCol w="382850"/>
                <a:gridCol w="382850"/>
                <a:gridCol w="382850"/>
                <a:gridCol w="382850"/>
                <a:gridCol w="382850"/>
                <a:gridCol w="382850"/>
                <a:gridCol w="382850"/>
              </a:tblGrid>
              <a:tr h="100000">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3</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9</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8</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4</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2</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7</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94" name="Google Shape;394;p40"/>
          <p:cNvSpPr txBox="1"/>
          <p:nvPr/>
        </p:nvSpPr>
        <p:spPr>
          <a:xfrm>
            <a:off x="2273900" y="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-------&gt; Prime Form ----------------------------------&gt;</a:t>
            </a:r>
            <a:endParaRPr>
              <a:latin typeface="Nunito"/>
              <a:ea typeface="Nunito"/>
              <a:cs typeface="Nunito"/>
              <a:sym typeface="Nunito"/>
            </a:endParaRPr>
          </a:p>
        </p:txBody>
      </p:sp>
      <p:sp>
        <p:nvSpPr>
          <p:cNvPr id="395" name="Google Shape;395;p40"/>
          <p:cNvSpPr txBox="1"/>
          <p:nvPr/>
        </p:nvSpPr>
        <p:spPr>
          <a:xfrm rot="5400000">
            <a:off x="-151750" y="244320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-------&gt; Inverse --------------------------------------&gt;</a:t>
            </a:r>
            <a:endParaRPr>
              <a:latin typeface="Nunito"/>
              <a:ea typeface="Nunito"/>
              <a:cs typeface="Nunito"/>
              <a:sym typeface="Nunito"/>
            </a:endParaRPr>
          </a:p>
        </p:txBody>
      </p:sp>
      <p:sp>
        <p:nvSpPr>
          <p:cNvPr id="396" name="Google Shape;396;p40"/>
          <p:cNvSpPr txBox="1"/>
          <p:nvPr/>
        </p:nvSpPr>
        <p:spPr>
          <a:xfrm>
            <a:off x="2274900" y="4714975"/>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&lt;------- Retrograde &lt;----------------------------------</a:t>
            </a:r>
            <a:endParaRPr>
              <a:latin typeface="Nunito"/>
              <a:ea typeface="Nunito"/>
              <a:cs typeface="Nunito"/>
              <a:sym typeface="Nunito"/>
            </a:endParaRPr>
          </a:p>
        </p:txBody>
      </p:sp>
      <p:sp>
        <p:nvSpPr>
          <p:cNvPr id="397" name="Google Shape;397;p40"/>
          <p:cNvSpPr txBox="1"/>
          <p:nvPr/>
        </p:nvSpPr>
        <p:spPr>
          <a:xfrm rot="5400000">
            <a:off x="4826400" y="244320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&lt;</a:t>
            </a:r>
            <a:r>
              <a:rPr lang="en">
                <a:latin typeface="Nunito"/>
                <a:ea typeface="Nunito"/>
                <a:cs typeface="Nunito"/>
                <a:sym typeface="Nunito"/>
              </a:rPr>
              <a:t>------- Retrograde Inversion &lt;------------------------</a:t>
            </a:r>
            <a:endParaRPr>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03" name="Google Shape;403;p41"/>
          <p:cNvGraphicFramePr/>
          <p:nvPr/>
        </p:nvGraphicFramePr>
        <p:xfrm>
          <a:off x="2274900" y="388800"/>
          <a:ext cx="3000000" cy="3000000"/>
        </p:xfrm>
        <a:graphic>
          <a:graphicData uri="http://schemas.openxmlformats.org/drawingml/2006/table">
            <a:tbl>
              <a:tblPr>
                <a:noFill/>
                <a:tableStyleId>{FD903AA8-CD82-46B5-9428-2DA8B236AEA6}</a:tableStyleId>
              </a:tblPr>
              <a:tblGrid>
                <a:gridCol w="382850"/>
                <a:gridCol w="382850"/>
                <a:gridCol w="382850"/>
                <a:gridCol w="382850"/>
                <a:gridCol w="382850"/>
                <a:gridCol w="382850"/>
                <a:gridCol w="382850"/>
                <a:gridCol w="382850"/>
                <a:gridCol w="382850"/>
                <a:gridCol w="382850"/>
                <a:gridCol w="382850"/>
                <a:gridCol w="382850"/>
              </a:tblGrid>
              <a:tr h="100000">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11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3</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10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0</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900">
                <a:tc>
                  <a:txBody>
                    <a:bodyPr/>
                    <a:lstStyle/>
                    <a:p>
                      <a:pPr indent="0" lvl="0" marL="0" rtl="0" algn="ctr">
                        <a:spcBef>
                          <a:spcPts val="0"/>
                        </a:spcBef>
                        <a:spcAft>
                          <a:spcPts val="0"/>
                        </a:spcAft>
                        <a:buNone/>
                      </a:pPr>
                      <a:r>
                        <a:rPr lang="en" sz="1200">
                          <a:latin typeface="Nunito"/>
                          <a:ea typeface="Nunito"/>
                          <a:cs typeface="Nunito"/>
                          <a:sym typeface="Nunito"/>
                        </a:rPr>
                        <a:t>6</a:t>
                      </a:r>
                      <a:endParaRPr sz="1200">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3</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9</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11</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8</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4</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2</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7</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404" name="Google Shape;404;p41"/>
          <p:cNvSpPr txBox="1"/>
          <p:nvPr/>
        </p:nvSpPr>
        <p:spPr>
          <a:xfrm>
            <a:off x="2273900" y="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-------&gt; Prime Form ----------------------------------&gt;</a:t>
            </a:r>
            <a:endParaRPr>
              <a:latin typeface="Nunito"/>
              <a:ea typeface="Nunito"/>
              <a:cs typeface="Nunito"/>
              <a:sym typeface="Nunito"/>
            </a:endParaRPr>
          </a:p>
        </p:txBody>
      </p:sp>
      <p:sp>
        <p:nvSpPr>
          <p:cNvPr id="405" name="Google Shape;405;p41"/>
          <p:cNvSpPr txBox="1"/>
          <p:nvPr/>
        </p:nvSpPr>
        <p:spPr>
          <a:xfrm rot="5400000">
            <a:off x="-151750" y="244320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-------&gt; Inverse --------------------------------------&gt;</a:t>
            </a:r>
            <a:endParaRPr>
              <a:latin typeface="Nunito"/>
              <a:ea typeface="Nunito"/>
              <a:cs typeface="Nunito"/>
              <a:sym typeface="Nunito"/>
            </a:endParaRPr>
          </a:p>
        </p:txBody>
      </p:sp>
      <p:sp>
        <p:nvSpPr>
          <p:cNvPr id="406" name="Google Shape;406;p41"/>
          <p:cNvSpPr txBox="1"/>
          <p:nvPr/>
        </p:nvSpPr>
        <p:spPr>
          <a:xfrm>
            <a:off x="2274900" y="4714975"/>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&lt;------- Retrograde &lt;----------------------------------</a:t>
            </a:r>
            <a:endParaRPr>
              <a:latin typeface="Nunito"/>
              <a:ea typeface="Nunito"/>
              <a:cs typeface="Nunito"/>
              <a:sym typeface="Nunito"/>
            </a:endParaRPr>
          </a:p>
        </p:txBody>
      </p:sp>
      <p:sp>
        <p:nvSpPr>
          <p:cNvPr id="407" name="Google Shape;407;p41"/>
          <p:cNvSpPr txBox="1"/>
          <p:nvPr/>
        </p:nvSpPr>
        <p:spPr>
          <a:xfrm rot="5400000">
            <a:off x="4826400" y="2443200"/>
            <a:ext cx="45942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&lt;------- Retrograde Inversion &lt;------------------------</a:t>
            </a:r>
            <a:endParaRPr>
              <a:latin typeface="Nunito"/>
              <a:ea typeface="Nunito"/>
              <a:cs typeface="Nunito"/>
              <a:sym typeface="Nunito"/>
            </a:endParaRPr>
          </a:p>
        </p:txBody>
      </p:sp>
      <p:sp>
        <p:nvSpPr>
          <p:cNvPr id="408" name="Google Shape;408;p41"/>
          <p:cNvSpPr txBox="1"/>
          <p:nvPr/>
        </p:nvSpPr>
        <p:spPr>
          <a:xfrm>
            <a:off x="613500" y="780300"/>
            <a:ext cx="1023600" cy="3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This is very useful, especially if you want to </a:t>
            </a:r>
            <a:r>
              <a:rPr lang="en">
                <a:latin typeface="Nunito"/>
                <a:ea typeface="Nunito"/>
                <a:cs typeface="Nunito"/>
                <a:sym typeface="Nunito"/>
              </a:rPr>
              <a:t>utilize</a:t>
            </a:r>
            <a:r>
              <a:rPr lang="en">
                <a:latin typeface="Nunito"/>
                <a:ea typeface="Nunito"/>
                <a:cs typeface="Nunito"/>
                <a:sym typeface="Nunito"/>
              </a:rPr>
              <a:t> the same pattern of intervals starting on a variety of different pitches. </a:t>
            </a:r>
            <a:endParaRPr>
              <a:latin typeface="Nunito"/>
              <a:ea typeface="Nunito"/>
              <a:cs typeface="Nunito"/>
              <a:sym typeface="Nunito"/>
            </a:endParaRPr>
          </a:p>
        </p:txBody>
      </p:sp>
      <p:sp>
        <p:nvSpPr>
          <p:cNvPr id="409" name="Google Shape;409;p41"/>
          <p:cNvSpPr txBox="1"/>
          <p:nvPr/>
        </p:nvSpPr>
        <p:spPr>
          <a:xfrm>
            <a:off x="7582325" y="604350"/>
            <a:ext cx="1023600" cy="39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Notice, also, that each number is used only once in each row and column, just as in sudoku. This makes it easy to check for errors in the matrix.</a:t>
            </a:r>
            <a:endParaRPr>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2"/>
          <p:cNvSpPr txBox="1"/>
          <p:nvPr>
            <p:ph type="ctrTitle"/>
          </p:nvPr>
        </p:nvSpPr>
        <p:spPr>
          <a:xfrm>
            <a:off x="1773500" y="1980025"/>
            <a:ext cx="5597100" cy="6711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Why Set these Parameters?</a:t>
            </a:r>
            <a:endParaRPr/>
          </a:p>
        </p:txBody>
      </p:sp>
      <p:sp>
        <p:nvSpPr>
          <p:cNvPr id="415" name="Google Shape;415;p42"/>
          <p:cNvSpPr txBox="1"/>
          <p:nvPr>
            <p:ph idx="1" type="subTitle"/>
          </p:nvPr>
        </p:nvSpPr>
        <p:spPr>
          <a:xfrm>
            <a:off x="2436200" y="2664425"/>
            <a:ext cx="4298700" cy="3864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
              <a:t>The mathematical reasoning behind these operations.</a:t>
            </a:r>
            <a:endParaRPr/>
          </a:p>
        </p:txBody>
      </p:sp>
      <p:sp>
        <p:nvSpPr>
          <p:cNvPr id="416" name="Google Shape;416;p42"/>
          <p:cNvSpPr/>
          <p:nvPr/>
        </p:nvSpPr>
        <p:spPr>
          <a:xfrm>
            <a:off x="944524" y="781449"/>
            <a:ext cx="942711" cy="973989"/>
          </a:xfrm>
          <a:custGeom>
            <a:rect b="b" l="l" r="r" t="t"/>
            <a:pathLst>
              <a:path extrusionOk="0" h="388818" w="345632">
                <a:moveTo>
                  <a:pt x="183559" y="374102"/>
                </a:moveTo>
                <a:lnTo>
                  <a:pt x="158938" y="372918"/>
                </a:lnTo>
                <a:cubicBezTo>
                  <a:pt x="154882" y="372473"/>
                  <a:pt x="151133" y="375110"/>
                  <a:pt x="150168" y="379079"/>
                </a:cubicBezTo>
                <a:cubicBezTo>
                  <a:pt x="149401" y="382587"/>
                  <a:pt x="151768" y="387410"/>
                  <a:pt x="155803" y="387585"/>
                </a:cubicBezTo>
                <a:lnTo>
                  <a:pt x="180424" y="388769"/>
                </a:lnTo>
                <a:cubicBezTo>
                  <a:pt x="184480" y="389214"/>
                  <a:pt x="188229" y="386577"/>
                  <a:pt x="189194" y="382609"/>
                </a:cubicBezTo>
                <a:cubicBezTo>
                  <a:pt x="189961" y="379101"/>
                  <a:pt x="187593" y="374299"/>
                  <a:pt x="183559" y="374102"/>
                </a:cubicBezTo>
                <a:close/>
                <a:moveTo>
                  <a:pt x="52626" y="236810"/>
                </a:moveTo>
                <a:cubicBezTo>
                  <a:pt x="32806" y="224679"/>
                  <a:pt x="18928" y="204868"/>
                  <a:pt x="14280" y="182108"/>
                </a:cubicBezTo>
                <a:cubicBezTo>
                  <a:pt x="12241" y="172725"/>
                  <a:pt x="-1747" y="178359"/>
                  <a:pt x="182" y="187283"/>
                </a:cubicBezTo>
                <a:cubicBezTo>
                  <a:pt x="5970" y="213759"/>
                  <a:pt x="22523" y="236626"/>
                  <a:pt x="45873" y="250403"/>
                </a:cubicBezTo>
                <a:cubicBezTo>
                  <a:pt x="53722" y="255139"/>
                  <a:pt x="60672" y="241677"/>
                  <a:pt x="52626" y="236810"/>
                </a:cubicBezTo>
                <a:close/>
                <a:moveTo>
                  <a:pt x="173868" y="342969"/>
                </a:moveTo>
                <a:cubicBezTo>
                  <a:pt x="195201" y="344657"/>
                  <a:pt x="216687" y="344854"/>
                  <a:pt x="236880" y="336830"/>
                </a:cubicBezTo>
                <a:cubicBezTo>
                  <a:pt x="245649" y="333366"/>
                  <a:pt x="241703" y="319290"/>
                  <a:pt x="232495" y="322886"/>
                </a:cubicBezTo>
                <a:cubicBezTo>
                  <a:pt x="197284" y="336523"/>
                  <a:pt x="143415" y="324969"/>
                  <a:pt x="107174" y="316309"/>
                </a:cubicBezTo>
                <a:cubicBezTo>
                  <a:pt x="98273" y="314116"/>
                  <a:pt x="94743" y="328586"/>
                  <a:pt x="104039" y="330998"/>
                </a:cubicBezTo>
                <a:cubicBezTo>
                  <a:pt x="126928" y="337014"/>
                  <a:pt x="150278" y="341020"/>
                  <a:pt x="173868" y="342969"/>
                </a:cubicBezTo>
                <a:close/>
                <a:moveTo>
                  <a:pt x="231881" y="348231"/>
                </a:moveTo>
                <a:cubicBezTo>
                  <a:pt x="217213" y="360136"/>
                  <a:pt x="192877" y="355291"/>
                  <a:pt x="175403" y="353975"/>
                </a:cubicBezTo>
                <a:cubicBezTo>
                  <a:pt x="154750" y="352418"/>
                  <a:pt x="134207" y="349590"/>
                  <a:pt x="114584" y="342618"/>
                </a:cubicBezTo>
                <a:cubicBezTo>
                  <a:pt x="105968" y="339593"/>
                  <a:pt x="98909" y="353076"/>
                  <a:pt x="107832" y="356211"/>
                </a:cubicBezTo>
                <a:cubicBezTo>
                  <a:pt x="131269" y="364433"/>
                  <a:pt x="155561" y="367678"/>
                  <a:pt x="180183" y="369191"/>
                </a:cubicBezTo>
                <a:cubicBezTo>
                  <a:pt x="199915" y="370418"/>
                  <a:pt x="223067" y="373795"/>
                  <a:pt x="239598" y="360421"/>
                </a:cubicBezTo>
                <a:cubicBezTo>
                  <a:pt x="247053" y="354392"/>
                  <a:pt x="239532" y="342048"/>
                  <a:pt x="231881" y="348231"/>
                </a:cubicBezTo>
                <a:close/>
                <a:moveTo>
                  <a:pt x="329357" y="29207"/>
                </a:moveTo>
                <a:cubicBezTo>
                  <a:pt x="323460" y="21884"/>
                  <a:pt x="311072" y="30610"/>
                  <a:pt x="316838" y="37779"/>
                </a:cubicBezTo>
                <a:cubicBezTo>
                  <a:pt x="325455" y="48160"/>
                  <a:pt x="330388" y="61092"/>
                  <a:pt x="330892" y="74569"/>
                </a:cubicBezTo>
                <a:cubicBezTo>
                  <a:pt x="331287" y="84325"/>
                  <a:pt x="345998" y="82374"/>
                  <a:pt x="345626" y="73100"/>
                </a:cubicBezTo>
                <a:cubicBezTo>
                  <a:pt x="345077" y="57097"/>
                  <a:pt x="339377" y="41699"/>
                  <a:pt x="329357" y="29207"/>
                </a:cubicBezTo>
                <a:close/>
                <a:moveTo>
                  <a:pt x="238370" y="222"/>
                </a:moveTo>
                <a:cubicBezTo>
                  <a:pt x="229404" y="-1970"/>
                  <a:pt x="225830" y="12719"/>
                  <a:pt x="235213" y="14890"/>
                </a:cubicBezTo>
                <a:cubicBezTo>
                  <a:pt x="289564" y="27475"/>
                  <a:pt x="309757" y="85531"/>
                  <a:pt x="312870" y="135190"/>
                </a:cubicBezTo>
                <a:cubicBezTo>
                  <a:pt x="313462" y="144924"/>
                  <a:pt x="328217" y="142995"/>
                  <a:pt x="327604" y="133721"/>
                </a:cubicBezTo>
                <a:cubicBezTo>
                  <a:pt x="324139" y="76893"/>
                  <a:pt x="299584" y="14386"/>
                  <a:pt x="238370" y="222"/>
                </a:cubicBezTo>
                <a:close/>
                <a:moveTo>
                  <a:pt x="168212" y="16688"/>
                </a:moveTo>
                <a:cubicBezTo>
                  <a:pt x="107218" y="18507"/>
                  <a:pt x="43417" y="57577"/>
                  <a:pt x="32433" y="121465"/>
                </a:cubicBezTo>
                <a:cubicBezTo>
                  <a:pt x="26952" y="150686"/>
                  <a:pt x="35020" y="180815"/>
                  <a:pt x="54358" y="203397"/>
                </a:cubicBezTo>
                <a:cubicBezTo>
                  <a:pt x="65561" y="216552"/>
                  <a:pt x="78475" y="227975"/>
                  <a:pt x="86653" y="243431"/>
                </a:cubicBezTo>
                <a:cubicBezTo>
                  <a:pt x="95006" y="259548"/>
                  <a:pt x="98711" y="277662"/>
                  <a:pt x="97396" y="295765"/>
                </a:cubicBezTo>
                <a:cubicBezTo>
                  <a:pt x="93011" y="299054"/>
                  <a:pt x="92704" y="307758"/>
                  <a:pt x="99763" y="309402"/>
                </a:cubicBezTo>
                <a:cubicBezTo>
                  <a:pt x="127432" y="315984"/>
                  <a:pt x="155693" y="319832"/>
                  <a:pt x="184107" y="320891"/>
                </a:cubicBezTo>
                <a:cubicBezTo>
                  <a:pt x="206536" y="321680"/>
                  <a:pt x="232341" y="323697"/>
                  <a:pt x="251942" y="311025"/>
                </a:cubicBezTo>
                <a:cubicBezTo>
                  <a:pt x="259791" y="305960"/>
                  <a:pt x="252797" y="294274"/>
                  <a:pt x="244817" y="298528"/>
                </a:cubicBezTo>
                <a:cubicBezTo>
                  <a:pt x="245123" y="281183"/>
                  <a:pt x="249398" y="264139"/>
                  <a:pt x="257335" y="248715"/>
                </a:cubicBezTo>
                <a:cubicBezTo>
                  <a:pt x="264614" y="234749"/>
                  <a:pt x="275642" y="223634"/>
                  <a:pt x="284325" y="210632"/>
                </a:cubicBezTo>
                <a:cubicBezTo>
                  <a:pt x="302017" y="184126"/>
                  <a:pt x="303574" y="146218"/>
                  <a:pt x="297654" y="115699"/>
                </a:cubicBezTo>
                <a:cubicBezTo>
                  <a:pt x="285815" y="54836"/>
                  <a:pt x="229864" y="11229"/>
                  <a:pt x="168124" y="16688"/>
                </a:cubicBezTo>
                <a:close/>
                <a:moveTo>
                  <a:pt x="188317" y="306552"/>
                </a:moveTo>
                <a:cubicBezTo>
                  <a:pt x="177223" y="305719"/>
                  <a:pt x="167181" y="305193"/>
                  <a:pt x="156351" y="303965"/>
                </a:cubicBezTo>
                <a:cubicBezTo>
                  <a:pt x="153654" y="264918"/>
                  <a:pt x="147713" y="226161"/>
                  <a:pt x="138614" y="188094"/>
                </a:cubicBezTo>
                <a:cubicBezTo>
                  <a:pt x="146068" y="188815"/>
                  <a:pt x="153522" y="186590"/>
                  <a:pt x="159376" y="181889"/>
                </a:cubicBezTo>
                <a:cubicBezTo>
                  <a:pt x="169352" y="189914"/>
                  <a:pt x="182375" y="192040"/>
                  <a:pt x="195442" y="191251"/>
                </a:cubicBezTo>
                <a:cubicBezTo>
                  <a:pt x="190509" y="229485"/>
                  <a:pt x="188097" y="268002"/>
                  <a:pt x="188229" y="306552"/>
                </a:cubicBezTo>
                <a:close/>
                <a:moveTo>
                  <a:pt x="160801" y="151633"/>
                </a:moveTo>
                <a:cubicBezTo>
                  <a:pt x="161898" y="152905"/>
                  <a:pt x="161656" y="154988"/>
                  <a:pt x="160670" y="157334"/>
                </a:cubicBezTo>
                <a:cubicBezTo>
                  <a:pt x="159004" y="154637"/>
                  <a:pt x="159047" y="152730"/>
                  <a:pt x="160714" y="151633"/>
                </a:cubicBezTo>
                <a:close/>
                <a:moveTo>
                  <a:pt x="280224" y="187261"/>
                </a:moveTo>
                <a:cubicBezTo>
                  <a:pt x="275270" y="202060"/>
                  <a:pt x="264088" y="213088"/>
                  <a:pt x="255077" y="225453"/>
                </a:cubicBezTo>
                <a:cubicBezTo>
                  <a:pt x="238195" y="248397"/>
                  <a:pt x="229404" y="276296"/>
                  <a:pt x="230083" y="304776"/>
                </a:cubicBezTo>
                <a:cubicBezTo>
                  <a:pt x="221160" y="306802"/>
                  <a:pt x="212039" y="307651"/>
                  <a:pt x="202897" y="307298"/>
                </a:cubicBezTo>
                <a:cubicBezTo>
                  <a:pt x="202699" y="267842"/>
                  <a:pt x="205155" y="228420"/>
                  <a:pt x="210285" y="189300"/>
                </a:cubicBezTo>
                <a:cubicBezTo>
                  <a:pt x="211754" y="188993"/>
                  <a:pt x="213201" y="188686"/>
                  <a:pt x="214670" y="188335"/>
                </a:cubicBezTo>
                <a:cubicBezTo>
                  <a:pt x="223835" y="186143"/>
                  <a:pt x="219822" y="172155"/>
                  <a:pt x="210285" y="174413"/>
                </a:cubicBezTo>
                <a:cubicBezTo>
                  <a:pt x="196845" y="177680"/>
                  <a:pt x="180643" y="179499"/>
                  <a:pt x="169089" y="170247"/>
                </a:cubicBezTo>
                <a:cubicBezTo>
                  <a:pt x="176916" y="157926"/>
                  <a:pt x="181366" y="141745"/>
                  <a:pt x="168453" y="135738"/>
                </a:cubicBezTo>
                <a:cubicBezTo>
                  <a:pt x="160253" y="131989"/>
                  <a:pt x="151176" y="137032"/>
                  <a:pt x="147603" y="144705"/>
                </a:cubicBezTo>
                <a:cubicBezTo>
                  <a:pt x="143766" y="152993"/>
                  <a:pt x="145410" y="163144"/>
                  <a:pt x="149795" y="171015"/>
                </a:cubicBezTo>
                <a:cubicBezTo>
                  <a:pt x="142166" y="176671"/>
                  <a:pt x="130195" y="172878"/>
                  <a:pt x="127651" y="163736"/>
                </a:cubicBezTo>
                <a:cubicBezTo>
                  <a:pt x="125108" y="154593"/>
                  <a:pt x="111011" y="160074"/>
                  <a:pt x="113554" y="168910"/>
                </a:cubicBezTo>
                <a:cubicBezTo>
                  <a:pt x="115001" y="173858"/>
                  <a:pt x="117873" y="178265"/>
                  <a:pt x="121842" y="181560"/>
                </a:cubicBezTo>
                <a:cubicBezTo>
                  <a:pt x="130831" y="221310"/>
                  <a:pt x="138504" y="261410"/>
                  <a:pt x="141223" y="302145"/>
                </a:cubicBezTo>
                <a:cubicBezTo>
                  <a:pt x="131313" y="300683"/>
                  <a:pt x="121469" y="298916"/>
                  <a:pt x="111669" y="296840"/>
                </a:cubicBezTo>
                <a:cubicBezTo>
                  <a:pt x="114540" y="266343"/>
                  <a:pt x="103995" y="237008"/>
                  <a:pt x="84131" y="213965"/>
                </a:cubicBezTo>
                <a:cubicBezTo>
                  <a:pt x="74243" y="202542"/>
                  <a:pt x="62799" y="192347"/>
                  <a:pt x="55234" y="179105"/>
                </a:cubicBezTo>
                <a:cubicBezTo>
                  <a:pt x="48328" y="166566"/>
                  <a:pt x="44908" y="152412"/>
                  <a:pt x="45325" y="138106"/>
                </a:cubicBezTo>
                <a:cubicBezTo>
                  <a:pt x="46312" y="74897"/>
                  <a:pt x="104696" y="37845"/>
                  <a:pt x="161876" y="31355"/>
                </a:cubicBezTo>
                <a:cubicBezTo>
                  <a:pt x="250824" y="23024"/>
                  <a:pt x="304276" y="105965"/>
                  <a:pt x="280137" y="187261"/>
                </a:cubicBezTo>
                <a:close/>
                <a:moveTo>
                  <a:pt x="153808" y="53521"/>
                </a:moveTo>
                <a:cubicBezTo>
                  <a:pt x="144512" y="53521"/>
                  <a:pt x="144687" y="68320"/>
                  <a:pt x="154400" y="68320"/>
                </a:cubicBezTo>
                <a:cubicBezTo>
                  <a:pt x="163608" y="68364"/>
                  <a:pt x="163432" y="53565"/>
                  <a:pt x="153720" y="53565"/>
                </a:cubicBezTo>
                <a:close/>
                <a:moveTo>
                  <a:pt x="126095" y="62642"/>
                </a:moveTo>
                <a:cubicBezTo>
                  <a:pt x="99632" y="72111"/>
                  <a:pt x="79549" y="94062"/>
                  <a:pt x="72489" y="121268"/>
                </a:cubicBezTo>
                <a:cubicBezTo>
                  <a:pt x="69946" y="130783"/>
                  <a:pt x="84482" y="132691"/>
                  <a:pt x="86894" y="123614"/>
                </a:cubicBezTo>
                <a:cubicBezTo>
                  <a:pt x="92704" y="101744"/>
                  <a:pt x="108950" y="84158"/>
                  <a:pt x="130283" y="76629"/>
                </a:cubicBezTo>
                <a:cubicBezTo>
                  <a:pt x="139206" y="73428"/>
                  <a:pt x="135281" y="59353"/>
                  <a:pt x="126007" y="6268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3"/>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The Bigger Picture… Why do we use These Operations?</a:t>
            </a:r>
            <a:endParaRPr/>
          </a:p>
        </p:txBody>
      </p:sp>
      <p:sp>
        <p:nvSpPr>
          <p:cNvPr id="422" name="Google Shape;422;p43"/>
          <p:cNvSpPr txBox="1"/>
          <p:nvPr>
            <p:ph idx="1" type="body"/>
          </p:nvPr>
        </p:nvSpPr>
        <p:spPr>
          <a:xfrm>
            <a:off x="1188175" y="1506350"/>
            <a:ext cx="3002700" cy="2762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300">
                <a:solidFill>
                  <a:srgbClr val="000000"/>
                </a:solidFill>
              </a:rPr>
              <a:t>“Schoenberg’s phrase, ‘The unity of musical space,’ while subject to many interpretations, suggests that he was well aware of the symmetries of the system ... he understood that there was a singular two-dimensional ‘space’ in which his music lived … Indeed, the basic transformations of the row, retrograde and inversion, plus retrograde-inversion for closure </a:t>
            </a:r>
            <a:r>
              <a:rPr lang="en" sz="1300">
                <a:solidFill>
                  <a:srgbClr val="000000"/>
                </a:solidFill>
              </a:rPr>
              <a:t>(and P as the identity) </a:t>
            </a:r>
            <a:r>
              <a:rPr lang="en" sz="1300">
                <a:solidFill>
                  <a:srgbClr val="000000"/>
                </a:solidFill>
              </a:rPr>
              <a:t>were ... shown to form a Klein four-group.”</a:t>
            </a:r>
            <a:endParaRPr sz="1300">
              <a:solidFill>
                <a:srgbClr val="000000"/>
              </a:solidFill>
            </a:endParaRPr>
          </a:p>
          <a:p>
            <a:pPr indent="0" lvl="0" marL="0" rtl="0" algn="l">
              <a:lnSpc>
                <a:spcPct val="115000"/>
              </a:lnSpc>
              <a:spcBef>
                <a:spcPts val="0"/>
              </a:spcBef>
              <a:spcAft>
                <a:spcPts val="0"/>
              </a:spcAft>
              <a:buNone/>
            </a:pPr>
            <a:r>
              <a:rPr lang="en" sz="1300">
                <a:solidFill>
                  <a:srgbClr val="000000"/>
                </a:solidFill>
              </a:rPr>
              <a:t>				-Robert Morris</a:t>
            </a:r>
            <a:endParaRPr sz="1300">
              <a:solidFill>
                <a:srgbClr val="000000"/>
              </a:solidFill>
            </a:endParaRPr>
          </a:p>
          <a:p>
            <a:pPr indent="0" lvl="0" marL="0" rtl="0" algn="l">
              <a:spcBef>
                <a:spcPts val="0"/>
              </a:spcBef>
              <a:spcAft>
                <a:spcPts val="1000"/>
              </a:spcAft>
              <a:buNone/>
            </a:pPr>
            <a:r>
              <a:t/>
            </a:r>
            <a:endParaRPr/>
          </a:p>
        </p:txBody>
      </p:sp>
      <p:sp>
        <p:nvSpPr>
          <p:cNvPr id="423" name="Google Shape;423;p43"/>
          <p:cNvSpPr txBox="1"/>
          <p:nvPr>
            <p:ph idx="2" type="body"/>
          </p:nvPr>
        </p:nvSpPr>
        <p:spPr>
          <a:xfrm>
            <a:off x="4611864" y="1506350"/>
            <a:ext cx="3002700" cy="27621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The Cayley Table</a:t>
            </a:r>
            <a:endParaRPr/>
          </a:p>
        </p:txBody>
      </p:sp>
      <p:sp>
        <p:nvSpPr>
          <p:cNvPr id="424" name="Google Shape;424;p43"/>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25" name="Google Shape;425;p43"/>
          <p:cNvSpPr/>
          <p:nvPr/>
        </p:nvSpPr>
        <p:spPr>
          <a:xfrm>
            <a:off x="8147927" y="3715251"/>
            <a:ext cx="604856" cy="624053"/>
          </a:xfrm>
          <a:custGeom>
            <a:rect b="b" l="l" r="r" t="t"/>
            <a:pathLst>
              <a:path extrusionOk="0" h="388818" w="345632">
                <a:moveTo>
                  <a:pt x="183559" y="374102"/>
                </a:moveTo>
                <a:lnTo>
                  <a:pt x="158938" y="372918"/>
                </a:lnTo>
                <a:cubicBezTo>
                  <a:pt x="154882" y="372473"/>
                  <a:pt x="151133" y="375110"/>
                  <a:pt x="150168" y="379079"/>
                </a:cubicBezTo>
                <a:cubicBezTo>
                  <a:pt x="149401" y="382587"/>
                  <a:pt x="151768" y="387410"/>
                  <a:pt x="155803" y="387585"/>
                </a:cubicBezTo>
                <a:lnTo>
                  <a:pt x="180424" y="388769"/>
                </a:lnTo>
                <a:cubicBezTo>
                  <a:pt x="184480" y="389214"/>
                  <a:pt x="188229" y="386577"/>
                  <a:pt x="189194" y="382609"/>
                </a:cubicBezTo>
                <a:cubicBezTo>
                  <a:pt x="189961" y="379101"/>
                  <a:pt x="187593" y="374299"/>
                  <a:pt x="183559" y="374102"/>
                </a:cubicBezTo>
                <a:close/>
                <a:moveTo>
                  <a:pt x="52626" y="236810"/>
                </a:moveTo>
                <a:cubicBezTo>
                  <a:pt x="32806" y="224679"/>
                  <a:pt x="18928" y="204868"/>
                  <a:pt x="14280" y="182108"/>
                </a:cubicBezTo>
                <a:cubicBezTo>
                  <a:pt x="12241" y="172725"/>
                  <a:pt x="-1747" y="178359"/>
                  <a:pt x="182" y="187283"/>
                </a:cubicBezTo>
                <a:cubicBezTo>
                  <a:pt x="5970" y="213759"/>
                  <a:pt x="22523" y="236626"/>
                  <a:pt x="45873" y="250403"/>
                </a:cubicBezTo>
                <a:cubicBezTo>
                  <a:pt x="53722" y="255139"/>
                  <a:pt x="60672" y="241677"/>
                  <a:pt x="52626" y="236810"/>
                </a:cubicBezTo>
                <a:close/>
                <a:moveTo>
                  <a:pt x="173868" y="342969"/>
                </a:moveTo>
                <a:cubicBezTo>
                  <a:pt x="195201" y="344657"/>
                  <a:pt x="216687" y="344854"/>
                  <a:pt x="236880" y="336830"/>
                </a:cubicBezTo>
                <a:cubicBezTo>
                  <a:pt x="245649" y="333366"/>
                  <a:pt x="241703" y="319290"/>
                  <a:pt x="232495" y="322886"/>
                </a:cubicBezTo>
                <a:cubicBezTo>
                  <a:pt x="197284" y="336523"/>
                  <a:pt x="143415" y="324969"/>
                  <a:pt x="107174" y="316309"/>
                </a:cubicBezTo>
                <a:cubicBezTo>
                  <a:pt x="98273" y="314116"/>
                  <a:pt x="94743" y="328586"/>
                  <a:pt x="104039" y="330998"/>
                </a:cubicBezTo>
                <a:cubicBezTo>
                  <a:pt x="126928" y="337014"/>
                  <a:pt x="150278" y="341020"/>
                  <a:pt x="173868" y="342969"/>
                </a:cubicBezTo>
                <a:close/>
                <a:moveTo>
                  <a:pt x="231881" y="348231"/>
                </a:moveTo>
                <a:cubicBezTo>
                  <a:pt x="217213" y="360136"/>
                  <a:pt x="192877" y="355291"/>
                  <a:pt x="175403" y="353975"/>
                </a:cubicBezTo>
                <a:cubicBezTo>
                  <a:pt x="154750" y="352418"/>
                  <a:pt x="134207" y="349590"/>
                  <a:pt x="114584" y="342618"/>
                </a:cubicBezTo>
                <a:cubicBezTo>
                  <a:pt x="105968" y="339593"/>
                  <a:pt x="98909" y="353076"/>
                  <a:pt x="107832" y="356211"/>
                </a:cubicBezTo>
                <a:cubicBezTo>
                  <a:pt x="131269" y="364433"/>
                  <a:pt x="155561" y="367678"/>
                  <a:pt x="180183" y="369191"/>
                </a:cubicBezTo>
                <a:cubicBezTo>
                  <a:pt x="199915" y="370418"/>
                  <a:pt x="223067" y="373795"/>
                  <a:pt x="239598" y="360421"/>
                </a:cubicBezTo>
                <a:cubicBezTo>
                  <a:pt x="247053" y="354392"/>
                  <a:pt x="239532" y="342048"/>
                  <a:pt x="231881" y="348231"/>
                </a:cubicBezTo>
                <a:close/>
                <a:moveTo>
                  <a:pt x="329357" y="29207"/>
                </a:moveTo>
                <a:cubicBezTo>
                  <a:pt x="323460" y="21884"/>
                  <a:pt x="311072" y="30610"/>
                  <a:pt x="316838" y="37779"/>
                </a:cubicBezTo>
                <a:cubicBezTo>
                  <a:pt x="325455" y="48160"/>
                  <a:pt x="330388" y="61092"/>
                  <a:pt x="330892" y="74569"/>
                </a:cubicBezTo>
                <a:cubicBezTo>
                  <a:pt x="331287" y="84325"/>
                  <a:pt x="345998" y="82374"/>
                  <a:pt x="345626" y="73100"/>
                </a:cubicBezTo>
                <a:cubicBezTo>
                  <a:pt x="345077" y="57097"/>
                  <a:pt x="339377" y="41699"/>
                  <a:pt x="329357" y="29207"/>
                </a:cubicBezTo>
                <a:close/>
                <a:moveTo>
                  <a:pt x="238370" y="222"/>
                </a:moveTo>
                <a:cubicBezTo>
                  <a:pt x="229404" y="-1970"/>
                  <a:pt x="225830" y="12719"/>
                  <a:pt x="235213" y="14890"/>
                </a:cubicBezTo>
                <a:cubicBezTo>
                  <a:pt x="289564" y="27475"/>
                  <a:pt x="309757" y="85531"/>
                  <a:pt x="312870" y="135190"/>
                </a:cubicBezTo>
                <a:cubicBezTo>
                  <a:pt x="313462" y="144924"/>
                  <a:pt x="328217" y="142995"/>
                  <a:pt x="327604" y="133721"/>
                </a:cubicBezTo>
                <a:cubicBezTo>
                  <a:pt x="324139" y="76893"/>
                  <a:pt x="299584" y="14386"/>
                  <a:pt x="238370" y="222"/>
                </a:cubicBezTo>
                <a:close/>
                <a:moveTo>
                  <a:pt x="168212" y="16688"/>
                </a:moveTo>
                <a:cubicBezTo>
                  <a:pt x="107218" y="18507"/>
                  <a:pt x="43417" y="57577"/>
                  <a:pt x="32433" y="121465"/>
                </a:cubicBezTo>
                <a:cubicBezTo>
                  <a:pt x="26952" y="150686"/>
                  <a:pt x="35020" y="180815"/>
                  <a:pt x="54358" y="203397"/>
                </a:cubicBezTo>
                <a:cubicBezTo>
                  <a:pt x="65561" y="216552"/>
                  <a:pt x="78475" y="227975"/>
                  <a:pt x="86653" y="243431"/>
                </a:cubicBezTo>
                <a:cubicBezTo>
                  <a:pt x="95006" y="259548"/>
                  <a:pt x="98711" y="277662"/>
                  <a:pt x="97396" y="295765"/>
                </a:cubicBezTo>
                <a:cubicBezTo>
                  <a:pt x="93011" y="299054"/>
                  <a:pt x="92704" y="307758"/>
                  <a:pt x="99763" y="309402"/>
                </a:cubicBezTo>
                <a:cubicBezTo>
                  <a:pt x="127432" y="315984"/>
                  <a:pt x="155693" y="319832"/>
                  <a:pt x="184107" y="320891"/>
                </a:cubicBezTo>
                <a:cubicBezTo>
                  <a:pt x="206536" y="321680"/>
                  <a:pt x="232341" y="323697"/>
                  <a:pt x="251942" y="311025"/>
                </a:cubicBezTo>
                <a:cubicBezTo>
                  <a:pt x="259791" y="305960"/>
                  <a:pt x="252797" y="294274"/>
                  <a:pt x="244817" y="298528"/>
                </a:cubicBezTo>
                <a:cubicBezTo>
                  <a:pt x="245123" y="281183"/>
                  <a:pt x="249398" y="264139"/>
                  <a:pt x="257335" y="248715"/>
                </a:cubicBezTo>
                <a:cubicBezTo>
                  <a:pt x="264614" y="234749"/>
                  <a:pt x="275642" y="223634"/>
                  <a:pt x="284325" y="210632"/>
                </a:cubicBezTo>
                <a:cubicBezTo>
                  <a:pt x="302017" y="184126"/>
                  <a:pt x="303574" y="146218"/>
                  <a:pt x="297654" y="115699"/>
                </a:cubicBezTo>
                <a:cubicBezTo>
                  <a:pt x="285815" y="54836"/>
                  <a:pt x="229864" y="11229"/>
                  <a:pt x="168124" y="16688"/>
                </a:cubicBezTo>
                <a:close/>
                <a:moveTo>
                  <a:pt x="188317" y="306552"/>
                </a:moveTo>
                <a:cubicBezTo>
                  <a:pt x="177223" y="305719"/>
                  <a:pt x="167181" y="305193"/>
                  <a:pt x="156351" y="303965"/>
                </a:cubicBezTo>
                <a:cubicBezTo>
                  <a:pt x="153654" y="264918"/>
                  <a:pt x="147713" y="226161"/>
                  <a:pt x="138614" y="188094"/>
                </a:cubicBezTo>
                <a:cubicBezTo>
                  <a:pt x="146068" y="188815"/>
                  <a:pt x="153522" y="186590"/>
                  <a:pt x="159376" y="181889"/>
                </a:cubicBezTo>
                <a:cubicBezTo>
                  <a:pt x="169352" y="189914"/>
                  <a:pt x="182375" y="192040"/>
                  <a:pt x="195442" y="191251"/>
                </a:cubicBezTo>
                <a:cubicBezTo>
                  <a:pt x="190509" y="229485"/>
                  <a:pt x="188097" y="268002"/>
                  <a:pt x="188229" y="306552"/>
                </a:cubicBezTo>
                <a:close/>
                <a:moveTo>
                  <a:pt x="160801" y="151633"/>
                </a:moveTo>
                <a:cubicBezTo>
                  <a:pt x="161898" y="152905"/>
                  <a:pt x="161656" y="154988"/>
                  <a:pt x="160670" y="157334"/>
                </a:cubicBezTo>
                <a:cubicBezTo>
                  <a:pt x="159004" y="154637"/>
                  <a:pt x="159047" y="152730"/>
                  <a:pt x="160714" y="151633"/>
                </a:cubicBezTo>
                <a:close/>
                <a:moveTo>
                  <a:pt x="280224" y="187261"/>
                </a:moveTo>
                <a:cubicBezTo>
                  <a:pt x="275270" y="202060"/>
                  <a:pt x="264088" y="213088"/>
                  <a:pt x="255077" y="225453"/>
                </a:cubicBezTo>
                <a:cubicBezTo>
                  <a:pt x="238195" y="248397"/>
                  <a:pt x="229404" y="276296"/>
                  <a:pt x="230083" y="304776"/>
                </a:cubicBezTo>
                <a:cubicBezTo>
                  <a:pt x="221160" y="306802"/>
                  <a:pt x="212039" y="307651"/>
                  <a:pt x="202897" y="307298"/>
                </a:cubicBezTo>
                <a:cubicBezTo>
                  <a:pt x="202699" y="267842"/>
                  <a:pt x="205155" y="228420"/>
                  <a:pt x="210285" y="189300"/>
                </a:cubicBezTo>
                <a:cubicBezTo>
                  <a:pt x="211754" y="188993"/>
                  <a:pt x="213201" y="188686"/>
                  <a:pt x="214670" y="188335"/>
                </a:cubicBezTo>
                <a:cubicBezTo>
                  <a:pt x="223835" y="186143"/>
                  <a:pt x="219822" y="172155"/>
                  <a:pt x="210285" y="174413"/>
                </a:cubicBezTo>
                <a:cubicBezTo>
                  <a:pt x="196845" y="177680"/>
                  <a:pt x="180643" y="179499"/>
                  <a:pt x="169089" y="170247"/>
                </a:cubicBezTo>
                <a:cubicBezTo>
                  <a:pt x="176916" y="157926"/>
                  <a:pt x="181366" y="141745"/>
                  <a:pt x="168453" y="135738"/>
                </a:cubicBezTo>
                <a:cubicBezTo>
                  <a:pt x="160253" y="131989"/>
                  <a:pt x="151176" y="137032"/>
                  <a:pt x="147603" y="144705"/>
                </a:cubicBezTo>
                <a:cubicBezTo>
                  <a:pt x="143766" y="152993"/>
                  <a:pt x="145410" y="163144"/>
                  <a:pt x="149795" y="171015"/>
                </a:cubicBezTo>
                <a:cubicBezTo>
                  <a:pt x="142166" y="176671"/>
                  <a:pt x="130195" y="172878"/>
                  <a:pt x="127651" y="163736"/>
                </a:cubicBezTo>
                <a:cubicBezTo>
                  <a:pt x="125108" y="154593"/>
                  <a:pt x="111011" y="160074"/>
                  <a:pt x="113554" y="168910"/>
                </a:cubicBezTo>
                <a:cubicBezTo>
                  <a:pt x="115001" y="173858"/>
                  <a:pt x="117873" y="178265"/>
                  <a:pt x="121842" y="181560"/>
                </a:cubicBezTo>
                <a:cubicBezTo>
                  <a:pt x="130831" y="221310"/>
                  <a:pt x="138504" y="261410"/>
                  <a:pt x="141223" y="302145"/>
                </a:cubicBezTo>
                <a:cubicBezTo>
                  <a:pt x="131313" y="300683"/>
                  <a:pt x="121469" y="298916"/>
                  <a:pt x="111669" y="296840"/>
                </a:cubicBezTo>
                <a:cubicBezTo>
                  <a:pt x="114540" y="266343"/>
                  <a:pt x="103995" y="237008"/>
                  <a:pt x="84131" y="213965"/>
                </a:cubicBezTo>
                <a:cubicBezTo>
                  <a:pt x="74243" y="202542"/>
                  <a:pt x="62799" y="192347"/>
                  <a:pt x="55234" y="179105"/>
                </a:cubicBezTo>
                <a:cubicBezTo>
                  <a:pt x="48328" y="166566"/>
                  <a:pt x="44908" y="152412"/>
                  <a:pt x="45325" y="138106"/>
                </a:cubicBezTo>
                <a:cubicBezTo>
                  <a:pt x="46312" y="74897"/>
                  <a:pt x="104696" y="37845"/>
                  <a:pt x="161876" y="31355"/>
                </a:cubicBezTo>
                <a:cubicBezTo>
                  <a:pt x="250824" y="23024"/>
                  <a:pt x="304276" y="105965"/>
                  <a:pt x="280137" y="187261"/>
                </a:cubicBezTo>
                <a:close/>
                <a:moveTo>
                  <a:pt x="153808" y="53521"/>
                </a:moveTo>
                <a:cubicBezTo>
                  <a:pt x="144512" y="53521"/>
                  <a:pt x="144687" y="68320"/>
                  <a:pt x="154400" y="68320"/>
                </a:cubicBezTo>
                <a:cubicBezTo>
                  <a:pt x="163608" y="68364"/>
                  <a:pt x="163432" y="53565"/>
                  <a:pt x="153720" y="53565"/>
                </a:cubicBezTo>
                <a:close/>
                <a:moveTo>
                  <a:pt x="126095" y="62642"/>
                </a:moveTo>
                <a:cubicBezTo>
                  <a:pt x="99632" y="72111"/>
                  <a:pt x="79549" y="94062"/>
                  <a:pt x="72489" y="121268"/>
                </a:cubicBezTo>
                <a:cubicBezTo>
                  <a:pt x="69946" y="130783"/>
                  <a:pt x="84482" y="132691"/>
                  <a:pt x="86894" y="123614"/>
                </a:cubicBezTo>
                <a:cubicBezTo>
                  <a:pt x="92704" y="101744"/>
                  <a:pt x="108950" y="84158"/>
                  <a:pt x="130283" y="76629"/>
                </a:cubicBezTo>
                <a:cubicBezTo>
                  <a:pt x="139206" y="73428"/>
                  <a:pt x="135281" y="59353"/>
                  <a:pt x="126007" y="6268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6" name="Google Shape;426;p43"/>
          <p:cNvPicPr preferRelativeResize="0"/>
          <p:nvPr/>
        </p:nvPicPr>
        <p:blipFill rotWithShape="1">
          <a:blip r:embed="rId3">
            <a:alphaModFix/>
          </a:blip>
          <a:srcRect b="0" l="0" r="0" t="5669"/>
          <a:stretch/>
        </p:blipFill>
        <p:spPr>
          <a:xfrm>
            <a:off x="4758700" y="1892551"/>
            <a:ext cx="2709075" cy="211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Relevant Terms and Concepts</a:t>
            </a:r>
            <a:endParaRPr/>
          </a:p>
        </p:txBody>
      </p:sp>
      <p:sp>
        <p:nvSpPr>
          <p:cNvPr id="200" name="Google Shape;200;p1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01" name="Google Shape;201;p17"/>
          <p:cNvSpPr txBox="1"/>
          <p:nvPr/>
        </p:nvSpPr>
        <p:spPr>
          <a:xfrm>
            <a:off x="625975" y="1330750"/>
            <a:ext cx="77784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Interval: The “space” between pitches.</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Semitone: The smallest possible interval (also called a “half step”).</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sp>
        <p:nvSpPr>
          <p:cNvPr id="202" name="Google Shape;202;p17"/>
          <p:cNvSpPr/>
          <p:nvPr/>
        </p:nvSpPr>
        <p:spPr>
          <a:xfrm rot="4664240">
            <a:off x="8233935" y="3731416"/>
            <a:ext cx="521404" cy="558366"/>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4"/>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The Bigger Picture… Why do we use These Operations?</a:t>
            </a:r>
            <a:endParaRPr/>
          </a:p>
        </p:txBody>
      </p:sp>
      <p:sp>
        <p:nvSpPr>
          <p:cNvPr id="432" name="Google Shape;432;p44"/>
          <p:cNvSpPr txBox="1"/>
          <p:nvPr>
            <p:ph idx="1" type="body"/>
          </p:nvPr>
        </p:nvSpPr>
        <p:spPr>
          <a:xfrm>
            <a:off x="1188175" y="1506350"/>
            <a:ext cx="3002700" cy="29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400"/>
              <a:t>P can transformed using reflection (left-right flip), inversion (up-down flip), or a combination of these (rotation through 180</a:t>
            </a:r>
            <a:r>
              <a:rPr lang="en" sz="1400">
                <a:solidFill>
                  <a:srgbClr val="202124"/>
                </a:solidFill>
                <a:highlight>
                  <a:srgbClr val="FFFFFF"/>
                </a:highlight>
              </a:rPr>
              <a:t>°). These transformations are equivalent to the symmetries of a rectangle, embodied in the Klein 4-Group.</a:t>
            </a:r>
            <a:endParaRPr sz="1400">
              <a:solidFill>
                <a:srgbClr val="202124"/>
              </a:solidFill>
              <a:highlight>
                <a:srgbClr val="FFFFFF"/>
              </a:highlight>
            </a:endParaRPr>
          </a:p>
          <a:p>
            <a:pPr indent="0" lvl="0" marL="0" rtl="0" algn="l">
              <a:spcBef>
                <a:spcPts val="1000"/>
              </a:spcBef>
              <a:spcAft>
                <a:spcPts val="1000"/>
              </a:spcAft>
              <a:buNone/>
            </a:pPr>
            <a:r>
              <a:rPr lang="en" sz="1400">
                <a:solidFill>
                  <a:srgbClr val="202124"/>
                </a:solidFill>
                <a:highlight>
                  <a:srgbClr val="FFFFFF"/>
                </a:highlight>
              </a:rPr>
              <a:t>Every element is its own inverse, and the product of (non-identity) elements is the remaining non-</a:t>
            </a:r>
            <a:r>
              <a:rPr lang="en" sz="1400">
                <a:solidFill>
                  <a:srgbClr val="202124"/>
                </a:solidFill>
                <a:highlight>
                  <a:srgbClr val="FFFFFF"/>
                </a:highlight>
              </a:rPr>
              <a:t>identity</a:t>
            </a:r>
            <a:r>
              <a:rPr lang="en" sz="1400">
                <a:solidFill>
                  <a:srgbClr val="202124"/>
                </a:solidFill>
                <a:highlight>
                  <a:srgbClr val="FFFFFF"/>
                </a:highlight>
              </a:rPr>
              <a:t> element. Remember, </a:t>
            </a:r>
            <a:r>
              <a:rPr lang="en" sz="1400">
                <a:solidFill>
                  <a:srgbClr val="202124"/>
                </a:solidFill>
                <a:highlight>
                  <a:srgbClr val="FFFFFF"/>
                </a:highlight>
              </a:rPr>
              <a:t> 12-tone music aims to give each pitch equal weight in composition.</a:t>
            </a:r>
            <a:endParaRPr sz="1400">
              <a:solidFill>
                <a:srgbClr val="202124"/>
              </a:solidFill>
              <a:highlight>
                <a:srgbClr val="FFFFFF"/>
              </a:highlight>
            </a:endParaRPr>
          </a:p>
        </p:txBody>
      </p:sp>
      <p:sp>
        <p:nvSpPr>
          <p:cNvPr id="433" name="Google Shape;433;p44"/>
          <p:cNvSpPr txBox="1"/>
          <p:nvPr>
            <p:ph idx="2" type="body"/>
          </p:nvPr>
        </p:nvSpPr>
        <p:spPr>
          <a:xfrm>
            <a:off x="4611864" y="1506350"/>
            <a:ext cx="3002700" cy="27621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Visual Representation of P, R, I, and RI</a:t>
            </a:r>
            <a:endParaRPr/>
          </a:p>
        </p:txBody>
      </p:sp>
      <p:sp>
        <p:nvSpPr>
          <p:cNvPr id="434" name="Google Shape;434;p4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35" name="Google Shape;435;p44"/>
          <p:cNvSpPr/>
          <p:nvPr/>
        </p:nvSpPr>
        <p:spPr>
          <a:xfrm>
            <a:off x="8147927" y="3715251"/>
            <a:ext cx="604856" cy="624053"/>
          </a:xfrm>
          <a:custGeom>
            <a:rect b="b" l="l" r="r" t="t"/>
            <a:pathLst>
              <a:path extrusionOk="0" h="388818" w="345632">
                <a:moveTo>
                  <a:pt x="183559" y="374102"/>
                </a:moveTo>
                <a:lnTo>
                  <a:pt x="158938" y="372918"/>
                </a:lnTo>
                <a:cubicBezTo>
                  <a:pt x="154882" y="372473"/>
                  <a:pt x="151133" y="375110"/>
                  <a:pt x="150168" y="379079"/>
                </a:cubicBezTo>
                <a:cubicBezTo>
                  <a:pt x="149401" y="382587"/>
                  <a:pt x="151768" y="387410"/>
                  <a:pt x="155803" y="387585"/>
                </a:cubicBezTo>
                <a:lnTo>
                  <a:pt x="180424" y="388769"/>
                </a:lnTo>
                <a:cubicBezTo>
                  <a:pt x="184480" y="389214"/>
                  <a:pt x="188229" y="386577"/>
                  <a:pt x="189194" y="382609"/>
                </a:cubicBezTo>
                <a:cubicBezTo>
                  <a:pt x="189961" y="379101"/>
                  <a:pt x="187593" y="374299"/>
                  <a:pt x="183559" y="374102"/>
                </a:cubicBezTo>
                <a:close/>
                <a:moveTo>
                  <a:pt x="52626" y="236810"/>
                </a:moveTo>
                <a:cubicBezTo>
                  <a:pt x="32806" y="224679"/>
                  <a:pt x="18928" y="204868"/>
                  <a:pt x="14280" y="182108"/>
                </a:cubicBezTo>
                <a:cubicBezTo>
                  <a:pt x="12241" y="172725"/>
                  <a:pt x="-1747" y="178359"/>
                  <a:pt x="182" y="187283"/>
                </a:cubicBezTo>
                <a:cubicBezTo>
                  <a:pt x="5970" y="213759"/>
                  <a:pt x="22523" y="236626"/>
                  <a:pt x="45873" y="250403"/>
                </a:cubicBezTo>
                <a:cubicBezTo>
                  <a:pt x="53722" y="255139"/>
                  <a:pt x="60672" y="241677"/>
                  <a:pt x="52626" y="236810"/>
                </a:cubicBezTo>
                <a:close/>
                <a:moveTo>
                  <a:pt x="173868" y="342969"/>
                </a:moveTo>
                <a:cubicBezTo>
                  <a:pt x="195201" y="344657"/>
                  <a:pt x="216687" y="344854"/>
                  <a:pt x="236880" y="336830"/>
                </a:cubicBezTo>
                <a:cubicBezTo>
                  <a:pt x="245649" y="333366"/>
                  <a:pt x="241703" y="319290"/>
                  <a:pt x="232495" y="322886"/>
                </a:cubicBezTo>
                <a:cubicBezTo>
                  <a:pt x="197284" y="336523"/>
                  <a:pt x="143415" y="324969"/>
                  <a:pt x="107174" y="316309"/>
                </a:cubicBezTo>
                <a:cubicBezTo>
                  <a:pt x="98273" y="314116"/>
                  <a:pt x="94743" y="328586"/>
                  <a:pt x="104039" y="330998"/>
                </a:cubicBezTo>
                <a:cubicBezTo>
                  <a:pt x="126928" y="337014"/>
                  <a:pt x="150278" y="341020"/>
                  <a:pt x="173868" y="342969"/>
                </a:cubicBezTo>
                <a:close/>
                <a:moveTo>
                  <a:pt x="231881" y="348231"/>
                </a:moveTo>
                <a:cubicBezTo>
                  <a:pt x="217213" y="360136"/>
                  <a:pt x="192877" y="355291"/>
                  <a:pt x="175403" y="353975"/>
                </a:cubicBezTo>
                <a:cubicBezTo>
                  <a:pt x="154750" y="352418"/>
                  <a:pt x="134207" y="349590"/>
                  <a:pt x="114584" y="342618"/>
                </a:cubicBezTo>
                <a:cubicBezTo>
                  <a:pt x="105968" y="339593"/>
                  <a:pt x="98909" y="353076"/>
                  <a:pt x="107832" y="356211"/>
                </a:cubicBezTo>
                <a:cubicBezTo>
                  <a:pt x="131269" y="364433"/>
                  <a:pt x="155561" y="367678"/>
                  <a:pt x="180183" y="369191"/>
                </a:cubicBezTo>
                <a:cubicBezTo>
                  <a:pt x="199915" y="370418"/>
                  <a:pt x="223067" y="373795"/>
                  <a:pt x="239598" y="360421"/>
                </a:cubicBezTo>
                <a:cubicBezTo>
                  <a:pt x="247053" y="354392"/>
                  <a:pt x="239532" y="342048"/>
                  <a:pt x="231881" y="348231"/>
                </a:cubicBezTo>
                <a:close/>
                <a:moveTo>
                  <a:pt x="329357" y="29207"/>
                </a:moveTo>
                <a:cubicBezTo>
                  <a:pt x="323460" y="21884"/>
                  <a:pt x="311072" y="30610"/>
                  <a:pt x="316838" y="37779"/>
                </a:cubicBezTo>
                <a:cubicBezTo>
                  <a:pt x="325455" y="48160"/>
                  <a:pt x="330388" y="61092"/>
                  <a:pt x="330892" y="74569"/>
                </a:cubicBezTo>
                <a:cubicBezTo>
                  <a:pt x="331287" y="84325"/>
                  <a:pt x="345998" y="82374"/>
                  <a:pt x="345626" y="73100"/>
                </a:cubicBezTo>
                <a:cubicBezTo>
                  <a:pt x="345077" y="57097"/>
                  <a:pt x="339377" y="41699"/>
                  <a:pt x="329357" y="29207"/>
                </a:cubicBezTo>
                <a:close/>
                <a:moveTo>
                  <a:pt x="238370" y="222"/>
                </a:moveTo>
                <a:cubicBezTo>
                  <a:pt x="229404" y="-1970"/>
                  <a:pt x="225830" y="12719"/>
                  <a:pt x="235213" y="14890"/>
                </a:cubicBezTo>
                <a:cubicBezTo>
                  <a:pt x="289564" y="27475"/>
                  <a:pt x="309757" y="85531"/>
                  <a:pt x="312870" y="135190"/>
                </a:cubicBezTo>
                <a:cubicBezTo>
                  <a:pt x="313462" y="144924"/>
                  <a:pt x="328217" y="142995"/>
                  <a:pt x="327604" y="133721"/>
                </a:cubicBezTo>
                <a:cubicBezTo>
                  <a:pt x="324139" y="76893"/>
                  <a:pt x="299584" y="14386"/>
                  <a:pt x="238370" y="222"/>
                </a:cubicBezTo>
                <a:close/>
                <a:moveTo>
                  <a:pt x="168212" y="16688"/>
                </a:moveTo>
                <a:cubicBezTo>
                  <a:pt x="107218" y="18507"/>
                  <a:pt x="43417" y="57577"/>
                  <a:pt x="32433" y="121465"/>
                </a:cubicBezTo>
                <a:cubicBezTo>
                  <a:pt x="26952" y="150686"/>
                  <a:pt x="35020" y="180815"/>
                  <a:pt x="54358" y="203397"/>
                </a:cubicBezTo>
                <a:cubicBezTo>
                  <a:pt x="65561" y="216552"/>
                  <a:pt x="78475" y="227975"/>
                  <a:pt x="86653" y="243431"/>
                </a:cubicBezTo>
                <a:cubicBezTo>
                  <a:pt x="95006" y="259548"/>
                  <a:pt x="98711" y="277662"/>
                  <a:pt x="97396" y="295765"/>
                </a:cubicBezTo>
                <a:cubicBezTo>
                  <a:pt x="93011" y="299054"/>
                  <a:pt x="92704" y="307758"/>
                  <a:pt x="99763" y="309402"/>
                </a:cubicBezTo>
                <a:cubicBezTo>
                  <a:pt x="127432" y="315984"/>
                  <a:pt x="155693" y="319832"/>
                  <a:pt x="184107" y="320891"/>
                </a:cubicBezTo>
                <a:cubicBezTo>
                  <a:pt x="206536" y="321680"/>
                  <a:pt x="232341" y="323697"/>
                  <a:pt x="251942" y="311025"/>
                </a:cubicBezTo>
                <a:cubicBezTo>
                  <a:pt x="259791" y="305960"/>
                  <a:pt x="252797" y="294274"/>
                  <a:pt x="244817" y="298528"/>
                </a:cubicBezTo>
                <a:cubicBezTo>
                  <a:pt x="245123" y="281183"/>
                  <a:pt x="249398" y="264139"/>
                  <a:pt x="257335" y="248715"/>
                </a:cubicBezTo>
                <a:cubicBezTo>
                  <a:pt x="264614" y="234749"/>
                  <a:pt x="275642" y="223634"/>
                  <a:pt x="284325" y="210632"/>
                </a:cubicBezTo>
                <a:cubicBezTo>
                  <a:pt x="302017" y="184126"/>
                  <a:pt x="303574" y="146218"/>
                  <a:pt x="297654" y="115699"/>
                </a:cubicBezTo>
                <a:cubicBezTo>
                  <a:pt x="285815" y="54836"/>
                  <a:pt x="229864" y="11229"/>
                  <a:pt x="168124" y="16688"/>
                </a:cubicBezTo>
                <a:close/>
                <a:moveTo>
                  <a:pt x="188317" y="306552"/>
                </a:moveTo>
                <a:cubicBezTo>
                  <a:pt x="177223" y="305719"/>
                  <a:pt x="167181" y="305193"/>
                  <a:pt x="156351" y="303965"/>
                </a:cubicBezTo>
                <a:cubicBezTo>
                  <a:pt x="153654" y="264918"/>
                  <a:pt x="147713" y="226161"/>
                  <a:pt x="138614" y="188094"/>
                </a:cubicBezTo>
                <a:cubicBezTo>
                  <a:pt x="146068" y="188815"/>
                  <a:pt x="153522" y="186590"/>
                  <a:pt x="159376" y="181889"/>
                </a:cubicBezTo>
                <a:cubicBezTo>
                  <a:pt x="169352" y="189914"/>
                  <a:pt x="182375" y="192040"/>
                  <a:pt x="195442" y="191251"/>
                </a:cubicBezTo>
                <a:cubicBezTo>
                  <a:pt x="190509" y="229485"/>
                  <a:pt x="188097" y="268002"/>
                  <a:pt x="188229" y="306552"/>
                </a:cubicBezTo>
                <a:close/>
                <a:moveTo>
                  <a:pt x="160801" y="151633"/>
                </a:moveTo>
                <a:cubicBezTo>
                  <a:pt x="161898" y="152905"/>
                  <a:pt x="161656" y="154988"/>
                  <a:pt x="160670" y="157334"/>
                </a:cubicBezTo>
                <a:cubicBezTo>
                  <a:pt x="159004" y="154637"/>
                  <a:pt x="159047" y="152730"/>
                  <a:pt x="160714" y="151633"/>
                </a:cubicBezTo>
                <a:close/>
                <a:moveTo>
                  <a:pt x="280224" y="187261"/>
                </a:moveTo>
                <a:cubicBezTo>
                  <a:pt x="275270" y="202060"/>
                  <a:pt x="264088" y="213088"/>
                  <a:pt x="255077" y="225453"/>
                </a:cubicBezTo>
                <a:cubicBezTo>
                  <a:pt x="238195" y="248397"/>
                  <a:pt x="229404" y="276296"/>
                  <a:pt x="230083" y="304776"/>
                </a:cubicBezTo>
                <a:cubicBezTo>
                  <a:pt x="221160" y="306802"/>
                  <a:pt x="212039" y="307651"/>
                  <a:pt x="202897" y="307298"/>
                </a:cubicBezTo>
                <a:cubicBezTo>
                  <a:pt x="202699" y="267842"/>
                  <a:pt x="205155" y="228420"/>
                  <a:pt x="210285" y="189300"/>
                </a:cubicBezTo>
                <a:cubicBezTo>
                  <a:pt x="211754" y="188993"/>
                  <a:pt x="213201" y="188686"/>
                  <a:pt x="214670" y="188335"/>
                </a:cubicBezTo>
                <a:cubicBezTo>
                  <a:pt x="223835" y="186143"/>
                  <a:pt x="219822" y="172155"/>
                  <a:pt x="210285" y="174413"/>
                </a:cubicBezTo>
                <a:cubicBezTo>
                  <a:pt x="196845" y="177680"/>
                  <a:pt x="180643" y="179499"/>
                  <a:pt x="169089" y="170247"/>
                </a:cubicBezTo>
                <a:cubicBezTo>
                  <a:pt x="176916" y="157926"/>
                  <a:pt x="181366" y="141745"/>
                  <a:pt x="168453" y="135738"/>
                </a:cubicBezTo>
                <a:cubicBezTo>
                  <a:pt x="160253" y="131989"/>
                  <a:pt x="151176" y="137032"/>
                  <a:pt x="147603" y="144705"/>
                </a:cubicBezTo>
                <a:cubicBezTo>
                  <a:pt x="143766" y="152993"/>
                  <a:pt x="145410" y="163144"/>
                  <a:pt x="149795" y="171015"/>
                </a:cubicBezTo>
                <a:cubicBezTo>
                  <a:pt x="142166" y="176671"/>
                  <a:pt x="130195" y="172878"/>
                  <a:pt x="127651" y="163736"/>
                </a:cubicBezTo>
                <a:cubicBezTo>
                  <a:pt x="125108" y="154593"/>
                  <a:pt x="111011" y="160074"/>
                  <a:pt x="113554" y="168910"/>
                </a:cubicBezTo>
                <a:cubicBezTo>
                  <a:pt x="115001" y="173858"/>
                  <a:pt x="117873" y="178265"/>
                  <a:pt x="121842" y="181560"/>
                </a:cubicBezTo>
                <a:cubicBezTo>
                  <a:pt x="130831" y="221310"/>
                  <a:pt x="138504" y="261410"/>
                  <a:pt x="141223" y="302145"/>
                </a:cubicBezTo>
                <a:cubicBezTo>
                  <a:pt x="131313" y="300683"/>
                  <a:pt x="121469" y="298916"/>
                  <a:pt x="111669" y="296840"/>
                </a:cubicBezTo>
                <a:cubicBezTo>
                  <a:pt x="114540" y="266343"/>
                  <a:pt x="103995" y="237008"/>
                  <a:pt x="84131" y="213965"/>
                </a:cubicBezTo>
                <a:cubicBezTo>
                  <a:pt x="74243" y="202542"/>
                  <a:pt x="62799" y="192347"/>
                  <a:pt x="55234" y="179105"/>
                </a:cubicBezTo>
                <a:cubicBezTo>
                  <a:pt x="48328" y="166566"/>
                  <a:pt x="44908" y="152412"/>
                  <a:pt x="45325" y="138106"/>
                </a:cubicBezTo>
                <a:cubicBezTo>
                  <a:pt x="46312" y="74897"/>
                  <a:pt x="104696" y="37845"/>
                  <a:pt x="161876" y="31355"/>
                </a:cubicBezTo>
                <a:cubicBezTo>
                  <a:pt x="250824" y="23024"/>
                  <a:pt x="304276" y="105965"/>
                  <a:pt x="280137" y="187261"/>
                </a:cubicBezTo>
                <a:close/>
                <a:moveTo>
                  <a:pt x="153808" y="53521"/>
                </a:moveTo>
                <a:cubicBezTo>
                  <a:pt x="144512" y="53521"/>
                  <a:pt x="144687" y="68320"/>
                  <a:pt x="154400" y="68320"/>
                </a:cubicBezTo>
                <a:cubicBezTo>
                  <a:pt x="163608" y="68364"/>
                  <a:pt x="163432" y="53565"/>
                  <a:pt x="153720" y="53565"/>
                </a:cubicBezTo>
                <a:close/>
                <a:moveTo>
                  <a:pt x="126095" y="62642"/>
                </a:moveTo>
                <a:cubicBezTo>
                  <a:pt x="99632" y="72111"/>
                  <a:pt x="79549" y="94062"/>
                  <a:pt x="72489" y="121268"/>
                </a:cubicBezTo>
                <a:cubicBezTo>
                  <a:pt x="69946" y="130783"/>
                  <a:pt x="84482" y="132691"/>
                  <a:pt x="86894" y="123614"/>
                </a:cubicBezTo>
                <a:cubicBezTo>
                  <a:pt x="92704" y="101744"/>
                  <a:pt x="108950" y="84158"/>
                  <a:pt x="130283" y="76629"/>
                </a:cubicBezTo>
                <a:cubicBezTo>
                  <a:pt x="139206" y="73428"/>
                  <a:pt x="135281" y="59353"/>
                  <a:pt x="126007" y="6268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6" name="Google Shape;436;p44"/>
          <p:cNvPicPr preferRelativeResize="0"/>
          <p:nvPr/>
        </p:nvPicPr>
        <p:blipFill rotWithShape="1">
          <a:blip r:embed="rId3">
            <a:alphaModFix/>
          </a:blip>
          <a:srcRect b="0" l="0" r="0" t="0"/>
          <a:stretch/>
        </p:blipFill>
        <p:spPr>
          <a:xfrm>
            <a:off x="4545375" y="2139013"/>
            <a:ext cx="3248025" cy="2200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5"/>
          <p:cNvSpPr txBox="1"/>
          <p:nvPr>
            <p:ph type="ctrTitle"/>
          </p:nvPr>
        </p:nvSpPr>
        <p:spPr>
          <a:xfrm>
            <a:off x="1773500" y="1980025"/>
            <a:ext cx="5597100" cy="6711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Putting it all together!</a:t>
            </a:r>
            <a:endParaRPr/>
          </a:p>
        </p:txBody>
      </p:sp>
      <p:sp>
        <p:nvSpPr>
          <p:cNvPr id="442" name="Google Shape;442;p45"/>
          <p:cNvSpPr txBox="1"/>
          <p:nvPr>
            <p:ph idx="1" type="subTitle"/>
          </p:nvPr>
        </p:nvSpPr>
        <p:spPr>
          <a:xfrm>
            <a:off x="1773500" y="2664426"/>
            <a:ext cx="5597100" cy="3864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
              <a:t>How these conventions become music.</a:t>
            </a:r>
            <a:endParaRPr/>
          </a:p>
        </p:txBody>
      </p:sp>
      <p:sp>
        <p:nvSpPr>
          <p:cNvPr id="443" name="Google Shape;443;p45"/>
          <p:cNvSpPr/>
          <p:nvPr/>
        </p:nvSpPr>
        <p:spPr>
          <a:xfrm rot="-5829662">
            <a:off x="902206" y="674804"/>
            <a:ext cx="1071572" cy="1023828"/>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6"/>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49" name="Google Shape;449;p46"/>
          <p:cNvSpPr txBox="1"/>
          <p:nvPr/>
        </p:nvSpPr>
        <p:spPr>
          <a:xfrm>
            <a:off x="5582200" y="1967450"/>
            <a:ext cx="2159700" cy="15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200">
                <a:latin typeface="Amatic SC"/>
                <a:ea typeface="Amatic SC"/>
                <a:cs typeface="Amatic SC"/>
                <a:sym typeface="Amatic SC"/>
              </a:rPr>
              <a:t>The Rules</a:t>
            </a:r>
            <a:endParaRPr sz="6200">
              <a:latin typeface="Amatic SC"/>
              <a:ea typeface="Amatic SC"/>
              <a:cs typeface="Amatic SC"/>
              <a:sym typeface="Amatic SC"/>
            </a:endParaRPr>
          </a:p>
        </p:txBody>
      </p:sp>
      <p:sp>
        <p:nvSpPr>
          <p:cNvPr id="450" name="Google Shape;450;p46"/>
          <p:cNvSpPr txBox="1"/>
          <p:nvPr/>
        </p:nvSpPr>
        <p:spPr>
          <a:xfrm>
            <a:off x="476175" y="419400"/>
            <a:ext cx="3383100" cy="4444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Nunito"/>
              <a:buAutoNum type="arabicPeriod"/>
            </a:pPr>
            <a:r>
              <a:rPr lang="en">
                <a:latin typeface="Nunito"/>
                <a:ea typeface="Nunito"/>
                <a:cs typeface="Nunito"/>
                <a:sym typeface="Nunito"/>
              </a:rPr>
              <a:t>Select any row (or column)  in the 12-tone matrix you have created, in any format (Prime, Retrograde, Inversion, Retrograde Inversion).</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317500" lvl="0" marL="457200" rtl="0" algn="l">
              <a:spcBef>
                <a:spcPts val="0"/>
              </a:spcBef>
              <a:spcAft>
                <a:spcPts val="0"/>
              </a:spcAft>
              <a:buSzPts val="1400"/>
              <a:buFont typeface="Nunito"/>
              <a:buAutoNum type="arabicPeriod"/>
            </a:pPr>
            <a:r>
              <a:rPr lang="en">
                <a:latin typeface="Nunito"/>
                <a:ea typeface="Nunito"/>
                <a:cs typeface="Nunito"/>
                <a:sym typeface="Nunito"/>
              </a:rPr>
              <a:t>Once you begin a row, you must follow it to </a:t>
            </a:r>
            <a:r>
              <a:rPr lang="en">
                <a:latin typeface="Nunito"/>
                <a:ea typeface="Nunito"/>
                <a:cs typeface="Nunito"/>
                <a:sym typeface="Nunito"/>
              </a:rPr>
              <a:t>completion</a:t>
            </a:r>
            <a:r>
              <a:rPr lang="en">
                <a:latin typeface="Nunito"/>
                <a:ea typeface="Nunito"/>
                <a:cs typeface="Nunito"/>
                <a:sym typeface="Nunito"/>
              </a:rPr>
              <a:t>. You must play all of the pitches in order, and you may not skip any pitches or repeat any pitches.</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317500" lvl="0" marL="457200" rtl="0" algn="l">
              <a:spcBef>
                <a:spcPts val="0"/>
              </a:spcBef>
              <a:spcAft>
                <a:spcPts val="0"/>
              </a:spcAft>
              <a:buSzPts val="1400"/>
              <a:buFont typeface="Nunito"/>
              <a:buAutoNum type="arabicPeriod"/>
            </a:pPr>
            <a:r>
              <a:rPr lang="en">
                <a:latin typeface="Nunito"/>
                <a:ea typeface="Nunito"/>
                <a:cs typeface="Nunito"/>
                <a:sym typeface="Nunito"/>
              </a:rPr>
              <a:t>Notes may be played in any octave and for any duration. Pitches may also be play </a:t>
            </a:r>
            <a:r>
              <a:rPr lang="en">
                <a:latin typeface="Nunito"/>
                <a:ea typeface="Nunito"/>
                <a:cs typeface="Nunito"/>
                <a:sym typeface="Nunito"/>
              </a:rPr>
              <a:t>simultaneously</a:t>
            </a:r>
            <a:r>
              <a:rPr lang="en">
                <a:latin typeface="Nunito"/>
                <a:ea typeface="Nunito"/>
                <a:cs typeface="Nunito"/>
                <a:sym typeface="Nunito"/>
              </a:rPr>
              <a:t>, as long as they occur sequentially within the row.</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317500" lvl="0" marL="457200" rtl="0" algn="l">
              <a:spcBef>
                <a:spcPts val="0"/>
              </a:spcBef>
              <a:spcAft>
                <a:spcPts val="0"/>
              </a:spcAft>
              <a:buSzPts val="1400"/>
              <a:buFont typeface="Nunito"/>
              <a:buAutoNum type="arabicPeriod"/>
            </a:pPr>
            <a:r>
              <a:rPr lang="en">
                <a:latin typeface="Nunito"/>
                <a:ea typeface="Nunito"/>
                <a:cs typeface="Nunito"/>
                <a:sym typeface="Nunito"/>
              </a:rPr>
              <a:t>Any number of rows (or columns) may be play </a:t>
            </a:r>
            <a:r>
              <a:rPr lang="en">
                <a:latin typeface="Nunito"/>
                <a:ea typeface="Nunito"/>
                <a:cs typeface="Nunito"/>
                <a:sym typeface="Nunito"/>
              </a:rPr>
              <a:t>concurrently, and can have varying lengths and formats.</a:t>
            </a:r>
            <a:endParaRPr>
              <a:latin typeface="Nunito"/>
              <a:ea typeface="Nunito"/>
              <a:cs typeface="Nunito"/>
              <a:sym typeface="Nuni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56" name="Google Shape;456;p47"/>
          <p:cNvSpPr txBox="1"/>
          <p:nvPr/>
        </p:nvSpPr>
        <p:spPr>
          <a:xfrm>
            <a:off x="1781850" y="1697850"/>
            <a:ext cx="5580300" cy="1747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0">
                <a:solidFill>
                  <a:schemeClr val="accent1"/>
                </a:solidFill>
                <a:latin typeface="Amatic SC"/>
                <a:ea typeface="Amatic SC"/>
                <a:cs typeface="Amatic SC"/>
                <a:sym typeface="Amatic SC"/>
              </a:rPr>
              <a:t>Arnold Schoenberg - Piano Concerto, Op. 42</a:t>
            </a:r>
            <a:endParaRPr sz="5000">
              <a:solidFill>
                <a:schemeClr val="accent1"/>
              </a:solidFill>
              <a:latin typeface="Amatic SC"/>
              <a:ea typeface="Amatic SC"/>
              <a:cs typeface="Amatic SC"/>
              <a:sym typeface="Amatic SC"/>
            </a:endParaRPr>
          </a:p>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8"/>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Works Referenced</a:t>
            </a:r>
            <a:endParaRPr/>
          </a:p>
        </p:txBody>
      </p:sp>
      <p:sp>
        <p:nvSpPr>
          <p:cNvPr id="462" name="Google Shape;462;p48"/>
          <p:cNvSpPr txBox="1"/>
          <p:nvPr>
            <p:ph idx="1" type="body"/>
          </p:nvPr>
        </p:nvSpPr>
        <p:spPr>
          <a:xfrm>
            <a:off x="1188175" y="1244175"/>
            <a:ext cx="6426300" cy="28404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 sz="1100">
                <a:solidFill>
                  <a:srgbClr val="000000"/>
                </a:solidFill>
              </a:rPr>
              <a:t>“Arnold Schoenberg - Piano Concerto, Op. 42.” </a:t>
            </a:r>
            <a:r>
              <a:rPr i="1" lang="en" sz="1100">
                <a:solidFill>
                  <a:srgbClr val="000000"/>
                </a:solidFill>
              </a:rPr>
              <a:t>YouTube</a:t>
            </a:r>
            <a:r>
              <a:rPr lang="en" sz="1100">
                <a:solidFill>
                  <a:srgbClr val="000000"/>
                </a:solidFill>
              </a:rPr>
              <a:t>, Olla-Vogala, 2 Dec. 2015, www.youtube.com/watch?v=JEY9lmCZbIc. </a:t>
            </a:r>
            <a:endParaRPr sz="1100">
              <a:solidFill>
                <a:srgbClr val="000000"/>
              </a:solidFill>
            </a:endParaRPr>
          </a:p>
          <a:p>
            <a:pPr indent="0" lvl="0" marL="0" rtl="0" algn="l">
              <a:lnSpc>
                <a:spcPct val="115000"/>
              </a:lnSpc>
              <a:spcBef>
                <a:spcPts val="1200"/>
              </a:spcBef>
              <a:spcAft>
                <a:spcPts val="0"/>
              </a:spcAft>
              <a:buNone/>
            </a:pPr>
            <a:r>
              <a:rPr lang="en" sz="1100">
                <a:solidFill>
                  <a:srgbClr val="000000"/>
                </a:solidFill>
              </a:rPr>
              <a:t>“Klein 4-Group.” </a:t>
            </a:r>
            <a:r>
              <a:rPr i="1" lang="en" sz="1100">
                <a:solidFill>
                  <a:srgbClr val="000000"/>
                </a:solidFill>
              </a:rPr>
              <a:t>Art of Problem Solving</a:t>
            </a:r>
            <a:r>
              <a:rPr lang="en" sz="1100">
                <a:solidFill>
                  <a:srgbClr val="000000"/>
                </a:solidFill>
              </a:rPr>
              <a:t>, artofproblemsolving.com/wiki/index.php/Klein_4-group. </a:t>
            </a:r>
            <a:endParaRPr sz="1100">
              <a:solidFill>
                <a:srgbClr val="000000"/>
              </a:solidFill>
            </a:endParaRPr>
          </a:p>
          <a:p>
            <a:pPr indent="0" lvl="0" marL="0" rtl="0" algn="l">
              <a:lnSpc>
                <a:spcPct val="115000"/>
              </a:lnSpc>
              <a:spcBef>
                <a:spcPts val="1200"/>
              </a:spcBef>
              <a:spcAft>
                <a:spcPts val="0"/>
              </a:spcAft>
              <a:buNone/>
            </a:pPr>
            <a:r>
              <a:rPr lang="en" sz="1100">
                <a:solidFill>
                  <a:srgbClr val="000000"/>
                </a:solidFill>
              </a:rPr>
              <a:t>“The Klein 4-Group.” </a:t>
            </a:r>
            <a:r>
              <a:rPr i="1" lang="en" sz="1100">
                <a:solidFill>
                  <a:srgbClr val="000000"/>
                </a:solidFill>
              </a:rPr>
              <a:t>ThatsMaths</a:t>
            </a:r>
            <a:r>
              <a:rPr lang="en" sz="1100">
                <a:solidFill>
                  <a:srgbClr val="000000"/>
                </a:solidFill>
              </a:rPr>
              <a:t>, 13 Feb. 2015, thatsmaths.com/2015/02/12/the-klein-4-group/. </a:t>
            </a:r>
            <a:endParaRPr sz="1100">
              <a:solidFill>
                <a:srgbClr val="000000"/>
              </a:solidFill>
            </a:endParaRPr>
          </a:p>
          <a:p>
            <a:pPr indent="0" lvl="0" marL="0" rtl="0" algn="l">
              <a:lnSpc>
                <a:spcPct val="115000"/>
              </a:lnSpc>
              <a:spcBef>
                <a:spcPts val="1200"/>
              </a:spcBef>
              <a:spcAft>
                <a:spcPts val="0"/>
              </a:spcAft>
              <a:buNone/>
            </a:pPr>
            <a:r>
              <a:rPr lang="en" sz="1100">
                <a:solidFill>
                  <a:srgbClr val="000000"/>
                </a:solidFill>
              </a:rPr>
              <a:t>Lozano, Carolyn. “How to Write a 12-Tone Composition.” </a:t>
            </a:r>
            <a:r>
              <a:rPr i="1" lang="en" sz="1100">
                <a:solidFill>
                  <a:srgbClr val="000000"/>
                </a:solidFill>
              </a:rPr>
              <a:t>The Carolingian Realm</a:t>
            </a:r>
            <a:r>
              <a:rPr lang="en" sz="1100">
                <a:solidFill>
                  <a:srgbClr val="000000"/>
                </a:solidFill>
              </a:rPr>
              <a:t>, carolingianrealm.blog/HowToWriteA12ToneComposition.php. </a:t>
            </a:r>
            <a:endParaRPr sz="1100">
              <a:solidFill>
                <a:srgbClr val="000000"/>
              </a:solidFill>
            </a:endParaRPr>
          </a:p>
          <a:p>
            <a:pPr indent="0" lvl="0" marL="0" rtl="0" algn="l">
              <a:lnSpc>
                <a:spcPct val="115000"/>
              </a:lnSpc>
              <a:spcBef>
                <a:spcPts val="1200"/>
              </a:spcBef>
              <a:spcAft>
                <a:spcPts val="0"/>
              </a:spcAft>
              <a:buNone/>
            </a:pPr>
            <a:r>
              <a:rPr lang="en" sz="1200">
                <a:solidFill>
                  <a:srgbClr val="000000"/>
                </a:solidFill>
                <a:highlight>
                  <a:srgbClr val="FFFFFF"/>
                </a:highlight>
              </a:rPr>
              <a:t>Morris, Robert. “Mathematics and the Twelve-Tone System: Past, Present, and Future.” </a:t>
            </a:r>
            <a:r>
              <a:rPr i="1" lang="en" sz="1200">
                <a:solidFill>
                  <a:srgbClr val="000000"/>
                </a:solidFill>
              </a:rPr>
              <a:t>Perspectives of New Music</a:t>
            </a:r>
            <a:r>
              <a:rPr lang="en" sz="1200">
                <a:solidFill>
                  <a:srgbClr val="000000"/>
                </a:solidFill>
                <a:highlight>
                  <a:srgbClr val="FFFFFF"/>
                </a:highlight>
              </a:rPr>
              <a:t>, vol. 45, no. 2, 2007, pp. 76–107. </a:t>
            </a:r>
            <a:r>
              <a:rPr i="1" lang="en" sz="1200">
                <a:solidFill>
                  <a:srgbClr val="000000"/>
                </a:solidFill>
              </a:rPr>
              <a:t>JSTOR</a:t>
            </a:r>
            <a:r>
              <a:rPr lang="en" sz="1200">
                <a:solidFill>
                  <a:srgbClr val="000000"/>
                </a:solidFill>
                <a:highlight>
                  <a:srgbClr val="FFFFFF"/>
                </a:highlight>
              </a:rPr>
              <a:t>, www.jstor.org/stable/25164658. Accessed 12 Nov. 2020.</a:t>
            </a:r>
            <a:endParaRPr sz="1100">
              <a:solidFill>
                <a:srgbClr val="000000"/>
              </a:solidFill>
            </a:endParaRPr>
          </a:p>
          <a:p>
            <a:pPr indent="0" lvl="0" marL="0" rtl="0" algn="l">
              <a:lnSpc>
                <a:spcPct val="115000"/>
              </a:lnSpc>
              <a:spcBef>
                <a:spcPts val="1200"/>
              </a:spcBef>
              <a:spcAft>
                <a:spcPts val="0"/>
              </a:spcAft>
              <a:buNone/>
            </a:pPr>
            <a:r>
              <a:rPr lang="en" sz="1100">
                <a:solidFill>
                  <a:srgbClr val="000000"/>
                </a:solidFill>
              </a:rPr>
              <a:t>“Twelve Tone Technique - Music Composition.” </a:t>
            </a:r>
            <a:r>
              <a:rPr i="1" lang="en" sz="1100">
                <a:solidFill>
                  <a:srgbClr val="000000"/>
                </a:solidFill>
              </a:rPr>
              <a:t>YouTube</a:t>
            </a:r>
            <a:r>
              <a:rPr lang="en" sz="1100">
                <a:solidFill>
                  <a:srgbClr val="000000"/>
                </a:solidFill>
              </a:rPr>
              <a:t>, Music Matters, 11 July 2019, www.youtube.com/watch?v=wa_vhGPRuhs&amp;t=627s. </a:t>
            </a:r>
            <a:endParaRPr sz="1100">
              <a:solidFill>
                <a:srgbClr val="000000"/>
              </a:solidFill>
            </a:endParaRPr>
          </a:p>
          <a:p>
            <a:pPr indent="0" lvl="0" marL="0" rtl="0" algn="l">
              <a:lnSpc>
                <a:spcPct val="115000"/>
              </a:lnSpc>
              <a:spcBef>
                <a:spcPts val="1200"/>
              </a:spcBef>
              <a:spcAft>
                <a:spcPts val="1000"/>
              </a:spcAft>
              <a:buNone/>
            </a:pPr>
            <a:r>
              <a:t/>
            </a:r>
            <a:endParaRPr sz="1200">
              <a:solidFill>
                <a:srgbClr val="000000"/>
              </a:solidFill>
              <a:highlight>
                <a:srgbClr val="FFFFFF"/>
              </a:highlight>
            </a:endParaRPr>
          </a:p>
        </p:txBody>
      </p:sp>
      <p:sp>
        <p:nvSpPr>
          <p:cNvPr id="463" name="Google Shape;463;p4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64" name="Google Shape;464;p48"/>
          <p:cNvSpPr/>
          <p:nvPr/>
        </p:nvSpPr>
        <p:spPr>
          <a:xfrm rot="487996">
            <a:off x="7585847" y="3752116"/>
            <a:ext cx="990929" cy="876180"/>
          </a:xfrm>
          <a:custGeom>
            <a:rect b="b" l="l" r="r" t="t"/>
            <a:pathLst>
              <a:path extrusionOk="0" h="15233" w="17228">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8"/>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Relevant Terms and Concepts</a:t>
            </a:r>
            <a:endParaRPr/>
          </a:p>
        </p:txBody>
      </p:sp>
      <p:sp>
        <p:nvSpPr>
          <p:cNvPr id="208" name="Google Shape;208;p1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09" name="Google Shape;209;p18"/>
          <p:cNvSpPr txBox="1"/>
          <p:nvPr/>
        </p:nvSpPr>
        <p:spPr>
          <a:xfrm>
            <a:off x="625975" y="1330750"/>
            <a:ext cx="7778400" cy="9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Interval: The “space” between pitches.</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Semitone: The smallest possible interval (also called a “half step”).</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We are going to be thinking of pitches as mapped to numbers, considered modulo 12.</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graphicFrame>
        <p:nvGraphicFramePr>
          <p:cNvPr id="210" name="Google Shape;210;p18"/>
          <p:cNvGraphicFramePr/>
          <p:nvPr/>
        </p:nvGraphicFramePr>
        <p:xfrm>
          <a:off x="682800" y="2319400"/>
          <a:ext cx="3000000" cy="3000000"/>
        </p:xfrm>
        <a:graphic>
          <a:graphicData uri="http://schemas.openxmlformats.org/drawingml/2006/table">
            <a:tbl>
              <a:tblPr>
                <a:noFill/>
                <a:tableStyleId>{FD903AA8-CD82-46B5-9428-2DA8B236AEA6}</a:tableStyleId>
              </a:tblPr>
              <a:tblGrid>
                <a:gridCol w="648200"/>
                <a:gridCol w="648200"/>
                <a:gridCol w="648200"/>
                <a:gridCol w="648200"/>
                <a:gridCol w="648200"/>
                <a:gridCol w="648200"/>
                <a:gridCol w="648200"/>
                <a:gridCol w="648200"/>
                <a:gridCol w="648200"/>
                <a:gridCol w="648200"/>
                <a:gridCol w="648200"/>
                <a:gridCol w="648200"/>
              </a:tblGrid>
              <a:tr h="457050">
                <a:tc>
                  <a:txBody>
                    <a:bodyPr/>
                    <a:lstStyle/>
                    <a:p>
                      <a:pPr indent="0" lvl="0" marL="0" rtl="0" algn="ctr">
                        <a:spcBef>
                          <a:spcPts val="0"/>
                        </a:spcBef>
                        <a:spcAft>
                          <a:spcPts val="0"/>
                        </a:spcAft>
                        <a:buNone/>
                      </a:pPr>
                      <a:r>
                        <a:rPr lang="en" sz="1300"/>
                        <a:t>C</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C#/Db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D</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D#/Eb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E</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F</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F#/Gb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G</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G#/Ab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A</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A#/Bb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457050">
                <a:tc>
                  <a:txBody>
                    <a:bodyPr/>
                    <a:lstStyle/>
                    <a:p>
                      <a:pPr indent="0" lvl="0" marL="0" rtl="0" algn="ctr">
                        <a:spcBef>
                          <a:spcPts val="0"/>
                        </a:spcBef>
                        <a:spcAft>
                          <a:spcPts val="0"/>
                        </a:spcAft>
                        <a:buNone/>
                      </a:pPr>
                      <a:r>
                        <a:rPr lang="en" sz="1300"/>
                        <a:t>0</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1</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6</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7</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8</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11" name="Google Shape;211;p18"/>
          <p:cNvSpPr/>
          <p:nvPr/>
        </p:nvSpPr>
        <p:spPr>
          <a:xfrm rot="4664240">
            <a:off x="8233935" y="3731416"/>
            <a:ext cx="521404" cy="558366"/>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Relevant Terms and Concepts</a:t>
            </a:r>
            <a:endParaRPr/>
          </a:p>
        </p:txBody>
      </p:sp>
      <p:sp>
        <p:nvSpPr>
          <p:cNvPr id="217" name="Google Shape;217;p19"/>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18" name="Google Shape;218;p19"/>
          <p:cNvSpPr txBox="1"/>
          <p:nvPr/>
        </p:nvSpPr>
        <p:spPr>
          <a:xfrm>
            <a:off x="625975" y="1330750"/>
            <a:ext cx="7778400" cy="9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Interval: The “space” between pitches.</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Semitone: The smallest possible interval (also called a “half step”).</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We are going to be thinking of pitches as mapped to numbers, considered modulo 12.</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graphicFrame>
        <p:nvGraphicFramePr>
          <p:cNvPr id="219" name="Google Shape;219;p19"/>
          <p:cNvGraphicFramePr/>
          <p:nvPr/>
        </p:nvGraphicFramePr>
        <p:xfrm>
          <a:off x="682800" y="2319400"/>
          <a:ext cx="3000000" cy="3000000"/>
        </p:xfrm>
        <a:graphic>
          <a:graphicData uri="http://schemas.openxmlformats.org/drawingml/2006/table">
            <a:tbl>
              <a:tblPr>
                <a:noFill/>
                <a:tableStyleId>{FD903AA8-CD82-46B5-9428-2DA8B236AEA6}</a:tableStyleId>
              </a:tblPr>
              <a:tblGrid>
                <a:gridCol w="648200"/>
                <a:gridCol w="648200"/>
                <a:gridCol w="648200"/>
                <a:gridCol w="648200"/>
                <a:gridCol w="648200"/>
                <a:gridCol w="648200"/>
                <a:gridCol w="648200"/>
                <a:gridCol w="648200"/>
                <a:gridCol w="648200"/>
                <a:gridCol w="648200"/>
                <a:gridCol w="648200"/>
                <a:gridCol w="648200"/>
              </a:tblGrid>
              <a:tr h="457050">
                <a:tc>
                  <a:txBody>
                    <a:bodyPr/>
                    <a:lstStyle/>
                    <a:p>
                      <a:pPr indent="0" lvl="0" marL="0" rtl="0" algn="ctr">
                        <a:spcBef>
                          <a:spcPts val="0"/>
                        </a:spcBef>
                        <a:spcAft>
                          <a:spcPts val="0"/>
                        </a:spcAft>
                        <a:buNone/>
                      </a:pPr>
                      <a:r>
                        <a:rPr lang="en" sz="1300"/>
                        <a:t>C</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C#/Db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D</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D#/Eb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E</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F</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F#/Gb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G</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G#/Ab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A</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A#/Bb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B</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457050">
                <a:tc>
                  <a:txBody>
                    <a:bodyPr/>
                    <a:lstStyle/>
                    <a:p>
                      <a:pPr indent="0" lvl="0" marL="0" rtl="0" algn="ctr">
                        <a:spcBef>
                          <a:spcPts val="0"/>
                        </a:spcBef>
                        <a:spcAft>
                          <a:spcPts val="0"/>
                        </a:spcAft>
                        <a:buNone/>
                      </a:pPr>
                      <a:r>
                        <a:rPr lang="en" sz="1300"/>
                        <a:t>0</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1</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6</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7</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8</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20" name="Google Shape;220;p19"/>
          <p:cNvSpPr txBox="1"/>
          <p:nvPr/>
        </p:nvSpPr>
        <p:spPr>
          <a:xfrm>
            <a:off x="625975" y="3378175"/>
            <a:ext cx="7852800" cy="10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To find an interval above a given pitch, we add the number of semitones associated with the interval to the number associated with the pitch, and reduce modulo 12.</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For example: Major 7 above F# (or 10 semitones above the pitch 6):</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		    (6+10)(mod12) </a:t>
            </a:r>
            <a:r>
              <a:rPr lang="en" sz="1350">
                <a:latin typeface="Nunito"/>
                <a:ea typeface="Nunito"/>
                <a:cs typeface="Nunito"/>
                <a:sym typeface="Nunito"/>
              </a:rPr>
              <a:t>=</a:t>
            </a:r>
            <a:r>
              <a:rPr lang="en">
                <a:latin typeface="Nunito"/>
                <a:ea typeface="Nunito"/>
                <a:cs typeface="Nunito"/>
                <a:sym typeface="Nunito"/>
              </a:rPr>
              <a:t> 16(mod12) </a:t>
            </a:r>
            <a:r>
              <a:rPr lang="en" sz="1350">
                <a:latin typeface="Nunito"/>
                <a:ea typeface="Nunito"/>
                <a:cs typeface="Nunito"/>
                <a:sym typeface="Nunito"/>
              </a:rPr>
              <a:t>≡</a:t>
            </a:r>
            <a:r>
              <a:rPr lang="en">
                <a:latin typeface="Nunito"/>
                <a:ea typeface="Nunito"/>
                <a:cs typeface="Nunito"/>
                <a:sym typeface="Nunito"/>
              </a:rPr>
              <a:t> 4 (</a:t>
            </a:r>
            <a:r>
              <a:rPr i="1" lang="en">
                <a:latin typeface="Nunito"/>
                <a:ea typeface="Nunito"/>
                <a:cs typeface="Nunito"/>
                <a:sym typeface="Nunito"/>
              </a:rPr>
              <a:t>E</a:t>
            </a:r>
            <a:r>
              <a:rPr lang="en">
                <a:latin typeface="Nunito"/>
                <a:ea typeface="Nunito"/>
                <a:cs typeface="Nunito"/>
                <a:sym typeface="Nunito"/>
              </a:rPr>
              <a:t>)</a:t>
            </a:r>
            <a:endParaRPr>
              <a:latin typeface="Nunito"/>
              <a:ea typeface="Nunito"/>
              <a:cs typeface="Nunito"/>
              <a:sym typeface="Nunito"/>
            </a:endParaRPr>
          </a:p>
        </p:txBody>
      </p:sp>
      <p:sp>
        <p:nvSpPr>
          <p:cNvPr id="221" name="Google Shape;221;p19"/>
          <p:cNvSpPr/>
          <p:nvPr/>
        </p:nvSpPr>
        <p:spPr>
          <a:xfrm rot="4664240">
            <a:off x="8233935" y="3731416"/>
            <a:ext cx="521404" cy="558366"/>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0"/>
          <p:cNvSpPr txBox="1"/>
          <p:nvPr>
            <p:ph idx="4294967295" type="subTitle"/>
          </p:nvPr>
        </p:nvSpPr>
        <p:spPr>
          <a:xfrm>
            <a:off x="1359850" y="3816125"/>
            <a:ext cx="6424200" cy="680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000"/>
              <a:t>Composer, Pioneer in Atonal Music Composition</a:t>
            </a:r>
            <a:endParaRPr sz="2000"/>
          </a:p>
          <a:p>
            <a:pPr indent="0" lvl="0" marL="0" rtl="0" algn="ctr">
              <a:spcBef>
                <a:spcPts val="1000"/>
              </a:spcBef>
              <a:spcAft>
                <a:spcPts val="1000"/>
              </a:spcAft>
              <a:buNone/>
            </a:pPr>
            <a:r>
              <a:rPr lang="en" sz="1500">
                <a:solidFill>
                  <a:srgbClr val="1A1A1A"/>
                </a:solidFill>
                <a:highlight>
                  <a:srgbClr val="FFFFFF"/>
                </a:highlight>
              </a:rPr>
              <a:t>September 13, 1874 — July 13, 1951</a:t>
            </a:r>
            <a:endParaRPr sz="2000"/>
          </a:p>
        </p:txBody>
      </p:sp>
      <p:sp>
        <p:nvSpPr>
          <p:cNvPr id="227" name="Google Shape;227;p20"/>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28" name="Google Shape;228;p20"/>
          <p:cNvGrpSpPr/>
          <p:nvPr/>
        </p:nvGrpSpPr>
        <p:grpSpPr>
          <a:xfrm>
            <a:off x="3317258" y="473609"/>
            <a:ext cx="2509394" cy="2463112"/>
            <a:chOff x="576654" y="555403"/>
            <a:chExt cx="3865959" cy="3794658"/>
          </a:xfrm>
        </p:grpSpPr>
        <p:sp>
          <p:nvSpPr>
            <p:cNvPr id="229" name="Google Shape;229;p20"/>
            <p:cNvSpPr/>
            <p:nvPr/>
          </p:nvSpPr>
          <p:spPr>
            <a:xfrm>
              <a:off x="619289" y="555403"/>
              <a:ext cx="3823324" cy="3794658"/>
            </a:xfrm>
            <a:custGeom>
              <a:rect b="b" l="l" r="r" t="t"/>
              <a:pathLst>
                <a:path extrusionOk="0" h="1798416" w="1812002">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20"/>
            <p:cNvSpPr/>
            <p:nvPr/>
          </p:nvSpPr>
          <p:spPr>
            <a:xfrm>
              <a:off x="576654" y="3067330"/>
              <a:ext cx="620488" cy="986037"/>
            </a:xfrm>
            <a:custGeom>
              <a:rect b="b" l="l" r="r" t="t"/>
              <a:pathLst>
                <a:path extrusionOk="0" h="467316" w="29407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20"/>
            <p:cNvSpPr/>
            <p:nvPr/>
          </p:nvSpPr>
          <p:spPr>
            <a:xfrm>
              <a:off x="625052" y="3542878"/>
              <a:ext cx="246686" cy="335935"/>
            </a:xfrm>
            <a:custGeom>
              <a:rect b="b" l="l" r="r" t="t"/>
              <a:pathLst>
                <a:path extrusionOk="0" h="159211" w="116913">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20"/>
            <p:cNvSpPr/>
            <p:nvPr/>
          </p:nvSpPr>
          <p:spPr>
            <a:xfrm>
              <a:off x="3508732" y="703042"/>
              <a:ext cx="736985" cy="678722"/>
            </a:xfrm>
            <a:custGeom>
              <a:rect b="b" l="l" r="r" t="t"/>
              <a:pathLst>
                <a:path extrusionOk="0" h="321669" w="349282">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20"/>
            <p:cNvSpPr/>
            <p:nvPr/>
          </p:nvSpPr>
          <p:spPr>
            <a:xfrm>
              <a:off x="4237875" y="1405342"/>
              <a:ext cx="51220" cy="74504"/>
            </a:xfrm>
            <a:custGeom>
              <a:rect b="b" l="l" r="r" t="t"/>
              <a:pathLst>
                <a:path extrusionOk="0" h="35310" w="24275">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4" name="Google Shape;234;p20"/>
          <p:cNvSpPr txBox="1"/>
          <p:nvPr>
            <p:ph idx="4294967295" type="ctrTitle"/>
          </p:nvPr>
        </p:nvSpPr>
        <p:spPr>
          <a:xfrm>
            <a:off x="1359900" y="3132913"/>
            <a:ext cx="6424200" cy="758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000">
                <a:solidFill>
                  <a:schemeClr val="accent1"/>
                </a:solidFill>
              </a:rPr>
              <a:t>Arnold Schoenberg</a:t>
            </a:r>
            <a:endParaRPr sz="6000">
              <a:solidFill>
                <a:schemeClr val="accent1"/>
              </a:solidFill>
            </a:endParaRPr>
          </a:p>
        </p:txBody>
      </p:sp>
      <p:pic>
        <p:nvPicPr>
          <p:cNvPr id="235" name="Google Shape;235;p20"/>
          <p:cNvPicPr preferRelativeResize="0"/>
          <p:nvPr/>
        </p:nvPicPr>
        <p:blipFill>
          <a:blip r:embed="rId3">
            <a:alphaModFix/>
          </a:blip>
          <a:stretch>
            <a:fillRect/>
          </a:stretch>
        </p:blipFill>
        <p:spPr>
          <a:xfrm>
            <a:off x="551075" y="1215800"/>
            <a:ext cx="8077275" cy="1638300"/>
          </a:xfrm>
          <a:prstGeom prst="rect">
            <a:avLst/>
          </a:prstGeom>
          <a:noFill/>
          <a:ln>
            <a:noFill/>
          </a:ln>
        </p:spPr>
      </p:pic>
      <p:pic>
        <p:nvPicPr>
          <p:cNvPr id="236" name="Google Shape;236;p20"/>
          <p:cNvPicPr preferRelativeResize="0"/>
          <p:nvPr/>
        </p:nvPicPr>
        <p:blipFill>
          <a:blip r:embed="rId4">
            <a:alphaModFix/>
          </a:blip>
          <a:stretch>
            <a:fillRect/>
          </a:stretch>
        </p:blipFill>
        <p:spPr>
          <a:xfrm>
            <a:off x="3430750" y="290650"/>
            <a:ext cx="2282400" cy="28290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2" name="Google Shape;242;p21"/>
          <p:cNvSpPr txBox="1"/>
          <p:nvPr/>
        </p:nvSpPr>
        <p:spPr>
          <a:xfrm>
            <a:off x="5594625" y="1086175"/>
            <a:ext cx="2384400" cy="25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900">
                <a:latin typeface="Amatic SC"/>
                <a:ea typeface="Amatic SC"/>
                <a:cs typeface="Amatic SC"/>
                <a:sym typeface="Amatic SC"/>
              </a:rPr>
              <a:t>What is serialism and 12 tone music?</a:t>
            </a:r>
            <a:endParaRPr sz="4900">
              <a:latin typeface="Amatic SC"/>
              <a:ea typeface="Amatic SC"/>
              <a:cs typeface="Amatic SC"/>
              <a:sym typeface="Amatic SC"/>
            </a:endParaRPr>
          </a:p>
        </p:txBody>
      </p:sp>
      <p:sp>
        <p:nvSpPr>
          <p:cNvPr id="243" name="Google Shape;243;p21"/>
          <p:cNvSpPr txBox="1"/>
          <p:nvPr/>
        </p:nvSpPr>
        <p:spPr>
          <a:xfrm>
            <a:off x="301375" y="531900"/>
            <a:ext cx="4082400" cy="46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In the last presentation, we talked about traditional, Western music theory conventions. These are used to describe tonal music, or music that centers itself around certain pitches or keys.</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2"/>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9" name="Google Shape;249;p22"/>
          <p:cNvSpPr txBox="1"/>
          <p:nvPr/>
        </p:nvSpPr>
        <p:spPr>
          <a:xfrm>
            <a:off x="5594625" y="1086175"/>
            <a:ext cx="2384400" cy="25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900">
                <a:latin typeface="Amatic SC"/>
                <a:ea typeface="Amatic SC"/>
                <a:cs typeface="Amatic SC"/>
                <a:sym typeface="Amatic SC"/>
              </a:rPr>
              <a:t>What is serialism and 12 tone music?</a:t>
            </a:r>
            <a:endParaRPr sz="4900">
              <a:latin typeface="Amatic SC"/>
              <a:ea typeface="Amatic SC"/>
              <a:cs typeface="Amatic SC"/>
              <a:sym typeface="Amatic SC"/>
            </a:endParaRPr>
          </a:p>
        </p:txBody>
      </p:sp>
      <p:sp>
        <p:nvSpPr>
          <p:cNvPr id="250" name="Google Shape;250;p22"/>
          <p:cNvSpPr txBox="1"/>
          <p:nvPr/>
        </p:nvSpPr>
        <p:spPr>
          <a:xfrm>
            <a:off x="301375" y="531900"/>
            <a:ext cx="4082400" cy="46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In the last presentation, we talked about traditional, Western music theory conventions. These are used to describe tonal music, or music that centers itself around certain pitches or keys.</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Around the turn of the 20th century, there was a push towards more experimental and dissonant music composition, inspired by the increasingly chromatic pieces written by Romantic Era composers such as Franz Liszt.</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3"/>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6" name="Google Shape;256;p23"/>
          <p:cNvSpPr txBox="1"/>
          <p:nvPr/>
        </p:nvSpPr>
        <p:spPr>
          <a:xfrm>
            <a:off x="5594625" y="1086175"/>
            <a:ext cx="2384400" cy="25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900">
                <a:latin typeface="Amatic SC"/>
                <a:ea typeface="Amatic SC"/>
                <a:cs typeface="Amatic SC"/>
                <a:sym typeface="Amatic SC"/>
              </a:rPr>
              <a:t>What is serialism and 12 tone music?</a:t>
            </a:r>
            <a:endParaRPr sz="4900">
              <a:latin typeface="Amatic SC"/>
              <a:ea typeface="Amatic SC"/>
              <a:cs typeface="Amatic SC"/>
              <a:sym typeface="Amatic SC"/>
            </a:endParaRPr>
          </a:p>
        </p:txBody>
      </p:sp>
      <p:sp>
        <p:nvSpPr>
          <p:cNvPr id="257" name="Google Shape;257;p23"/>
          <p:cNvSpPr txBox="1"/>
          <p:nvPr/>
        </p:nvSpPr>
        <p:spPr>
          <a:xfrm>
            <a:off x="301375" y="531900"/>
            <a:ext cx="4082400" cy="46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In the last presentation, we talked about traditional, Western music theory conventions. These are used to describe tonal music, or music that centers itself around certain pitches or keys.</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Around the turn of the 20th century, there was a push towards more experimental and dissonant music composition, inspired by the increasingly chromatic pieces written by Romantic Era composers such as Franz Liszt.</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As a response to this changing attitude towards music, Schoenberg devised a system for composing music completely atonally and with equal importance given to every pitch. This new style of music revolved around a specific ordering of the 12 different pitches, and manipulating that ordering in a specific series of ways (hence, serialism).</a:t>
            </a:r>
            <a:endParaRPr>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