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77" r:id="rId4"/>
    <p:sldId id="258" r:id="rId5"/>
    <p:sldId id="279" r:id="rId6"/>
    <p:sldId id="280" r:id="rId7"/>
    <p:sldId id="278" r:id="rId8"/>
    <p:sldId id="282" r:id="rId9"/>
    <p:sldId id="283" r:id="rId10"/>
    <p:sldId id="286" r:id="rId11"/>
    <p:sldId id="290" r:id="rId12"/>
    <p:sldId id="291" r:id="rId13"/>
    <p:sldId id="281" r:id="rId14"/>
    <p:sldId id="292" r:id="rId15"/>
    <p:sldId id="294" r:id="rId16"/>
    <p:sldId id="295" r:id="rId17"/>
    <p:sldId id="296" r:id="rId18"/>
    <p:sldId id="298" r:id="rId19"/>
    <p:sldId id="299" r:id="rId20"/>
    <p:sldId id="301" r:id="rId21"/>
    <p:sldId id="302" r:id="rId22"/>
    <p:sldId id="300" r:id="rId23"/>
    <p:sldId id="303" r:id="rId24"/>
    <p:sldId id="304" r:id="rId25"/>
    <p:sldId id="305" r:id="rId26"/>
    <p:sldId id="306" r:id="rId27"/>
    <p:sldId id="308" r:id="rId28"/>
    <p:sldId id="309" r:id="rId29"/>
    <p:sldId id="310" r:id="rId30"/>
    <p:sldId id="27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0" autoAdjust="0"/>
  </p:normalViewPr>
  <p:slideViewPr>
    <p:cSldViewPr snapToGrid="0">
      <p:cViewPr varScale="1">
        <p:scale>
          <a:sx n="86" d="100"/>
          <a:sy n="86" d="100"/>
        </p:scale>
        <p:origin x="533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470E-AEAC-4685-B661-7C113110031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FF086-A80D-424E-AECF-A63F81442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FF086-A80D-424E-AECF-A63F814429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071F0-A7BF-46F7-A021-70AFA0E7D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66135E-92F7-46C0-9090-70011287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C31D1-3272-482E-B64F-7ED3E2ED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74434-3442-47EA-AD03-642721A1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B11ADD-5460-48CB-ADB3-AB4518A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59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E0A27-746F-445B-914B-488DAE2E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26CCC-10E3-4D90-8557-C04A9959B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233F9-7098-4D2E-A4B1-7C1C7EE5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25A1A6-BDFF-468E-8013-24EE8F4B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A8559F-B50D-4E80-B097-A579567B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1C17EA-0FF4-4587-9673-D0B529BEB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43F2EE-E61E-4E75-ACEC-A70C7E2A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CFFE3D-D6B5-4D73-A4AB-EA99FDF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DCDE26-94DE-4989-85FC-11DB6AF4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FE36AA-3BF5-4314-B6BC-22713AE1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9287F-5326-4010-B15B-7FB2D2EF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79671-FBFC-42B6-BD3A-BE5C3265B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5B1F6-F0C8-4A27-B32B-E866609E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1F9342-1DD4-4E9F-B910-8A4F44A0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3C1B99-0C5E-488E-B537-201C1246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F32A8-2B5F-4C4A-A156-7C0DEFEE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46B208-61D3-40A4-A8D1-9F094BF7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D7616-6458-4F26-B861-FD232126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91E654-F59B-4B93-8985-49B179B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0E9AE-29E4-442B-8B13-0163CAB0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8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8C0B3-80EF-4D51-A0E2-7276C8DC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81951A-720F-4780-916F-E7994C81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5257E-5C3E-4C2C-B43C-F2B4F67E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75FFC2-6D29-4FA2-A422-69AF429C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9A6612-D089-47E5-BC4C-A50F46B2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1ED561-65B5-4FA6-B31E-1FA223E2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39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63643-D378-4462-89C4-1929BFAE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1CE538-D62C-49A1-856E-8CFCAE2E0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DC49A4-2A44-44FD-B55E-90A2C793F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BD7682-71EA-4E54-8C41-B688B245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768ACE-A29F-451A-8C5B-7EE887057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816B00-FF62-4272-BEF2-331F3DC7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CD6BCA-C523-4F37-A1B0-14D30B96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BF73BD-6B6E-4126-8B8A-E78A5EB2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6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DE2A0-636B-4FED-BA0C-D428A801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ACB9DB-85C9-453E-86B9-92F8D703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18B5F9-39DE-453A-992C-C62441CC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113EB-6B7B-4E29-AF4F-1A5DA8D9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61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A94F5-DB9E-4175-AFB6-F3014202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C1945E-91E8-46D6-ACBD-DA5AAF63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95C804-AE02-4D54-B862-393DCA1C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1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16F35-26D9-425E-9947-FBC144B6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C35FAD-DF5A-4AC1-BE3D-22A918CC5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6F8FFC-2726-438D-8F6A-1BA270B43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E2530A-B115-485B-A076-4BDBA116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3BAE64-D82A-4FE9-8AC6-57CFD205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DCB403-D55A-4F00-840A-5B7B5954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7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BF76B-09B5-48B6-B468-5FFDAC09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73BA1C-8A07-46E7-925C-FA02109C0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7C8607-6057-4D70-B682-2A078CED0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A2D335-47D4-4219-ADE9-F776A465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9668AD-434B-46A2-9D0D-884A08FA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5644F8-0E20-4375-B0FD-DF235085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0C89C0-7543-4600-AFC6-A78739CB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F22484-FE1F-44D8-AB3A-D6562564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05339-FC37-4B13-9BAA-79792C1B6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5D60-FF04-44D5-B840-CBA042B365F7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2BE877-403F-4F7E-BB22-292E8938B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B15DFD-AF96-44B8-B51F-FA8D358B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9B2A-D6F0-41A8-B858-51A7E216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8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2.mp3"/><Relationship Id="rId7" Type="http://schemas.microsoft.com/office/2007/relationships/media" Target="../media/media9.mp3"/><Relationship Id="rId12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8.mp3"/><Relationship Id="rId11" Type="http://schemas.openxmlformats.org/officeDocument/2006/relationships/image" Target="../media/image31.png"/><Relationship Id="rId5" Type="http://schemas.microsoft.com/office/2007/relationships/media" Target="../media/media8.mp3"/><Relationship Id="rId10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ettechniek.info/additional/additive-synthesi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meettechniek.info/additional/additive-synthesi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329F934-5AD8-4C25-9AA9-A4C6DBCA0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6146"/>
            <a:ext cx="9144000" cy="2521671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The Evolution of Common Western </a:t>
            </a:r>
            <a:r>
              <a:rPr lang="en-US" altLang="zh-CN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Tuning Systems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9389"/>
            <a:ext cx="9144000" cy="78154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Wayne Wu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C991A6-629D-4498-8E9F-0554AAF80C14}"/>
              </a:ext>
            </a:extLst>
          </p:cNvPr>
          <p:cNvCxnSpPr>
            <a:cxnSpLocks/>
          </p:cNvCxnSpPr>
          <p:nvPr/>
        </p:nvCxnSpPr>
        <p:spPr>
          <a:xfrm>
            <a:off x="303543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8120F9-DE0F-4AAD-99F5-8BF2D49B6C07}"/>
              </a:ext>
            </a:extLst>
          </p:cNvPr>
          <p:cNvCxnSpPr>
            <a:cxnSpLocks/>
          </p:cNvCxnSpPr>
          <p:nvPr/>
        </p:nvCxnSpPr>
        <p:spPr>
          <a:xfrm>
            <a:off x="5487968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DD51997E-3F21-4523-AB47-7A477C20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2" y="1594290"/>
            <a:ext cx="7386016" cy="44223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2194D-C8E6-44D1-B013-3B738CA84F96}"/>
              </a:ext>
            </a:extLst>
          </p:cNvPr>
          <p:cNvCxnSpPr>
            <a:cxnSpLocks/>
          </p:cNvCxnSpPr>
          <p:nvPr/>
        </p:nvCxnSpPr>
        <p:spPr>
          <a:xfrm>
            <a:off x="7893373" y="6089988"/>
            <a:ext cx="0" cy="61150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BE864-405F-4F75-9E25-1BA45D45095B}"/>
              </a:ext>
            </a:extLst>
          </p:cNvPr>
          <p:cNvSpPr/>
          <p:nvPr/>
        </p:nvSpPr>
        <p:spPr>
          <a:xfrm rot="10800000">
            <a:off x="5417571" y="1184588"/>
            <a:ext cx="2475801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AD0F011-D482-439B-B9AD-E4F7F6C8A55F}"/>
              </a:ext>
            </a:extLst>
          </p:cNvPr>
          <p:cNvSpPr txBox="1">
            <a:spLocks/>
          </p:cNvSpPr>
          <p:nvPr/>
        </p:nvSpPr>
        <p:spPr>
          <a:xfrm>
            <a:off x="0" y="5329"/>
            <a:ext cx="5307291" cy="62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277F3C-17A7-4B03-A8E9-3DEB8AA3D476}"/>
                  </a:ext>
                </a:extLst>
              </p:cNvPr>
              <p:cNvSpPr/>
              <p:nvPr/>
            </p:nvSpPr>
            <p:spPr>
              <a:xfrm>
                <a:off x="5976246" y="661367"/>
                <a:ext cx="1358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277F3C-17A7-4B03-A8E9-3DEB8AA3D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46" y="661367"/>
                <a:ext cx="13584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2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C991A6-629D-4498-8E9F-0554AAF80C14}"/>
              </a:ext>
            </a:extLst>
          </p:cNvPr>
          <p:cNvCxnSpPr>
            <a:cxnSpLocks/>
          </p:cNvCxnSpPr>
          <p:nvPr/>
        </p:nvCxnSpPr>
        <p:spPr>
          <a:xfrm>
            <a:off x="303543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8120F9-DE0F-4AAD-99F5-8BF2D49B6C07}"/>
              </a:ext>
            </a:extLst>
          </p:cNvPr>
          <p:cNvCxnSpPr>
            <a:cxnSpLocks/>
          </p:cNvCxnSpPr>
          <p:nvPr/>
        </p:nvCxnSpPr>
        <p:spPr>
          <a:xfrm>
            <a:off x="5544529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DD51997E-3F21-4523-AB47-7A477C20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2" y="1594290"/>
            <a:ext cx="7386016" cy="44223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2194D-C8E6-44D1-B013-3B738CA84F96}"/>
              </a:ext>
            </a:extLst>
          </p:cNvPr>
          <p:cNvCxnSpPr>
            <a:cxnSpLocks/>
          </p:cNvCxnSpPr>
          <p:nvPr/>
        </p:nvCxnSpPr>
        <p:spPr>
          <a:xfrm>
            <a:off x="7893373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A82590-CDD5-4481-A4E8-F14A5BC4DF8B}"/>
              </a:ext>
            </a:extLst>
          </p:cNvPr>
          <p:cNvSpPr/>
          <p:nvPr/>
        </p:nvSpPr>
        <p:spPr>
          <a:xfrm rot="10800000">
            <a:off x="3681161" y="1060609"/>
            <a:ext cx="4212211" cy="491842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215823"/>
              <a:gd name="connsiteY0" fmla="*/ 0 h 313035"/>
              <a:gd name="connsiteX1" fmla="*/ 1150595 w 2215823"/>
              <a:gd name="connsiteY1" fmla="*/ 313035 h 313035"/>
              <a:gd name="connsiteX2" fmla="*/ 2215823 w 2215823"/>
              <a:gd name="connsiteY2" fmla="*/ 1951 h 313035"/>
              <a:gd name="connsiteX0" fmla="*/ 0 w 2220679"/>
              <a:gd name="connsiteY0" fmla="*/ 81181 h 395345"/>
              <a:gd name="connsiteX1" fmla="*/ 1150595 w 2220679"/>
              <a:gd name="connsiteY1" fmla="*/ 394216 h 395345"/>
              <a:gd name="connsiteX2" fmla="*/ 2220679 w 2220679"/>
              <a:gd name="connsiteY2" fmla="*/ 0 h 395345"/>
              <a:gd name="connsiteX0" fmla="*/ 0 w 2220679"/>
              <a:gd name="connsiteY0" fmla="*/ 81181 h 395345"/>
              <a:gd name="connsiteX1" fmla="*/ 1150595 w 2220679"/>
              <a:gd name="connsiteY1" fmla="*/ 394216 h 395345"/>
              <a:gd name="connsiteX2" fmla="*/ 2220679 w 2220679"/>
              <a:gd name="connsiteY2" fmla="*/ 0 h 395345"/>
              <a:gd name="connsiteX0" fmla="*/ 0 w 2220679"/>
              <a:gd name="connsiteY0" fmla="*/ 20722 h 394271"/>
              <a:gd name="connsiteX1" fmla="*/ 1150595 w 2220679"/>
              <a:gd name="connsiteY1" fmla="*/ 394216 h 394271"/>
              <a:gd name="connsiteX2" fmla="*/ 2220679 w 2220679"/>
              <a:gd name="connsiteY2" fmla="*/ 0 h 394271"/>
              <a:gd name="connsiteX0" fmla="*/ 0 w 2220679"/>
              <a:gd name="connsiteY0" fmla="*/ 20722 h 394984"/>
              <a:gd name="connsiteX1" fmla="*/ 1150595 w 2220679"/>
              <a:gd name="connsiteY1" fmla="*/ 394216 h 394984"/>
              <a:gd name="connsiteX2" fmla="*/ 2220679 w 2220679"/>
              <a:gd name="connsiteY2" fmla="*/ 0 h 394984"/>
              <a:gd name="connsiteX0" fmla="*/ 0 w 2220679"/>
              <a:gd name="connsiteY0" fmla="*/ 20722 h 398910"/>
              <a:gd name="connsiteX1" fmla="*/ 1150595 w 2220679"/>
              <a:gd name="connsiteY1" fmla="*/ 394216 h 398910"/>
              <a:gd name="connsiteX2" fmla="*/ 2220679 w 2220679"/>
              <a:gd name="connsiteY2" fmla="*/ 0 h 398910"/>
              <a:gd name="connsiteX0" fmla="*/ 0 w 2220679"/>
              <a:gd name="connsiteY0" fmla="*/ 20722 h 394310"/>
              <a:gd name="connsiteX1" fmla="*/ 1150595 w 2220679"/>
              <a:gd name="connsiteY1" fmla="*/ 394216 h 394310"/>
              <a:gd name="connsiteX2" fmla="*/ 2220679 w 2220679"/>
              <a:gd name="connsiteY2" fmla="*/ 0 h 3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679" h="394310">
                <a:moveTo>
                  <a:pt x="0" y="20722"/>
                </a:moveTo>
                <a:cubicBezTo>
                  <a:pt x="196481" y="307099"/>
                  <a:pt x="780482" y="397670"/>
                  <a:pt x="1150595" y="394216"/>
                </a:cubicBezTo>
                <a:cubicBezTo>
                  <a:pt x="1520708" y="390762"/>
                  <a:pt x="2094545" y="356262"/>
                  <a:pt x="2220679" y="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138F1-14D1-46BD-81EE-2AF68EE2BBB2}"/>
              </a:ext>
            </a:extLst>
          </p:cNvPr>
          <p:cNvCxnSpPr>
            <a:cxnSpLocks/>
          </p:cNvCxnSpPr>
          <p:nvPr/>
        </p:nvCxnSpPr>
        <p:spPr>
          <a:xfrm>
            <a:off x="3681162" y="6089988"/>
            <a:ext cx="0" cy="61150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>
            <a:extLst>
              <a:ext uri="{FF2B5EF4-FFF2-40B4-BE49-F238E27FC236}">
                <a16:creationId xmlns:a16="http://schemas.microsoft.com/office/drawing/2014/main" id="{409B85CB-8AA1-4DD2-9171-F6562A5B9062}"/>
              </a:ext>
            </a:extLst>
          </p:cNvPr>
          <p:cNvSpPr txBox="1">
            <a:spLocks/>
          </p:cNvSpPr>
          <p:nvPr/>
        </p:nvSpPr>
        <p:spPr>
          <a:xfrm>
            <a:off x="0" y="5329"/>
            <a:ext cx="5307291" cy="62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FFBA81-F90B-4F60-8475-48C771B2E112}"/>
                  </a:ext>
                </a:extLst>
              </p:cNvPr>
              <p:cNvSpPr/>
              <p:nvPr/>
            </p:nvSpPr>
            <p:spPr>
              <a:xfrm>
                <a:off x="5108041" y="554366"/>
                <a:ext cx="1369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FFBA81-F90B-4F60-8475-48C771B2E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41" y="554366"/>
                <a:ext cx="13696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C991A6-629D-4498-8E9F-0554AAF80C14}"/>
              </a:ext>
            </a:extLst>
          </p:cNvPr>
          <p:cNvCxnSpPr>
            <a:cxnSpLocks/>
          </p:cNvCxnSpPr>
          <p:nvPr/>
        </p:nvCxnSpPr>
        <p:spPr>
          <a:xfrm>
            <a:off x="303543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8120F9-DE0F-4AAD-99F5-8BF2D49B6C07}"/>
              </a:ext>
            </a:extLst>
          </p:cNvPr>
          <p:cNvCxnSpPr>
            <a:cxnSpLocks/>
          </p:cNvCxnSpPr>
          <p:nvPr/>
        </p:nvCxnSpPr>
        <p:spPr>
          <a:xfrm>
            <a:off x="5544529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DD51997E-3F21-4523-AB47-7A477C20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2" y="1594290"/>
            <a:ext cx="7386016" cy="44223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2194D-C8E6-44D1-B013-3B738CA84F96}"/>
              </a:ext>
            </a:extLst>
          </p:cNvPr>
          <p:cNvCxnSpPr>
            <a:cxnSpLocks/>
          </p:cNvCxnSpPr>
          <p:nvPr/>
        </p:nvCxnSpPr>
        <p:spPr>
          <a:xfrm>
            <a:off x="7893373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138F1-14D1-46BD-81EE-2AF68EE2BBB2}"/>
              </a:ext>
            </a:extLst>
          </p:cNvPr>
          <p:cNvCxnSpPr>
            <a:cxnSpLocks/>
          </p:cNvCxnSpPr>
          <p:nvPr/>
        </p:nvCxnSpPr>
        <p:spPr>
          <a:xfrm>
            <a:off x="6091282" y="6089988"/>
            <a:ext cx="0" cy="61150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C14F0B-EC8D-4952-A7C8-05EAE256C4B2}"/>
              </a:ext>
            </a:extLst>
          </p:cNvPr>
          <p:cNvCxnSpPr>
            <a:cxnSpLocks/>
          </p:cNvCxnSpPr>
          <p:nvPr/>
        </p:nvCxnSpPr>
        <p:spPr>
          <a:xfrm>
            <a:off x="3689020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A69914-2839-4A8B-BF7A-D3580EEBFF85}"/>
              </a:ext>
            </a:extLst>
          </p:cNvPr>
          <p:cNvSpPr/>
          <p:nvPr/>
        </p:nvSpPr>
        <p:spPr>
          <a:xfrm rot="10800000">
            <a:off x="3689019" y="1147912"/>
            <a:ext cx="2402263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AA4385EE-D04C-429B-B8FA-007B02FCFE42}"/>
              </a:ext>
            </a:extLst>
          </p:cNvPr>
          <p:cNvSpPr txBox="1">
            <a:spLocks/>
          </p:cNvSpPr>
          <p:nvPr/>
        </p:nvSpPr>
        <p:spPr>
          <a:xfrm>
            <a:off x="0" y="5329"/>
            <a:ext cx="5307291" cy="62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6A12C8-B1FA-4504-B55E-EBAD732EDC93}"/>
                  </a:ext>
                </a:extLst>
              </p:cNvPr>
              <p:cNvSpPr/>
              <p:nvPr/>
            </p:nvSpPr>
            <p:spPr>
              <a:xfrm>
                <a:off x="4090885" y="624691"/>
                <a:ext cx="1358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6A12C8-B1FA-4504-B55E-EBAD732ED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85" y="624691"/>
                <a:ext cx="13584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8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21B5807-1CD1-4664-B074-0DEB64FC88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533451"/>
                  </p:ext>
                </p:extLst>
              </p:nvPr>
            </p:nvGraphicFramePr>
            <p:xfrm>
              <a:off x="25134" y="2178603"/>
              <a:ext cx="12141723" cy="20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496">
                      <a:extLst>
                        <a:ext uri="{9D8B030D-6E8A-4147-A177-3AD203B41FA5}">
                          <a16:colId xmlns:a16="http://schemas.microsoft.com/office/drawing/2014/main" val="3583149117"/>
                        </a:ext>
                      </a:extLst>
                    </a:gridCol>
                    <a:gridCol w="1084083">
                      <a:extLst>
                        <a:ext uri="{9D8B030D-6E8A-4147-A177-3AD203B41FA5}">
                          <a16:colId xmlns:a16="http://schemas.microsoft.com/office/drawing/2014/main" val="3382861615"/>
                        </a:ext>
                      </a:extLst>
                    </a:gridCol>
                    <a:gridCol w="1084082">
                      <a:extLst>
                        <a:ext uri="{9D8B030D-6E8A-4147-A177-3AD203B41FA5}">
                          <a16:colId xmlns:a16="http://schemas.microsoft.com/office/drawing/2014/main" val="2099387274"/>
                        </a:ext>
                      </a:extLst>
                    </a:gridCol>
                    <a:gridCol w="1131217">
                      <a:extLst>
                        <a:ext uri="{9D8B030D-6E8A-4147-A177-3AD203B41FA5}">
                          <a16:colId xmlns:a16="http://schemas.microsoft.com/office/drawing/2014/main" val="3170479825"/>
                        </a:ext>
                      </a:extLst>
                    </a:gridCol>
                    <a:gridCol w="772998">
                      <a:extLst>
                        <a:ext uri="{9D8B030D-6E8A-4147-A177-3AD203B41FA5}">
                          <a16:colId xmlns:a16="http://schemas.microsoft.com/office/drawing/2014/main" val="2768599400"/>
                        </a:ext>
                      </a:extLst>
                    </a:gridCol>
                    <a:gridCol w="584462">
                      <a:extLst>
                        <a:ext uri="{9D8B030D-6E8A-4147-A177-3AD203B41FA5}">
                          <a16:colId xmlns:a16="http://schemas.microsoft.com/office/drawing/2014/main" val="2837449822"/>
                        </a:ext>
                      </a:extLst>
                    </a:gridCol>
                    <a:gridCol w="604776">
                      <a:extLst>
                        <a:ext uri="{9D8B030D-6E8A-4147-A177-3AD203B41FA5}">
                          <a16:colId xmlns:a16="http://schemas.microsoft.com/office/drawing/2014/main" val="717250492"/>
                        </a:ext>
                      </a:extLst>
                    </a:gridCol>
                    <a:gridCol w="1034152">
                      <a:extLst>
                        <a:ext uri="{9D8B030D-6E8A-4147-A177-3AD203B41FA5}">
                          <a16:colId xmlns:a16="http://schemas.microsoft.com/office/drawing/2014/main" val="4093334704"/>
                        </a:ext>
                      </a:extLst>
                    </a:gridCol>
                    <a:gridCol w="1206510">
                      <a:extLst>
                        <a:ext uri="{9D8B030D-6E8A-4147-A177-3AD203B41FA5}">
                          <a16:colId xmlns:a16="http://schemas.microsoft.com/office/drawing/2014/main" val="2132288978"/>
                        </a:ext>
                      </a:extLst>
                    </a:gridCol>
                    <a:gridCol w="1187357">
                      <a:extLst>
                        <a:ext uri="{9D8B030D-6E8A-4147-A177-3AD203B41FA5}">
                          <a16:colId xmlns:a16="http://schemas.microsoft.com/office/drawing/2014/main" val="2520691343"/>
                        </a:ext>
                      </a:extLst>
                    </a:gridCol>
                    <a:gridCol w="1132963">
                      <a:extLst>
                        <a:ext uri="{9D8B030D-6E8A-4147-A177-3AD203B41FA5}">
                          <a16:colId xmlns:a16="http://schemas.microsoft.com/office/drawing/2014/main" val="1435837311"/>
                        </a:ext>
                      </a:extLst>
                    </a:gridCol>
                    <a:gridCol w="1159627">
                      <a:extLst>
                        <a:ext uri="{9D8B030D-6E8A-4147-A177-3AD203B41FA5}">
                          <a16:colId xmlns:a16="http://schemas.microsoft.com/office/drawing/2014/main" val="192441013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1666837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1049605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256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128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81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243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729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583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21B5807-1CD1-4664-B074-0DEB64FC88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533451"/>
                  </p:ext>
                </p:extLst>
              </p:nvPr>
            </p:nvGraphicFramePr>
            <p:xfrm>
              <a:off x="25134" y="2178603"/>
              <a:ext cx="12141723" cy="20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496">
                      <a:extLst>
                        <a:ext uri="{9D8B030D-6E8A-4147-A177-3AD203B41FA5}">
                          <a16:colId xmlns:a16="http://schemas.microsoft.com/office/drawing/2014/main" val="3583149117"/>
                        </a:ext>
                      </a:extLst>
                    </a:gridCol>
                    <a:gridCol w="1084083">
                      <a:extLst>
                        <a:ext uri="{9D8B030D-6E8A-4147-A177-3AD203B41FA5}">
                          <a16:colId xmlns:a16="http://schemas.microsoft.com/office/drawing/2014/main" val="3382861615"/>
                        </a:ext>
                      </a:extLst>
                    </a:gridCol>
                    <a:gridCol w="1084082">
                      <a:extLst>
                        <a:ext uri="{9D8B030D-6E8A-4147-A177-3AD203B41FA5}">
                          <a16:colId xmlns:a16="http://schemas.microsoft.com/office/drawing/2014/main" val="2099387274"/>
                        </a:ext>
                      </a:extLst>
                    </a:gridCol>
                    <a:gridCol w="1131217">
                      <a:extLst>
                        <a:ext uri="{9D8B030D-6E8A-4147-A177-3AD203B41FA5}">
                          <a16:colId xmlns:a16="http://schemas.microsoft.com/office/drawing/2014/main" val="3170479825"/>
                        </a:ext>
                      </a:extLst>
                    </a:gridCol>
                    <a:gridCol w="772998">
                      <a:extLst>
                        <a:ext uri="{9D8B030D-6E8A-4147-A177-3AD203B41FA5}">
                          <a16:colId xmlns:a16="http://schemas.microsoft.com/office/drawing/2014/main" val="2768599400"/>
                        </a:ext>
                      </a:extLst>
                    </a:gridCol>
                    <a:gridCol w="584462">
                      <a:extLst>
                        <a:ext uri="{9D8B030D-6E8A-4147-A177-3AD203B41FA5}">
                          <a16:colId xmlns:a16="http://schemas.microsoft.com/office/drawing/2014/main" val="2837449822"/>
                        </a:ext>
                      </a:extLst>
                    </a:gridCol>
                    <a:gridCol w="604776">
                      <a:extLst>
                        <a:ext uri="{9D8B030D-6E8A-4147-A177-3AD203B41FA5}">
                          <a16:colId xmlns:a16="http://schemas.microsoft.com/office/drawing/2014/main" val="717250492"/>
                        </a:ext>
                      </a:extLst>
                    </a:gridCol>
                    <a:gridCol w="1034152">
                      <a:extLst>
                        <a:ext uri="{9D8B030D-6E8A-4147-A177-3AD203B41FA5}">
                          <a16:colId xmlns:a16="http://schemas.microsoft.com/office/drawing/2014/main" val="4093334704"/>
                        </a:ext>
                      </a:extLst>
                    </a:gridCol>
                    <a:gridCol w="1206510">
                      <a:extLst>
                        <a:ext uri="{9D8B030D-6E8A-4147-A177-3AD203B41FA5}">
                          <a16:colId xmlns:a16="http://schemas.microsoft.com/office/drawing/2014/main" val="2132288978"/>
                        </a:ext>
                      </a:extLst>
                    </a:gridCol>
                    <a:gridCol w="1187357">
                      <a:extLst>
                        <a:ext uri="{9D8B030D-6E8A-4147-A177-3AD203B41FA5}">
                          <a16:colId xmlns:a16="http://schemas.microsoft.com/office/drawing/2014/main" val="2520691343"/>
                        </a:ext>
                      </a:extLst>
                    </a:gridCol>
                    <a:gridCol w="1132963">
                      <a:extLst>
                        <a:ext uri="{9D8B030D-6E8A-4147-A177-3AD203B41FA5}">
                          <a16:colId xmlns:a16="http://schemas.microsoft.com/office/drawing/2014/main" val="1435837311"/>
                        </a:ext>
                      </a:extLst>
                    </a:gridCol>
                    <a:gridCol w="1159627">
                      <a:extLst>
                        <a:ext uri="{9D8B030D-6E8A-4147-A177-3AD203B41FA5}">
                          <a16:colId xmlns:a16="http://schemas.microsoft.com/office/drawing/2014/main" val="192441013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1666837"/>
                      </a:ext>
                    </a:extLst>
                  </a:tr>
                  <a:tr h="690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5614" r="-948947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6742" t="-95614" r="-912921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6742" t="-95614" r="-812921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3548" t="-95614" r="-677957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0952" t="-95614" r="-900794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750" t="-95614" r="-1082292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36" t="-95614" r="-949495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9412" t="-95614" r="-452941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7677" t="-95614" r="-288889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28718" t="-95614" r="-193333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8817" t="-95614" r="-102688" b="-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8421" t="-95614" r="-526" b="-96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049605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4587" r="-9489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6742" t="-204587" r="-912921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6742" t="-204587" r="-812921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3548" t="-204587" r="-67795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0952" t="-204587" r="-900794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750" t="-204587" r="-1082292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36" t="-204587" r="-94949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9412" t="-204587" r="-452941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7677" t="-204587" r="-288889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28718" t="-204587" r="-193333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8817" t="-204587" r="-102688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8421" t="-204587" r="-526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5837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667354"/>
                  </p:ext>
                </p:extLst>
              </p:nvPr>
            </p:nvGraphicFramePr>
            <p:xfrm>
              <a:off x="25137" y="4625455"/>
              <a:ext cx="12141720" cy="1450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256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729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128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243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667354"/>
                  </p:ext>
                </p:extLst>
              </p:nvPr>
            </p:nvGraphicFramePr>
            <p:xfrm>
              <a:off x="25137" y="4625455"/>
              <a:ext cx="12141720" cy="1450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5271" r="-1065497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88" t="-85271" r="-971765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25" t="-85271" r="-932500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094" t="-85271" r="-838365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5210" t="-85271" r="-698204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8193" t="-85271" r="-602410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4611" t="-85271" r="-498802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795" t="-85271" r="-401807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8795" t="-85271" r="-301807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3413" t="-85271" r="-200000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9398" t="-85271" r="-101205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92814" t="-85271" r="-599" b="-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19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392020" y="46602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However… 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35FE1DB3-ED8B-4AD7-8F94-20C52426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3" y="2053180"/>
            <a:ext cx="6960965" cy="416785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9C950A-2444-48FE-85F2-5603DA1E14D2}"/>
              </a:ext>
            </a:extLst>
          </p:cNvPr>
          <p:cNvSpPr/>
          <p:nvPr/>
        </p:nvSpPr>
        <p:spPr>
          <a:xfrm rot="10800000">
            <a:off x="7907802" y="1650015"/>
            <a:ext cx="2302994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97D170-43AB-42BE-9BA0-EE34CACF8C99}"/>
              </a:ext>
            </a:extLst>
          </p:cNvPr>
          <p:cNvCxnSpPr>
            <a:cxnSpLocks/>
          </p:cNvCxnSpPr>
          <p:nvPr/>
        </p:nvCxnSpPr>
        <p:spPr>
          <a:xfrm>
            <a:off x="10215503" y="6221030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38FD9E-0EFD-425E-B5CC-160307BCB8CA}"/>
                  </a:ext>
                </a:extLst>
              </p:cNvPr>
              <p:cNvSpPr/>
              <p:nvPr/>
            </p:nvSpPr>
            <p:spPr>
              <a:xfrm>
                <a:off x="8266022" y="1109540"/>
                <a:ext cx="1369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38FD9E-0EFD-425E-B5CC-160307BCB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022" y="1109540"/>
                <a:ext cx="13696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9F5360-CFB6-43AD-9F46-24CB694A5D74}"/>
              </a:ext>
            </a:extLst>
          </p:cNvPr>
          <p:cNvCxnSpPr>
            <a:cxnSpLocks/>
          </p:cNvCxnSpPr>
          <p:nvPr/>
        </p:nvCxnSpPr>
        <p:spPr>
          <a:xfrm>
            <a:off x="7987643" y="6221030"/>
            <a:ext cx="0" cy="61150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3651" y="973217"/>
                <a:ext cx="4883723" cy="568210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If we step down one more perfect fifth from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E♭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, calculate the ratio of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A♭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as: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×2=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1024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  <m:r>
                        <a:rPr lang="en-US" sz="2800" b="0" i="0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=1.4047</m:t>
                      </m:r>
                    </m:oMath>
                  </m:oMathPara>
                </a14:m>
                <a:endParaRPr lang="en-US" sz="2800" dirty="0">
                  <a:ln>
                    <a:solidFill>
                      <a:srgbClr val="333F50"/>
                    </a:solidFill>
                  </a:ln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… but we calculated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G♯ 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729</m:t>
                        </m:r>
                      </m:num>
                      <m:den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512</m:t>
                        </m:r>
                      </m:den>
                    </m:f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=1.4238</m:t>
                    </m:r>
                  </m:oMath>
                </a14:m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3651" y="973217"/>
                <a:ext cx="4883723" cy="5682107"/>
              </a:xfrm>
              <a:blipFill>
                <a:blip r:embed="rId4"/>
                <a:stretch>
                  <a:fillRect l="-2244" r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4000" y="477925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 What Exactly Is That Interval?  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10187" y="1508855"/>
                <a:ext cx="9771626" cy="465560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The ratio between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G♯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and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E♭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can be calculated by: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262144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177147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=1.4798</m:t>
                      </m:r>
                    </m:oMath>
                  </m:oMathPara>
                </a14:m>
                <a:endParaRPr lang="en-US" sz="2800" dirty="0">
                  <a:ln>
                    <a:solidFill>
                      <a:srgbClr val="333F50"/>
                    </a:solidFill>
                  </a:ln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Whereas a Just Perfect Fifth have a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altLang="zh-CN" sz="2800" dirty="0"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This is called the Wolf Interval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Compared to a Just Perfect Fifth </a:t>
                </a:r>
              </a:p>
            </p:txBody>
          </p:sp>
        </mc:Choice>
        <mc:Fallback xmlns="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10187" y="1508855"/>
                <a:ext cx="9771626" cy="4655607"/>
              </a:xfrm>
              <a:blipFill>
                <a:blip r:embed="rId6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ythagorean Wolf Fifth">
            <a:hlinkClick r:id="" action="ppaction://media"/>
            <a:extLst>
              <a:ext uri="{FF2B5EF4-FFF2-40B4-BE49-F238E27FC236}">
                <a16:creationId xmlns:a16="http://schemas.microsoft.com/office/drawing/2014/main" id="{F90A048B-9254-4EC7-9448-B93287EFD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7644" y="4690954"/>
            <a:ext cx="487363" cy="487363"/>
          </a:xfrm>
          <a:prstGeom prst="rect">
            <a:avLst/>
          </a:prstGeom>
        </p:spPr>
      </p:pic>
      <p:pic>
        <p:nvPicPr>
          <p:cNvPr id="8" name="Perfect Fifth">
            <a:hlinkClick r:id="" action="ppaction://media"/>
            <a:extLst>
              <a:ext uri="{FF2B5EF4-FFF2-40B4-BE49-F238E27FC236}">
                <a16:creationId xmlns:a16="http://schemas.microsoft.com/office/drawing/2014/main" id="{CF0EA235-FA85-482A-9C68-8AE66DA5AD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1325" y="54334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Preserves Octaves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 :1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) and Major Thirds 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)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Remember: a Major Third is 4 semitones and an Octave is 12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4 divides 12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If we stack the Major Thirds, we don’t get very far</a:t>
                </a: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  <a:blipFill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008661" y="715707"/>
            <a:ext cx="10174668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¼ Comma Meantone Temperament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C991A6-629D-4498-8E9F-0554AAF80C14}"/>
              </a:ext>
            </a:extLst>
          </p:cNvPr>
          <p:cNvCxnSpPr>
            <a:cxnSpLocks/>
          </p:cNvCxnSpPr>
          <p:nvPr/>
        </p:nvCxnSpPr>
        <p:spPr>
          <a:xfrm>
            <a:off x="303543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DD51997E-3F21-4523-AB47-7A477C20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2" y="1594290"/>
            <a:ext cx="7386016" cy="442234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C14F0B-EC8D-4952-A7C8-05EAE256C4B2}"/>
              </a:ext>
            </a:extLst>
          </p:cNvPr>
          <p:cNvCxnSpPr>
            <a:cxnSpLocks/>
          </p:cNvCxnSpPr>
          <p:nvPr/>
        </p:nvCxnSpPr>
        <p:spPr>
          <a:xfrm>
            <a:off x="4537433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A69914-2839-4A8B-BF7A-D3580EEBFF85}"/>
              </a:ext>
            </a:extLst>
          </p:cNvPr>
          <p:cNvSpPr/>
          <p:nvPr/>
        </p:nvSpPr>
        <p:spPr>
          <a:xfrm rot="10800000">
            <a:off x="3035431" y="1147913"/>
            <a:ext cx="1498862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7135AC-4BBC-4C95-A7DB-1D56E2205965}"/>
              </a:ext>
            </a:extLst>
          </p:cNvPr>
          <p:cNvSpPr/>
          <p:nvPr/>
        </p:nvSpPr>
        <p:spPr>
          <a:xfrm rot="10800000">
            <a:off x="4534293" y="1147912"/>
            <a:ext cx="1196847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A85331-A5E3-44F9-9348-A7BB4D5A09D6}"/>
              </a:ext>
            </a:extLst>
          </p:cNvPr>
          <p:cNvSpPr/>
          <p:nvPr/>
        </p:nvSpPr>
        <p:spPr>
          <a:xfrm rot="10800000">
            <a:off x="5731140" y="1147909"/>
            <a:ext cx="1518072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42B752-E4B0-4564-8CE4-834A23ED7AC6}"/>
              </a:ext>
            </a:extLst>
          </p:cNvPr>
          <p:cNvCxnSpPr>
            <a:cxnSpLocks/>
          </p:cNvCxnSpPr>
          <p:nvPr/>
        </p:nvCxnSpPr>
        <p:spPr>
          <a:xfrm>
            <a:off x="570757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7" y="1123651"/>
                <a:ext cx="10452295" cy="5649508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Calculate the Fifth according to the Major Third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Take 2 Octaves and a Major Third up: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12×2+4=28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Take 4 Fifths up: 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×7</m:t>
                    </m:r>
                    <m:r>
                      <a:rPr lang="en-US" sz="28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Calculate the Fifths by: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 </m:t>
                      </m:r>
                      <m:r>
                        <a:rPr lang="en-US" sz="2800" b="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Repeat the stacked Fifths procedure in Pythagorean Tuning</a:t>
                </a:r>
              </a:p>
              <a:p>
                <a:pPr algn="l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7" y="1123651"/>
                <a:ext cx="10452295" cy="5649508"/>
              </a:xfrm>
              <a:blipFill>
                <a:blip r:embed="rId3"/>
                <a:stretch>
                  <a:fillRect l="-1050" b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008661" y="244367"/>
            <a:ext cx="10174668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¼ Comma Meantone Temperament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¼ Comma Meantone Temperament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21B5807-1CD1-4664-B074-0DEB64FC88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730495"/>
                  </p:ext>
                </p:extLst>
              </p:nvPr>
            </p:nvGraphicFramePr>
            <p:xfrm>
              <a:off x="25134" y="2178603"/>
              <a:ext cx="12141723" cy="1994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496">
                      <a:extLst>
                        <a:ext uri="{9D8B030D-6E8A-4147-A177-3AD203B41FA5}">
                          <a16:colId xmlns:a16="http://schemas.microsoft.com/office/drawing/2014/main" val="3583149117"/>
                        </a:ext>
                      </a:extLst>
                    </a:gridCol>
                    <a:gridCol w="1134364">
                      <a:extLst>
                        <a:ext uri="{9D8B030D-6E8A-4147-A177-3AD203B41FA5}">
                          <a16:colId xmlns:a16="http://schemas.microsoft.com/office/drawing/2014/main" val="3382861615"/>
                        </a:ext>
                      </a:extLst>
                    </a:gridCol>
                    <a:gridCol w="1102936">
                      <a:extLst>
                        <a:ext uri="{9D8B030D-6E8A-4147-A177-3AD203B41FA5}">
                          <a16:colId xmlns:a16="http://schemas.microsoft.com/office/drawing/2014/main" val="2099387274"/>
                        </a:ext>
                      </a:extLst>
                    </a:gridCol>
                    <a:gridCol w="1102936">
                      <a:extLst>
                        <a:ext uri="{9D8B030D-6E8A-4147-A177-3AD203B41FA5}">
                          <a16:colId xmlns:a16="http://schemas.microsoft.com/office/drawing/2014/main" val="3170479825"/>
                        </a:ext>
                      </a:extLst>
                    </a:gridCol>
                    <a:gridCol w="763571">
                      <a:extLst>
                        <a:ext uri="{9D8B030D-6E8A-4147-A177-3AD203B41FA5}">
                          <a16:colId xmlns:a16="http://schemas.microsoft.com/office/drawing/2014/main" val="2768599400"/>
                        </a:ext>
                      </a:extLst>
                    </a:gridCol>
                    <a:gridCol w="509048">
                      <a:extLst>
                        <a:ext uri="{9D8B030D-6E8A-4147-A177-3AD203B41FA5}">
                          <a16:colId xmlns:a16="http://schemas.microsoft.com/office/drawing/2014/main" val="2837449822"/>
                        </a:ext>
                      </a:extLst>
                    </a:gridCol>
                    <a:gridCol w="648763">
                      <a:extLst>
                        <a:ext uri="{9D8B030D-6E8A-4147-A177-3AD203B41FA5}">
                          <a16:colId xmlns:a16="http://schemas.microsoft.com/office/drawing/2014/main" val="717250492"/>
                        </a:ext>
                      </a:extLst>
                    </a:gridCol>
                    <a:gridCol w="1034152">
                      <a:extLst>
                        <a:ext uri="{9D8B030D-6E8A-4147-A177-3AD203B41FA5}">
                          <a16:colId xmlns:a16="http://schemas.microsoft.com/office/drawing/2014/main" val="4093334704"/>
                        </a:ext>
                      </a:extLst>
                    </a:gridCol>
                    <a:gridCol w="1206510">
                      <a:extLst>
                        <a:ext uri="{9D8B030D-6E8A-4147-A177-3AD203B41FA5}">
                          <a16:colId xmlns:a16="http://schemas.microsoft.com/office/drawing/2014/main" val="2132288978"/>
                        </a:ext>
                      </a:extLst>
                    </a:gridCol>
                    <a:gridCol w="1187357">
                      <a:extLst>
                        <a:ext uri="{9D8B030D-6E8A-4147-A177-3AD203B41FA5}">
                          <a16:colId xmlns:a16="http://schemas.microsoft.com/office/drawing/2014/main" val="2520691343"/>
                        </a:ext>
                      </a:extLst>
                    </a:gridCol>
                    <a:gridCol w="1132963">
                      <a:extLst>
                        <a:ext uri="{9D8B030D-6E8A-4147-A177-3AD203B41FA5}">
                          <a16:colId xmlns:a16="http://schemas.microsoft.com/office/drawing/2014/main" val="1435837311"/>
                        </a:ext>
                      </a:extLst>
                    </a:gridCol>
                    <a:gridCol w="1159627">
                      <a:extLst>
                        <a:ext uri="{9D8B030D-6E8A-4147-A177-3AD203B41FA5}">
                          <a16:colId xmlns:a16="http://schemas.microsoft.com/office/drawing/2014/main" val="192441013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1666837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g>
                                              <m:e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g>
                                              <m:e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g>
                                              <m:e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g>
                                              <m:e>
                                                <m:r>
                                                  <a:rPr lang="en-US" sz="1400" i="1">
                                                    <a:ln>
                                                      <a:solidFill>
                                                        <a:srgbClr val="333F50"/>
                                                      </a:solidFill>
                                                    </a:ln>
                                                    <a:solidFill>
                                                      <a:srgbClr val="333F5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1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1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1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n-US" sz="1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g>
                                          <m:e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g>
                                          <m:e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g>
                                          <m:e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g>
                                          <m:e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g>
                                          <m:e>
                                            <m:r>
                                              <a:rPr lang="en-US" sz="1400" i="1">
                                                <a:ln>
                                                  <a:solidFill>
                                                    <a:srgbClr val="333F50"/>
                                                  </a:solidFill>
                                                </a:ln>
                                                <a:solidFill>
                                                  <a:srgbClr val="333F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pt-BR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1049605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16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n-US" sz="16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583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21B5807-1CD1-4664-B074-0DEB64FC88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730495"/>
                  </p:ext>
                </p:extLst>
              </p:nvPr>
            </p:nvGraphicFramePr>
            <p:xfrm>
              <a:off x="25134" y="2178603"/>
              <a:ext cx="12141723" cy="1994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496">
                      <a:extLst>
                        <a:ext uri="{9D8B030D-6E8A-4147-A177-3AD203B41FA5}">
                          <a16:colId xmlns:a16="http://schemas.microsoft.com/office/drawing/2014/main" val="3583149117"/>
                        </a:ext>
                      </a:extLst>
                    </a:gridCol>
                    <a:gridCol w="1134364">
                      <a:extLst>
                        <a:ext uri="{9D8B030D-6E8A-4147-A177-3AD203B41FA5}">
                          <a16:colId xmlns:a16="http://schemas.microsoft.com/office/drawing/2014/main" val="3382861615"/>
                        </a:ext>
                      </a:extLst>
                    </a:gridCol>
                    <a:gridCol w="1102936">
                      <a:extLst>
                        <a:ext uri="{9D8B030D-6E8A-4147-A177-3AD203B41FA5}">
                          <a16:colId xmlns:a16="http://schemas.microsoft.com/office/drawing/2014/main" val="2099387274"/>
                        </a:ext>
                      </a:extLst>
                    </a:gridCol>
                    <a:gridCol w="1102936">
                      <a:extLst>
                        <a:ext uri="{9D8B030D-6E8A-4147-A177-3AD203B41FA5}">
                          <a16:colId xmlns:a16="http://schemas.microsoft.com/office/drawing/2014/main" val="3170479825"/>
                        </a:ext>
                      </a:extLst>
                    </a:gridCol>
                    <a:gridCol w="763571">
                      <a:extLst>
                        <a:ext uri="{9D8B030D-6E8A-4147-A177-3AD203B41FA5}">
                          <a16:colId xmlns:a16="http://schemas.microsoft.com/office/drawing/2014/main" val="2768599400"/>
                        </a:ext>
                      </a:extLst>
                    </a:gridCol>
                    <a:gridCol w="509048">
                      <a:extLst>
                        <a:ext uri="{9D8B030D-6E8A-4147-A177-3AD203B41FA5}">
                          <a16:colId xmlns:a16="http://schemas.microsoft.com/office/drawing/2014/main" val="2837449822"/>
                        </a:ext>
                      </a:extLst>
                    </a:gridCol>
                    <a:gridCol w="648763">
                      <a:extLst>
                        <a:ext uri="{9D8B030D-6E8A-4147-A177-3AD203B41FA5}">
                          <a16:colId xmlns:a16="http://schemas.microsoft.com/office/drawing/2014/main" val="717250492"/>
                        </a:ext>
                      </a:extLst>
                    </a:gridCol>
                    <a:gridCol w="1034152">
                      <a:extLst>
                        <a:ext uri="{9D8B030D-6E8A-4147-A177-3AD203B41FA5}">
                          <a16:colId xmlns:a16="http://schemas.microsoft.com/office/drawing/2014/main" val="4093334704"/>
                        </a:ext>
                      </a:extLst>
                    </a:gridCol>
                    <a:gridCol w="1206510">
                      <a:extLst>
                        <a:ext uri="{9D8B030D-6E8A-4147-A177-3AD203B41FA5}">
                          <a16:colId xmlns:a16="http://schemas.microsoft.com/office/drawing/2014/main" val="2132288978"/>
                        </a:ext>
                      </a:extLst>
                    </a:gridCol>
                    <a:gridCol w="1187357">
                      <a:extLst>
                        <a:ext uri="{9D8B030D-6E8A-4147-A177-3AD203B41FA5}">
                          <a16:colId xmlns:a16="http://schemas.microsoft.com/office/drawing/2014/main" val="2520691343"/>
                        </a:ext>
                      </a:extLst>
                    </a:gridCol>
                    <a:gridCol w="1132963">
                      <a:extLst>
                        <a:ext uri="{9D8B030D-6E8A-4147-A177-3AD203B41FA5}">
                          <a16:colId xmlns:a16="http://schemas.microsoft.com/office/drawing/2014/main" val="1435837311"/>
                        </a:ext>
                      </a:extLst>
                    </a:gridCol>
                    <a:gridCol w="1159627">
                      <a:extLst>
                        <a:ext uri="{9D8B030D-6E8A-4147-A177-3AD203B41FA5}">
                          <a16:colId xmlns:a16="http://schemas.microsoft.com/office/drawing/2014/main" val="192441013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1666837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9091" r="-9489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151" t="-99091" r="-86935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7735" t="-99091" r="-793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735" t="-99091" r="-693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5714" t="-99091" r="-89603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0964" t="-99091" r="-12602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396" t="-99091" r="-8867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9412" t="-99091" r="-4529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7677" t="-99091" r="-28888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28718" t="-99091" r="-1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8817" t="-99091" r="-1026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8421" t="-99091" r="-5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049605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917" r="-9489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151" t="-200917" r="-86935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7735" t="-200917" r="-79337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735" t="-200917" r="-69337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5714" t="-200917" r="-896032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0964" t="-200917" r="-1260241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396" t="-200917" r="-886792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9412" t="-200917" r="-452941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7677" t="-200917" r="-288889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28718" t="-200917" r="-193333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8817" t="-200917" r="-102688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8421" t="-200917" r="-526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5837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384811"/>
                  </p:ext>
                </p:extLst>
              </p:nvPr>
            </p:nvGraphicFramePr>
            <p:xfrm>
              <a:off x="25137" y="4625455"/>
              <a:ext cx="12141720" cy="1529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n-US" sz="2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384811"/>
                  </p:ext>
                </p:extLst>
              </p:nvPr>
            </p:nvGraphicFramePr>
            <p:xfrm>
              <a:off x="25137" y="4625455"/>
              <a:ext cx="12141720" cy="1529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864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7465" r="-1065497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88" t="-77465" r="-971765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25" t="-77465" r="-932500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094" t="-77465" r="-838365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5210" t="-77465" r="-698204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8193" t="-77465" r="-602410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4611" t="-77465" r="-498802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795" t="-77465" r="-401807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8795" t="-77465" r="-301807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3413" t="-77465" r="-200000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9398" t="-77465" r="-101205" b="-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92814" t="-77465" r="-599" b="-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47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329F934-5AD8-4C25-9AA9-A4C6DBCA0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536597"/>
            <a:ext cx="9144000" cy="78154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Tuning System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piano&#10;&#10;Description automatically generated">
            <a:extLst>
              <a:ext uri="{FF2B5EF4-FFF2-40B4-BE49-F238E27FC236}">
                <a16:creationId xmlns:a16="http://schemas.microsoft.com/office/drawing/2014/main" id="{9B873D18-3016-4F41-8DE9-FFD911D2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" y="5592826"/>
            <a:ext cx="6585241" cy="888141"/>
          </a:xfrm>
          <a:prstGeom prst="rect">
            <a:avLst/>
          </a:prstGeom>
        </p:spPr>
      </p:pic>
      <p:pic>
        <p:nvPicPr>
          <p:cNvPr id="15" name="Picture 14" descr="A close up of a piano&#10;&#10;Description automatically generated">
            <a:extLst>
              <a:ext uri="{FF2B5EF4-FFF2-40B4-BE49-F238E27FC236}">
                <a16:creationId xmlns:a16="http://schemas.microsoft.com/office/drawing/2014/main" id="{09C8C431-EB60-41B2-9D1A-622FF00D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46" y="2395429"/>
            <a:ext cx="4026080" cy="3197398"/>
          </a:xfrm>
          <a:prstGeom prst="rect">
            <a:avLst/>
          </a:prstGeom>
        </p:spPr>
      </p:pic>
      <p:pic>
        <p:nvPicPr>
          <p:cNvPr id="17" name="Picture 16" descr="A person holding a guitar&#10;&#10;Description automatically generated">
            <a:extLst>
              <a:ext uri="{FF2B5EF4-FFF2-40B4-BE49-F238E27FC236}">
                <a16:creationId xmlns:a16="http://schemas.microsoft.com/office/drawing/2014/main" id="{032ED3B7-AB09-4260-9D96-9A4B72F0C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2" y="1619542"/>
            <a:ext cx="5157712" cy="34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4000" y="578846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Sanity Check… 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4834" y="1860811"/>
                <a:ext cx="10582332" cy="4854949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If we step down one more perfect fifth from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E♭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, calculate the ratio of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A♭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as: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×2=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=1.4311</m:t>
                      </m:r>
                    </m:oMath>
                  </m:oMathPara>
                </a14:m>
                <a:endParaRPr lang="en-US" sz="2800" dirty="0">
                  <a:ln>
                    <a:solidFill>
                      <a:srgbClr val="333F50"/>
                    </a:solidFill>
                  </a:ln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… still not the same as the</a:t>
                </a:r>
                <a:r>
                  <a:rPr lang="pt-BR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n>
                                  <a:solidFill>
                                    <a:srgbClr val="333F50"/>
                                  </a:solidFill>
                                </a:ln>
                                <a:solidFill>
                                  <a:srgbClr val="333F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=1.3975</m:t>
                    </m:r>
                  </m:oMath>
                </a14:m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for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G♯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4834" y="1860811"/>
                <a:ext cx="10582332" cy="4854949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2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4000" y="477925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Wolf Interval in Meantone 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10187" y="1724468"/>
                <a:ext cx="9771626" cy="465560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The ratio between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G♯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and </a:t>
                </a:r>
                <a:r>
                  <a:rPr lang="en-US" sz="2800" dirty="0">
                    <a:ln>
                      <a:solidFill>
                        <a:srgbClr val="333F50"/>
                      </a:solidFill>
                    </a:ln>
                    <a:solidFill>
                      <a:srgbClr val="333F50"/>
                    </a:solidFill>
                    <a:latin typeface="Georgia" panose="02040502050405020303" pitchFamily="18" charset="0"/>
                  </a:rPr>
                  <a:t>E♭</a:t>
                </a: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can be calculated by: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</a:rPr>
                            <m:t>25×</m:t>
                          </m:r>
                          <m:sSup>
                            <m:sSupPr>
                              <m:ctrlP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i="1">
                                  <a:ln>
                                    <a:solidFill>
                                      <a:srgbClr val="333F50"/>
                                    </a:solidFill>
                                  </a:ln>
                                  <a:solidFill>
                                    <a:srgbClr val="333F50"/>
                                  </a:solidFill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</a:rPr>
                        <m:t>=1.5312</m:t>
                      </m:r>
                    </m:oMath>
                  </m:oMathPara>
                </a14:m>
                <a:endParaRPr lang="en-US" sz="2800" dirty="0">
                  <a:ln>
                    <a:solidFill>
                      <a:srgbClr val="333F50"/>
                    </a:solidFill>
                  </a:ln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Just Perfect Fifth have a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altLang="zh-CN" sz="2800" dirty="0"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Meantone Perfect Fifth have a ratio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=1.4953</m:t>
                    </m:r>
                  </m:oMath>
                </a14:m>
                <a:endParaRPr lang="en-US" altLang="zh-CN" sz="2800" dirty="0"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副标题 2">
                <a:extLst>
                  <a:ext uri="{FF2B5EF4-FFF2-40B4-BE49-F238E27FC236}">
                    <a16:creationId xmlns:a16="http://schemas.microsoft.com/office/drawing/2014/main" id="{91B79352-F0E7-4D56-A6E6-9BC3CDA1A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10187" y="1724468"/>
                <a:ext cx="9771626" cy="4655607"/>
              </a:xfrm>
              <a:blipFill>
                <a:blip r:embed="rId8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Meantone Wolf Fifth">
            <a:hlinkClick r:id="" action="ppaction://media"/>
            <a:extLst>
              <a:ext uri="{FF2B5EF4-FFF2-40B4-BE49-F238E27FC236}">
                <a16:creationId xmlns:a16="http://schemas.microsoft.com/office/drawing/2014/main" id="{5E89FBB2-3222-4566-A0B9-E8798F770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2204" y="3098475"/>
            <a:ext cx="487363" cy="487363"/>
          </a:xfrm>
          <a:prstGeom prst="rect">
            <a:avLst/>
          </a:prstGeom>
        </p:spPr>
      </p:pic>
      <p:pic>
        <p:nvPicPr>
          <p:cNvPr id="9" name="Perfect Fifth">
            <a:hlinkClick r:id="" action="ppaction://media"/>
            <a:extLst>
              <a:ext uri="{FF2B5EF4-FFF2-40B4-BE49-F238E27FC236}">
                <a16:creationId xmlns:a16="http://schemas.microsoft.com/office/drawing/2014/main" id="{8541534C-4524-43B1-90FB-9887CADC43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8241" y="4281208"/>
            <a:ext cx="487363" cy="487363"/>
          </a:xfrm>
          <a:prstGeom prst="rect">
            <a:avLst/>
          </a:prstGeom>
        </p:spPr>
      </p:pic>
      <p:pic>
        <p:nvPicPr>
          <p:cNvPr id="10" name="Meantone Perfect Fifth">
            <a:hlinkClick r:id="" action="ppaction://media"/>
            <a:extLst>
              <a:ext uri="{FF2B5EF4-FFF2-40B4-BE49-F238E27FC236}">
                <a16:creationId xmlns:a16="http://schemas.microsoft.com/office/drawing/2014/main" id="{B2E5F708-950F-4BAF-90DA-025F17D77B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4725" y="5159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59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281962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Even Worse… 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62298"/>
                  </p:ext>
                </p:extLst>
              </p:nvPr>
            </p:nvGraphicFramePr>
            <p:xfrm>
              <a:off x="25136" y="1518467"/>
              <a:ext cx="12141720" cy="1529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n-US" sz="2400" i="1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pt-BR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400" i="1">
                                            <a:ln>
                                              <a:solidFill>
                                                <a:srgbClr val="333F50"/>
                                              </a:solidFill>
                                            </a:ln>
                                            <a:solidFill>
                                              <a:srgbClr val="333F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58AA1D-2D90-4B9B-BC95-13C73F185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62298"/>
                  </p:ext>
                </p:extLst>
              </p:nvPr>
            </p:nvGraphicFramePr>
            <p:xfrm>
              <a:off x="25136" y="1518467"/>
              <a:ext cx="12141720" cy="1529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682051881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74448011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539705168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725115645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0168568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947278356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85997010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54575067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2535278471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12338493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1238460956"/>
                        </a:ext>
                      </a:extLst>
                    </a:gridCol>
                    <a:gridCol w="1016062">
                      <a:extLst>
                        <a:ext uri="{9D8B030D-6E8A-4147-A177-3AD203B41FA5}">
                          <a16:colId xmlns:a16="http://schemas.microsoft.com/office/drawing/2014/main" val="422348999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0795552"/>
                      </a:ext>
                    </a:extLst>
                  </a:tr>
                  <a:tr h="864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6761" r="-106549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88" t="-76761" r="-971765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3125" t="-76761" r="-932500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5094" t="-76761" r="-838365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5210" t="-76761" r="-69820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8193" t="-76761" r="-602410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4611" t="-76761" r="-498802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8795" t="-76761" r="-40180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8795" t="-76761" r="-30180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413" t="-76761" r="-200000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9398" t="-76761" r="-101205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2814" t="-76761" r="-599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1843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50C7023-5092-4C25-A5CA-5C49B9839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016186"/>
                  </p:ext>
                </p:extLst>
              </p:nvPr>
            </p:nvGraphicFramePr>
            <p:xfrm>
              <a:off x="25136" y="3502896"/>
              <a:ext cx="12141724" cy="1994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994">
                      <a:extLst>
                        <a:ext uri="{9D8B030D-6E8A-4147-A177-3AD203B41FA5}">
                          <a16:colId xmlns:a16="http://schemas.microsoft.com/office/drawing/2014/main" val="3714203204"/>
                        </a:ext>
                      </a:extLst>
                    </a:gridCol>
                    <a:gridCol w="1039994">
                      <a:extLst>
                        <a:ext uri="{9D8B030D-6E8A-4147-A177-3AD203B41FA5}">
                          <a16:colId xmlns:a16="http://schemas.microsoft.com/office/drawing/2014/main" val="1698218566"/>
                        </a:ext>
                      </a:extLst>
                    </a:gridCol>
                    <a:gridCol w="972352">
                      <a:extLst>
                        <a:ext uri="{9D8B030D-6E8A-4147-A177-3AD203B41FA5}">
                          <a16:colId xmlns:a16="http://schemas.microsoft.com/office/drawing/2014/main" val="997161102"/>
                        </a:ext>
                      </a:extLst>
                    </a:gridCol>
                    <a:gridCol w="972352">
                      <a:extLst>
                        <a:ext uri="{9D8B030D-6E8A-4147-A177-3AD203B41FA5}">
                          <a16:colId xmlns:a16="http://schemas.microsoft.com/office/drawing/2014/main" val="225827941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34139563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00069781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593925355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003905830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170225865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518756961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52794506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063656874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D-E♭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E♭-E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E-F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F-F♯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F♯-G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G-G♯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G♯-A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A-B♭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B♭-B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B-C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C-C♯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C♯-D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4975089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1.0449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1.0449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1.0449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1.0449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1.0449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1.0700</m:t>
                                </m:r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1959948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6538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50C7023-5092-4C25-A5CA-5C49B9839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016186"/>
                  </p:ext>
                </p:extLst>
              </p:nvPr>
            </p:nvGraphicFramePr>
            <p:xfrm>
              <a:off x="25136" y="3502896"/>
              <a:ext cx="12141724" cy="1994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994">
                      <a:extLst>
                        <a:ext uri="{9D8B030D-6E8A-4147-A177-3AD203B41FA5}">
                          <a16:colId xmlns:a16="http://schemas.microsoft.com/office/drawing/2014/main" val="3714203204"/>
                        </a:ext>
                      </a:extLst>
                    </a:gridCol>
                    <a:gridCol w="1039994">
                      <a:extLst>
                        <a:ext uri="{9D8B030D-6E8A-4147-A177-3AD203B41FA5}">
                          <a16:colId xmlns:a16="http://schemas.microsoft.com/office/drawing/2014/main" val="1698218566"/>
                        </a:ext>
                      </a:extLst>
                    </a:gridCol>
                    <a:gridCol w="972352">
                      <a:extLst>
                        <a:ext uri="{9D8B030D-6E8A-4147-A177-3AD203B41FA5}">
                          <a16:colId xmlns:a16="http://schemas.microsoft.com/office/drawing/2014/main" val="997161102"/>
                        </a:ext>
                      </a:extLst>
                    </a:gridCol>
                    <a:gridCol w="972352">
                      <a:extLst>
                        <a:ext uri="{9D8B030D-6E8A-4147-A177-3AD203B41FA5}">
                          <a16:colId xmlns:a16="http://schemas.microsoft.com/office/drawing/2014/main" val="225827941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34139563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00069781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593925355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003905830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170225865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518756961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2527945062"/>
                        </a:ext>
                      </a:extLst>
                    </a:gridCol>
                    <a:gridCol w="1014629">
                      <a:extLst>
                        <a:ext uri="{9D8B030D-6E8A-4147-A177-3AD203B41FA5}">
                          <a16:colId xmlns:a16="http://schemas.microsoft.com/office/drawing/2014/main" val="1063656874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D-E♭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E♭-E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E-F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F-F♯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F♯-G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G-G♯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G♯-A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A-B♭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B♭-B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B-C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C-C♯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C♯-D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4975089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091" r="-10654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88" t="-99091" r="-9717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25" t="-99091" r="-932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094" t="-99091" r="-8383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5210" t="-99091" r="-698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8193" t="-99091" r="-60241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4611" t="-99091" r="-4988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795" t="-99091" r="-40180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4012" t="-99091" r="-2994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9398" t="-99091" r="-2012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3413" t="-99091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00000" t="-99091" r="-60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959948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6538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副标题 2">
            <a:extLst>
              <a:ext uri="{FF2B5EF4-FFF2-40B4-BE49-F238E27FC236}">
                <a16:creationId xmlns:a16="http://schemas.microsoft.com/office/drawing/2014/main" id="{5656A47B-788E-47B6-9056-23B43C02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8" y="5872103"/>
            <a:ext cx="10452295" cy="74671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Every key sounds different! </a:t>
            </a:r>
          </a:p>
        </p:txBody>
      </p:sp>
    </p:spTree>
    <p:extLst>
      <p:ext uri="{BB962C8B-B14F-4D97-AF65-F5344CB8AC3E}">
        <p14:creationId xmlns:p14="http://schemas.microsoft.com/office/powerpoint/2010/main" val="1296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5" y="182876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Characterization of the Keys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BFCAC-4FE4-4A7A-9003-913B8AF2FFD3}"/>
              </a:ext>
            </a:extLst>
          </p:cNvPr>
          <p:cNvSpPr/>
          <p:nvPr/>
        </p:nvSpPr>
        <p:spPr>
          <a:xfrm>
            <a:off x="618538" y="1027108"/>
            <a:ext cx="10954913" cy="583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Georgia" panose="02040502050405020303" pitchFamily="18" charset="0"/>
              </a:rPr>
              <a:t>Some examples from Christian Friedrich Daniel </a:t>
            </a:r>
            <a:r>
              <a:rPr lang="en-US" sz="2800" dirty="0" err="1">
                <a:latin typeface="Georgia" panose="02040502050405020303" pitchFamily="18" charset="0"/>
              </a:rPr>
              <a:t>Schubart’s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i="1" dirty="0">
                <a:latin typeface="Georgia" panose="02040502050405020303" pitchFamily="18" charset="0"/>
              </a:rPr>
              <a:t>Ideas Towards an Aesthetic of Music</a:t>
            </a:r>
            <a:r>
              <a:rPr lang="en-US" sz="2800" dirty="0">
                <a:latin typeface="Georgia" panose="02040502050405020303" pitchFamily="18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C major is quite pure. Its character is innocence, simplicity, [and] baby-talk.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G minor, displeasure, uneasiness, worry about a failed scheme; discontent gnashing at the bit; in a word, anger and disgust.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B major, strongly colored, announcing wild passions, made up of the crudest colors. Anger, rage, jealousy, fury, desperation, and every burden of the heart lies in its sphere. </a:t>
            </a:r>
          </a:p>
        </p:txBody>
      </p:sp>
    </p:spTree>
    <p:extLst>
      <p:ext uri="{BB962C8B-B14F-4D97-AF65-F5344CB8AC3E}">
        <p14:creationId xmlns:p14="http://schemas.microsoft.com/office/powerpoint/2010/main" val="226620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2" y="347659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The Key of </a:t>
            </a:r>
            <a:r>
              <a:rPr lang="en-US" sz="4400" b="1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F♯</a:t>
            </a:r>
            <a:r>
              <a:rPr lang="zh-CN" altLang="en-US" sz="4400" b="1" dirty="0">
                <a:ln>
                  <a:solidFill>
                    <a:srgbClr val="333F50"/>
                  </a:solidFill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n>
                  <a:solidFill>
                    <a:srgbClr val="333F50"/>
                  </a:solidFill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Major</a:t>
            </a:r>
            <a:endParaRPr lang="en-US" sz="4400" dirty="0">
              <a:ln>
                <a:solidFill>
                  <a:srgbClr val="333F50"/>
                </a:solidFill>
              </a:ln>
              <a:solidFill>
                <a:srgbClr val="333F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BFCAC-4FE4-4A7A-9003-913B8AF2FFD3}"/>
              </a:ext>
            </a:extLst>
          </p:cNvPr>
          <p:cNvSpPr/>
          <p:nvPr/>
        </p:nvSpPr>
        <p:spPr>
          <a:xfrm>
            <a:off x="618536" y="1293982"/>
            <a:ext cx="10954913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Christian Friedrich Daniel </a:t>
            </a:r>
            <a:r>
              <a:rPr lang="en-US" sz="2800" dirty="0" err="1">
                <a:solidFill>
                  <a:srgbClr val="333F50"/>
                </a:solidFill>
                <a:latin typeface="Georgia" panose="02040502050405020303" pitchFamily="18" charset="0"/>
              </a:rPr>
              <a:t>Schubart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 skipped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F♯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major because it’s useless under ¼ Comma Meantone Temperament.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46C25-4373-4A3D-8D1F-6C9612B2F255}"/>
              </a:ext>
            </a:extLst>
          </p:cNvPr>
          <p:cNvSpPr/>
          <p:nvPr/>
        </p:nvSpPr>
        <p:spPr>
          <a:xfrm>
            <a:off x="618537" y="2885597"/>
            <a:ext cx="10801304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333F50"/>
                </a:solidFill>
                <a:latin typeface="Georgia" panose="02040502050405020303" pitchFamily="18" charset="0"/>
              </a:rPr>
              <a:t>When You Wish Upon A Star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in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F♯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major in today’s tuning system: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BA50E-019C-419D-9926-5503A0BD844E}"/>
              </a:ext>
            </a:extLst>
          </p:cNvPr>
          <p:cNvSpPr/>
          <p:nvPr/>
        </p:nvSpPr>
        <p:spPr>
          <a:xfrm>
            <a:off x="618537" y="4521739"/>
            <a:ext cx="10954913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333F50"/>
                </a:solidFill>
                <a:latin typeface="Georgia" panose="02040502050405020303" pitchFamily="18" charset="0"/>
              </a:rPr>
              <a:t>When You Wish Upon A Star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in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F♯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major in ¼ Comma Meantone Temperament :</a:t>
            </a:r>
          </a:p>
        </p:txBody>
      </p:sp>
      <p:pic>
        <p:nvPicPr>
          <p:cNvPr id="3" name="When You Wish Upon A Star Meantone in F Sharp Major">
            <a:hlinkClick r:id="" action="ppaction://media"/>
            <a:extLst>
              <a:ext uri="{FF2B5EF4-FFF2-40B4-BE49-F238E27FC236}">
                <a16:creationId xmlns:a16="http://schemas.microsoft.com/office/drawing/2014/main" id="{4E63FFDD-FCA9-41EA-9347-2D252E1E5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7258" y="5349145"/>
            <a:ext cx="487363" cy="487363"/>
          </a:xfrm>
          <a:prstGeom prst="rect">
            <a:avLst/>
          </a:prstGeom>
        </p:spPr>
      </p:pic>
      <p:pic>
        <p:nvPicPr>
          <p:cNvPr id="10" name="When You Wish Upon A Star in F Sharp Major">
            <a:hlinkClick r:id="" action="ppaction://media"/>
            <a:extLst>
              <a:ext uri="{FF2B5EF4-FFF2-40B4-BE49-F238E27FC236}">
                <a16:creationId xmlns:a16="http://schemas.microsoft.com/office/drawing/2014/main" id="{E65E62D5-BD8D-425C-8737-F2901CF061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4936" y="3704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51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Keep the same ratio for all 12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Calculate the ratio of each semitone by: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 </m:t>
                      </m:r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n>
                            <a:solidFill>
                              <a:srgbClr val="333F50"/>
                            </a:solidFill>
                          </a:ln>
                          <a:solidFill>
                            <a:srgbClr val="333F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g>
                        <m:e>
                          <m:r>
                            <a:rPr lang="en-US" sz="2800" b="0" i="1" smtClean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  <a:blipFill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12-tone Equal Temperament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1C553D6-12D5-43CF-AB8E-47FE9411D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93997"/>
                  </p:ext>
                </p:extLst>
              </p:nvPr>
            </p:nvGraphicFramePr>
            <p:xfrm>
              <a:off x="25135" y="4562668"/>
              <a:ext cx="12141720" cy="1329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1141807343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858217986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095111679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8526277"/>
                        </a:ext>
                      </a:extLst>
                    </a:gridCol>
                    <a:gridCol w="1051013">
                      <a:extLst>
                        <a:ext uri="{9D8B030D-6E8A-4147-A177-3AD203B41FA5}">
                          <a16:colId xmlns:a16="http://schemas.microsoft.com/office/drawing/2014/main" val="3764921827"/>
                        </a:ext>
                      </a:extLst>
                    </a:gridCol>
                    <a:gridCol w="977983">
                      <a:extLst>
                        <a:ext uri="{9D8B030D-6E8A-4147-A177-3AD203B41FA5}">
                          <a16:colId xmlns:a16="http://schemas.microsoft.com/office/drawing/2014/main" val="2374792039"/>
                        </a:ext>
                      </a:extLst>
                    </a:gridCol>
                    <a:gridCol w="1084497">
                      <a:extLst>
                        <a:ext uri="{9D8B030D-6E8A-4147-A177-3AD203B41FA5}">
                          <a16:colId xmlns:a16="http://schemas.microsoft.com/office/drawing/2014/main" val="1713277801"/>
                        </a:ext>
                      </a:extLst>
                    </a:gridCol>
                    <a:gridCol w="944499">
                      <a:extLst>
                        <a:ext uri="{9D8B030D-6E8A-4147-A177-3AD203B41FA5}">
                          <a16:colId xmlns:a16="http://schemas.microsoft.com/office/drawing/2014/main" val="26424855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9545968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34242696"/>
                        </a:ext>
                      </a:extLst>
                    </a:gridCol>
                    <a:gridCol w="978745">
                      <a:extLst>
                        <a:ext uri="{9D8B030D-6E8A-4147-A177-3AD203B41FA5}">
                          <a16:colId xmlns:a16="http://schemas.microsoft.com/office/drawing/2014/main" val="1715594634"/>
                        </a:ext>
                      </a:extLst>
                    </a:gridCol>
                    <a:gridCol w="1051815">
                      <a:extLst>
                        <a:ext uri="{9D8B030D-6E8A-4147-A177-3AD203B41FA5}">
                          <a16:colId xmlns:a16="http://schemas.microsoft.com/office/drawing/2014/main" val="2143086088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A♯/B♭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C♯/D♭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D♯/E♭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F♯/G♭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G♯/A♭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314183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deg>
                                  <m:e>
                                    <m:r>
                                      <a:rPr lang="en-US" sz="2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869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1C553D6-12D5-43CF-AB8E-47FE9411D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93997"/>
                  </p:ext>
                </p:extLst>
              </p:nvPr>
            </p:nvGraphicFramePr>
            <p:xfrm>
              <a:off x="25135" y="4562668"/>
              <a:ext cx="12141720" cy="1329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1141807343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858217986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095111679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8526277"/>
                        </a:ext>
                      </a:extLst>
                    </a:gridCol>
                    <a:gridCol w="1051013">
                      <a:extLst>
                        <a:ext uri="{9D8B030D-6E8A-4147-A177-3AD203B41FA5}">
                          <a16:colId xmlns:a16="http://schemas.microsoft.com/office/drawing/2014/main" val="3764921827"/>
                        </a:ext>
                      </a:extLst>
                    </a:gridCol>
                    <a:gridCol w="977983">
                      <a:extLst>
                        <a:ext uri="{9D8B030D-6E8A-4147-A177-3AD203B41FA5}">
                          <a16:colId xmlns:a16="http://schemas.microsoft.com/office/drawing/2014/main" val="2374792039"/>
                        </a:ext>
                      </a:extLst>
                    </a:gridCol>
                    <a:gridCol w="1084497">
                      <a:extLst>
                        <a:ext uri="{9D8B030D-6E8A-4147-A177-3AD203B41FA5}">
                          <a16:colId xmlns:a16="http://schemas.microsoft.com/office/drawing/2014/main" val="1713277801"/>
                        </a:ext>
                      </a:extLst>
                    </a:gridCol>
                    <a:gridCol w="944499">
                      <a:extLst>
                        <a:ext uri="{9D8B030D-6E8A-4147-A177-3AD203B41FA5}">
                          <a16:colId xmlns:a16="http://schemas.microsoft.com/office/drawing/2014/main" val="26424855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9545968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34242696"/>
                        </a:ext>
                      </a:extLst>
                    </a:gridCol>
                    <a:gridCol w="978745">
                      <a:extLst>
                        <a:ext uri="{9D8B030D-6E8A-4147-A177-3AD203B41FA5}">
                          <a16:colId xmlns:a16="http://schemas.microsoft.com/office/drawing/2014/main" val="1715594634"/>
                        </a:ext>
                      </a:extLst>
                    </a:gridCol>
                    <a:gridCol w="1051815">
                      <a:extLst>
                        <a:ext uri="{9D8B030D-6E8A-4147-A177-3AD203B41FA5}">
                          <a16:colId xmlns:a16="http://schemas.microsoft.com/office/drawing/2014/main" val="2143086088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A♯/B♭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C♯/D♭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D♯/E♭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F♯/G♭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G♯/A♭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314183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917" r="-106549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88" t="-100917" r="-97176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25" t="-100917" r="-9325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094" t="-100917" r="-83836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503" t="-100917" r="-67052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20625" t="-100917" r="-6250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7865" t="-100917" r="-461798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55484" t="-100917" r="-430323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8795" t="-100917" r="-30180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3413" t="-100917" r="-2000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36875" t="-100917" r="-10875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1445" t="-100917" r="-578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699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47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8" y="1933729"/>
            <a:ext cx="10452295" cy="447795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Consistency between enharmonic equivalents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Consistency between intervals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Consistency between Keys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What We Achieved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9FF4BB-B13A-4213-B714-F78E652A4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392389"/>
                  </p:ext>
                </p:extLst>
              </p:nvPr>
            </p:nvGraphicFramePr>
            <p:xfrm>
              <a:off x="25135" y="4562668"/>
              <a:ext cx="12141720" cy="1329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1141807343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858217986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095111679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8526277"/>
                        </a:ext>
                      </a:extLst>
                    </a:gridCol>
                    <a:gridCol w="1051013">
                      <a:extLst>
                        <a:ext uri="{9D8B030D-6E8A-4147-A177-3AD203B41FA5}">
                          <a16:colId xmlns:a16="http://schemas.microsoft.com/office/drawing/2014/main" val="3764921827"/>
                        </a:ext>
                      </a:extLst>
                    </a:gridCol>
                    <a:gridCol w="977983">
                      <a:extLst>
                        <a:ext uri="{9D8B030D-6E8A-4147-A177-3AD203B41FA5}">
                          <a16:colId xmlns:a16="http://schemas.microsoft.com/office/drawing/2014/main" val="2374792039"/>
                        </a:ext>
                      </a:extLst>
                    </a:gridCol>
                    <a:gridCol w="1084497">
                      <a:extLst>
                        <a:ext uri="{9D8B030D-6E8A-4147-A177-3AD203B41FA5}">
                          <a16:colId xmlns:a16="http://schemas.microsoft.com/office/drawing/2014/main" val="1713277801"/>
                        </a:ext>
                      </a:extLst>
                    </a:gridCol>
                    <a:gridCol w="944499">
                      <a:extLst>
                        <a:ext uri="{9D8B030D-6E8A-4147-A177-3AD203B41FA5}">
                          <a16:colId xmlns:a16="http://schemas.microsoft.com/office/drawing/2014/main" val="26424855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9545968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34242696"/>
                        </a:ext>
                      </a:extLst>
                    </a:gridCol>
                    <a:gridCol w="978745">
                      <a:extLst>
                        <a:ext uri="{9D8B030D-6E8A-4147-A177-3AD203B41FA5}">
                          <a16:colId xmlns:a16="http://schemas.microsoft.com/office/drawing/2014/main" val="1715594634"/>
                        </a:ext>
                      </a:extLst>
                    </a:gridCol>
                    <a:gridCol w="1051815">
                      <a:extLst>
                        <a:ext uri="{9D8B030D-6E8A-4147-A177-3AD203B41FA5}">
                          <a16:colId xmlns:a16="http://schemas.microsoft.com/office/drawing/2014/main" val="2143086088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A♯/B♭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C♯/D♭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D♯/E♭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F♯/G♭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G♯/A♭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314183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333F50"/>
                                      </a:solidFill>
                                    </a:ln>
                                    <a:solidFill>
                                      <a:srgbClr val="333F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deg>
                                  <m:e>
                                    <m:r>
                                      <a:rPr lang="en-US" sz="2400" b="0" i="1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333F50"/>
                                          </a:solidFill>
                                        </a:ln>
                                        <a:solidFill>
                                          <a:srgbClr val="333F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869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9FF4BB-B13A-4213-B714-F78E652A4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392389"/>
                  </p:ext>
                </p:extLst>
              </p:nvPr>
            </p:nvGraphicFramePr>
            <p:xfrm>
              <a:off x="25135" y="4562668"/>
              <a:ext cx="12141720" cy="1329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859">
                      <a:extLst>
                        <a:ext uri="{9D8B030D-6E8A-4147-A177-3AD203B41FA5}">
                          <a16:colId xmlns:a16="http://schemas.microsoft.com/office/drawing/2014/main" val="1141807343"/>
                        </a:ext>
                      </a:extLst>
                    </a:gridCol>
                    <a:gridCol w="1039859">
                      <a:extLst>
                        <a:ext uri="{9D8B030D-6E8A-4147-A177-3AD203B41FA5}">
                          <a16:colId xmlns:a16="http://schemas.microsoft.com/office/drawing/2014/main" val="858217986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095111679"/>
                        </a:ext>
                      </a:extLst>
                    </a:gridCol>
                    <a:gridCol w="972227">
                      <a:extLst>
                        <a:ext uri="{9D8B030D-6E8A-4147-A177-3AD203B41FA5}">
                          <a16:colId xmlns:a16="http://schemas.microsoft.com/office/drawing/2014/main" val="18526277"/>
                        </a:ext>
                      </a:extLst>
                    </a:gridCol>
                    <a:gridCol w="1051013">
                      <a:extLst>
                        <a:ext uri="{9D8B030D-6E8A-4147-A177-3AD203B41FA5}">
                          <a16:colId xmlns:a16="http://schemas.microsoft.com/office/drawing/2014/main" val="3764921827"/>
                        </a:ext>
                      </a:extLst>
                    </a:gridCol>
                    <a:gridCol w="977983">
                      <a:extLst>
                        <a:ext uri="{9D8B030D-6E8A-4147-A177-3AD203B41FA5}">
                          <a16:colId xmlns:a16="http://schemas.microsoft.com/office/drawing/2014/main" val="2374792039"/>
                        </a:ext>
                      </a:extLst>
                    </a:gridCol>
                    <a:gridCol w="1084497">
                      <a:extLst>
                        <a:ext uri="{9D8B030D-6E8A-4147-A177-3AD203B41FA5}">
                          <a16:colId xmlns:a16="http://schemas.microsoft.com/office/drawing/2014/main" val="1713277801"/>
                        </a:ext>
                      </a:extLst>
                    </a:gridCol>
                    <a:gridCol w="944499">
                      <a:extLst>
                        <a:ext uri="{9D8B030D-6E8A-4147-A177-3AD203B41FA5}">
                          <a16:colId xmlns:a16="http://schemas.microsoft.com/office/drawing/2014/main" val="2642485514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379545968"/>
                        </a:ext>
                      </a:extLst>
                    </a:gridCol>
                    <a:gridCol w="1014498">
                      <a:extLst>
                        <a:ext uri="{9D8B030D-6E8A-4147-A177-3AD203B41FA5}">
                          <a16:colId xmlns:a16="http://schemas.microsoft.com/office/drawing/2014/main" val="434242696"/>
                        </a:ext>
                      </a:extLst>
                    </a:gridCol>
                    <a:gridCol w="978745">
                      <a:extLst>
                        <a:ext uri="{9D8B030D-6E8A-4147-A177-3AD203B41FA5}">
                          <a16:colId xmlns:a16="http://schemas.microsoft.com/office/drawing/2014/main" val="1715594634"/>
                        </a:ext>
                      </a:extLst>
                    </a:gridCol>
                    <a:gridCol w="1051815">
                      <a:extLst>
                        <a:ext uri="{9D8B030D-6E8A-4147-A177-3AD203B41FA5}">
                          <a16:colId xmlns:a16="http://schemas.microsoft.com/office/drawing/2014/main" val="2143086088"/>
                        </a:ext>
                      </a:extLst>
                    </a:gridCol>
                  </a:tblGrid>
                  <a:tr h="664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A♯/B♭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C♯/D♭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D♯/E♭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F♯/G♭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rgbClr val="333F50"/>
                                </a:solidFill>
                              </a:ln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G♯/A♭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314183"/>
                      </a:ext>
                    </a:extLst>
                  </a:tr>
                  <a:tr h="664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917" r="-106549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88" t="-100917" r="-97176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3125" t="-100917" r="-9325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5094" t="-100917" r="-838365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1503" t="-100917" r="-67052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0625" t="-100917" r="-6250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7865" t="-100917" r="-461798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55484" t="-100917" r="-430323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8795" t="-100917" r="-30180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413" t="-100917" r="-2000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36875" t="-100917" r="-10875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F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1445" t="-100917" r="-578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699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439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7" y="1817523"/>
            <a:ext cx="10452295" cy="447795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Any Just Interval other than the Octaves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Any other interval ratio is irrational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Not much difference, though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5" y="699257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What We Lost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590A35-DB77-4122-8637-E2B4F70AA886}"/>
                  </a:ext>
                </a:extLst>
              </p:cNvPr>
              <p:cNvSpPr/>
              <p:nvPr/>
            </p:nvSpPr>
            <p:spPr>
              <a:xfrm>
                <a:off x="5978927" y="4002667"/>
                <a:ext cx="3848300" cy="2299091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12 ET Perfect Fifth: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/12</m:t>
                        </m:r>
                      </m:sup>
                    </m:sSup>
                    <m:r>
                      <a:rPr lang="en-US" sz="24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=1.4983</m:t>
                    </m:r>
                  </m:oMath>
                </a14:m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12 ET Major Third: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n>
                              <a:solidFill>
                                <a:srgbClr val="333F50"/>
                              </a:solidFill>
                            </a:ln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/12</m:t>
                        </m:r>
                      </m:sup>
                    </m:sSup>
                    <m:r>
                      <a:rPr lang="en-US" sz="24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sz="24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2599</m:t>
                    </m:r>
                  </m:oMath>
                </a14:m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590A35-DB77-4122-8637-E2B4F70AA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27" y="4002667"/>
                <a:ext cx="3848300" cy="2299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EF1731-1936-4233-BA7A-4E9CB847372E}"/>
                  </a:ext>
                </a:extLst>
              </p:cNvPr>
              <p:cNvSpPr/>
              <p:nvPr/>
            </p:nvSpPr>
            <p:spPr>
              <a:xfrm>
                <a:off x="1370873" y="4002667"/>
                <a:ext cx="6096000" cy="22410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Just Perfect Fifth: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3 :2=1.5</m:t>
                    </m:r>
                  </m:oMath>
                </a14:m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Just Major Third: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4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sz="2400" b="0" i="1" smtClean="0">
                        <a:ln>
                          <a:solidFill>
                            <a:srgbClr val="333F50"/>
                          </a:solidFill>
                        </a:ln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EF1731-1936-4233-BA7A-4E9CB8473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73" y="4002667"/>
                <a:ext cx="6096000" cy="22410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12ET Perfect Fifth">
            <a:hlinkClick r:id="" action="ppaction://media"/>
            <a:extLst>
              <a:ext uri="{FF2B5EF4-FFF2-40B4-BE49-F238E27FC236}">
                <a16:creationId xmlns:a16="http://schemas.microsoft.com/office/drawing/2014/main" id="{BC9FB29F-D678-4DBD-865B-A10D3F5C6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21805" y="4171942"/>
            <a:ext cx="487363" cy="487363"/>
          </a:xfrm>
          <a:prstGeom prst="rect">
            <a:avLst/>
          </a:prstGeom>
        </p:spPr>
      </p:pic>
      <p:pic>
        <p:nvPicPr>
          <p:cNvPr id="10" name="Perfect Fifth">
            <a:hlinkClick r:id="" action="ppaction://media"/>
            <a:extLst>
              <a:ext uri="{FF2B5EF4-FFF2-40B4-BE49-F238E27FC236}">
                <a16:creationId xmlns:a16="http://schemas.microsoft.com/office/drawing/2014/main" id="{4E5426B5-44FB-4548-A1A2-B938C1463F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84012" y="4192173"/>
            <a:ext cx="487363" cy="487363"/>
          </a:xfrm>
          <a:prstGeom prst="rect">
            <a:avLst/>
          </a:prstGeom>
        </p:spPr>
      </p:pic>
      <p:pic>
        <p:nvPicPr>
          <p:cNvPr id="11" name="12ET Major Third">
            <a:hlinkClick r:id="" action="ppaction://media"/>
            <a:extLst>
              <a:ext uri="{FF2B5EF4-FFF2-40B4-BE49-F238E27FC236}">
                <a16:creationId xmlns:a16="http://schemas.microsoft.com/office/drawing/2014/main" id="{A34597EC-B971-48AD-B277-1E6D4BF5DC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21804" y="5349144"/>
            <a:ext cx="487363" cy="487363"/>
          </a:xfrm>
          <a:prstGeom prst="rect">
            <a:avLst/>
          </a:prstGeom>
        </p:spPr>
      </p:pic>
      <p:pic>
        <p:nvPicPr>
          <p:cNvPr id="12" name="Major Third">
            <a:hlinkClick r:id="" action="ppaction://media"/>
            <a:extLst>
              <a:ext uri="{FF2B5EF4-FFF2-40B4-BE49-F238E27FC236}">
                <a16:creationId xmlns:a16="http://schemas.microsoft.com/office/drawing/2014/main" id="{B0EFC8F7-F68A-46F8-8FE7-18B26E7060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84012" y="5234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13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2" y="1348488"/>
            <a:ext cx="10452295" cy="447795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Flavor and characterization of the keys!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0" y="46815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What We Lost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40E1A-29FA-4A0B-AB49-1B6814584D23}"/>
              </a:ext>
            </a:extLst>
          </p:cNvPr>
          <p:cNvSpPr/>
          <p:nvPr/>
        </p:nvSpPr>
        <p:spPr>
          <a:xfrm>
            <a:off x="618532" y="2216636"/>
            <a:ext cx="10954913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333F50"/>
                </a:solidFill>
                <a:latin typeface="Georgia" panose="02040502050405020303" pitchFamily="18" charset="0"/>
              </a:rPr>
              <a:t>When You Wish Upon A Star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in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G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 major in Meantone (gentle and serene motion of the heart):</a:t>
            </a:r>
          </a:p>
        </p:txBody>
      </p:sp>
      <p:pic>
        <p:nvPicPr>
          <p:cNvPr id="8" name="When You Wish Upon A Star Meantone In G Major">
            <a:hlinkClick r:id="" action="ppaction://media"/>
            <a:extLst>
              <a:ext uri="{FF2B5EF4-FFF2-40B4-BE49-F238E27FC236}">
                <a16:creationId xmlns:a16="http://schemas.microsoft.com/office/drawing/2014/main" id="{386E9E50-1052-4315-8D20-B97A6A4EC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6418" y="3048660"/>
            <a:ext cx="487363" cy="48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EA129C-510A-41F9-9352-236DCBBC16BA}"/>
              </a:ext>
            </a:extLst>
          </p:cNvPr>
          <p:cNvSpPr/>
          <p:nvPr/>
        </p:nvSpPr>
        <p:spPr>
          <a:xfrm>
            <a:off x="618532" y="3729165"/>
            <a:ext cx="10954913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333F50"/>
                </a:solidFill>
                <a:latin typeface="Georgia" panose="02040502050405020303" pitchFamily="18" charset="0"/>
              </a:rPr>
              <a:t>When You Wish Upon A Star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in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A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 major in Meantone (innocent love, contentment): </a:t>
            </a:r>
          </a:p>
        </p:txBody>
      </p:sp>
      <p:pic>
        <p:nvPicPr>
          <p:cNvPr id="15" name="When You Wish Upon A Star Meantone In A Major">
            <a:hlinkClick r:id="" action="ppaction://media"/>
            <a:extLst>
              <a:ext uri="{FF2B5EF4-FFF2-40B4-BE49-F238E27FC236}">
                <a16:creationId xmlns:a16="http://schemas.microsoft.com/office/drawing/2014/main" id="{65F2ED5E-2092-4CBC-8160-477D4F2DB5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8311" y="4548378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905682-9012-4A50-85F0-4A4F68C1FDC9}"/>
              </a:ext>
            </a:extLst>
          </p:cNvPr>
          <p:cNvSpPr/>
          <p:nvPr/>
        </p:nvSpPr>
        <p:spPr>
          <a:xfrm>
            <a:off x="618531" y="5193682"/>
            <a:ext cx="10954913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333F50"/>
                </a:solidFill>
                <a:latin typeface="Georgia" panose="02040502050405020303" pitchFamily="18" charset="0"/>
              </a:rPr>
              <a:t>When You Wish Upon A Star 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in the key of </a:t>
            </a:r>
            <a:r>
              <a:rPr lang="en-US" sz="28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Georgia" panose="02040502050405020303" pitchFamily="18" charset="0"/>
              </a:rPr>
              <a:t>B</a:t>
            </a:r>
            <a:r>
              <a:rPr lang="en-US" sz="2800" dirty="0">
                <a:solidFill>
                  <a:srgbClr val="333F50"/>
                </a:solidFill>
                <a:latin typeface="Georgia" panose="02040502050405020303" pitchFamily="18" charset="0"/>
              </a:rPr>
              <a:t> major in Meantone (strongly colored, wild passions): </a:t>
            </a:r>
          </a:p>
        </p:txBody>
      </p:sp>
      <p:pic>
        <p:nvPicPr>
          <p:cNvPr id="17" name="When You Wish Upon A Star Meantone In B Major">
            <a:hlinkClick r:id="" action="ppaction://media"/>
            <a:extLst>
              <a:ext uri="{FF2B5EF4-FFF2-40B4-BE49-F238E27FC236}">
                <a16:creationId xmlns:a16="http://schemas.microsoft.com/office/drawing/2014/main" id="{7B7438E9-5C22-401A-A5B5-9EEBAD7A25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7445" y="60128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34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2" y="1625579"/>
            <a:ext cx="10452295" cy="447795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Perfection?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Degeneracy?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Compromise. 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It is a story about how we gave up our obsession with the “purity” of mathematical form or interval ratio to arrive at a compromised yet consistent tuning system. 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0" y="46815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… Moral of the Story?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382898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Octave</a:t>
                </a:r>
              </a:p>
              <a:p>
                <a:pPr marL="914400" lvl="1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Ratio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 :1</m:t>
                    </m:r>
                  </m:oMath>
                </a14:m>
                <a:endPara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914400" lvl="1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“Same note”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12 pitches/semitones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How do we get there? </a:t>
                </a: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3828987"/>
              </a:xfrm>
              <a:blipFill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5" y="526858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Tuning System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73C142A6-2765-49EF-9510-D391BEFD3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8" y="1933729"/>
            <a:ext cx="6144194" cy="3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3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329F934-5AD8-4C25-9AA9-A4C6DBCA0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" y="161643"/>
            <a:ext cx="11732455" cy="781540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C43BDF0D-7E5E-4898-A5B5-53730C02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1203299"/>
            <a:ext cx="11234056" cy="535515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Schubart</a:t>
            </a:r>
            <a:r>
              <a:rPr lang="en-US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Christian F. D.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Ideen zu einer Ästhetik der Tonkunst: an </a:t>
            </a:r>
            <a:r>
              <a:rPr lang="de-DE" altLang="zh-CN" sz="2200" i="1" dirty="0" err="1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annotated</a:t>
            </a:r>
            <a:r>
              <a:rPr lang="de-DE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zh-CN" sz="2200" i="1" dirty="0" err="1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Translated by Ted Alan DuBois, University of Southern California, 1983, pp. 433-436. digitallibrary.usc.edu/cdm/ref/collection/p15799coll3/id/262906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Durfee, Dallin S.; Colton, John S., “The physics of musical scales: Theory and experiment.” </a:t>
            </a:r>
            <a:r>
              <a:rPr lang="en-US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physics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Vol.83 (10),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pp. 835-842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aapt.scitation.org/doi/full/10.1119/1.4926956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Neely, Adam, “Which key is the saddest?” </a:t>
            </a:r>
            <a:r>
              <a:rPr lang="en-US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January 2017, www.youtube.com/watch?v=6c_LeIXrzAk&amp;t=229s.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Huang, Andrew, “The most mind-blowing concept in music (Harmonic Series).” </a:t>
            </a:r>
            <a:r>
              <a:rPr lang="en-US" altLang="zh-CN" sz="2200" i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altLang="zh-CN" sz="22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May 2020, www.youtube.com/watch?v=Wx_kugSemfY</a:t>
            </a:r>
          </a:p>
        </p:txBody>
      </p:sp>
    </p:spTree>
    <p:extLst>
      <p:ext uri="{BB962C8B-B14F-4D97-AF65-F5344CB8AC3E}">
        <p14:creationId xmlns:p14="http://schemas.microsoft.com/office/powerpoint/2010/main" val="282869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E49AF-2662-4DD5-B924-0C39A691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48" y="2348508"/>
            <a:ext cx="10452295" cy="382898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Three major tuning systems (temperaments) in Western Music: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Pythagorean Tuning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¼ Comma Meantone Temperament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12-tone Equal Temperament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Tuning System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4" y="1792489"/>
                <a:ext cx="10452295" cy="4456185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Integer multiplications to the base frequency</a:t>
                </a:r>
              </a:p>
              <a:p>
                <a:pPr algn="l">
                  <a:lnSpc>
                    <a:spcPct val="150000"/>
                  </a:lnSpc>
                </a:pP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Intervals in between harmonics are called “just intervals”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333F50"/>
                    </a:solidFill>
                    <a:latin typeface="Georgia" panose="02040502050405020303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Have a listen</a:t>
                </a:r>
                <a:endParaRPr lang="en-US" altLang="zh-CN" dirty="0"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  <a:p>
                <a:pPr marL="800100" lvl="1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4" y="1792489"/>
                <a:ext cx="10452295" cy="4456185"/>
              </a:xfrm>
              <a:blipFill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4" y="609326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Harmonic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F03A828-7826-4983-AD96-14F76887B2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74423"/>
                  </p:ext>
                </p:extLst>
              </p:nvPr>
            </p:nvGraphicFramePr>
            <p:xfrm>
              <a:off x="1378157" y="2665827"/>
              <a:ext cx="9435671" cy="1027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6334">
                      <a:extLst>
                        <a:ext uri="{9D8B030D-6E8A-4147-A177-3AD203B41FA5}">
                          <a16:colId xmlns:a16="http://schemas.microsoft.com/office/drawing/2014/main" val="1808378637"/>
                        </a:ext>
                      </a:extLst>
                    </a:gridCol>
                    <a:gridCol w="1223137">
                      <a:extLst>
                        <a:ext uri="{9D8B030D-6E8A-4147-A177-3AD203B41FA5}">
                          <a16:colId xmlns:a16="http://schemas.microsoft.com/office/drawing/2014/main" val="2660229892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4073541979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2032327457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1278325835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767878620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2017397377"/>
                        </a:ext>
                      </a:extLst>
                    </a:gridCol>
                  </a:tblGrid>
                  <a:tr h="513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Base 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333F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086920"/>
                      </a:ext>
                    </a:extLst>
                  </a:tr>
                  <a:tr h="513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220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220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440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660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880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1100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333F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333F5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690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F03A828-7826-4983-AD96-14F76887B2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74423"/>
                  </p:ext>
                </p:extLst>
              </p:nvPr>
            </p:nvGraphicFramePr>
            <p:xfrm>
              <a:off x="1378157" y="2665827"/>
              <a:ext cx="9435671" cy="1027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6334">
                      <a:extLst>
                        <a:ext uri="{9D8B030D-6E8A-4147-A177-3AD203B41FA5}">
                          <a16:colId xmlns:a16="http://schemas.microsoft.com/office/drawing/2014/main" val="1808378637"/>
                        </a:ext>
                      </a:extLst>
                    </a:gridCol>
                    <a:gridCol w="1223137">
                      <a:extLst>
                        <a:ext uri="{9D8B030D-6E8A-4147-A177-3AD203B41FA5}">
                          <a16:colId xmlns:a16="http://schemas.microsoft.com/office/drawing/2014/main" val="2660229892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4073541979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2032327457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1278325835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767878620"/>
                        </a:ext>
                      </a:extLst>
                    </a:gridCol>
                    <a:gridCol w="1245240">
                      <a:extLst>
                        <a:ext uri="{9D8B030D-6E8A-4147-A177-3AD203B41FA5}">
                          <a16:colId xmlns:a16="http://schemas.microsoft.com/office/drawing/2014/main" val="2017397377"/>
                        </a:ext>
                      </a:extLst>
                    </a:gridCol>
                  </a:tblGrid>
                  <a:tr h="513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Base 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2687" t="-7059" r="-509453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824" t="-7059" r="-40196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8824" t="-7059" r="-30196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8824" t="-7059" r="-20196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098" t="-7059" r="-10097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9314" t="-7059" r="-1471" b="-1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086920"/>
                      </a:ext>
                    </a:extLst>
                  </a:tr>
                  <a:tr h="513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220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220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440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660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880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333F50"/>
                              </a:solidFill>
                              <a:latin typeface="Georgia" panose="02040502050405020303" pitchFamily="18" charset="0"/>
                            </a:rPr>
                            <a:t>1100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9314" t="-108333" r="-1471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907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63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8595" y="1545585"/>
                <a:ext cx="5083973" cy="5214443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Octave: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 2 :1</m:t>
                    </m:r>
                  </m:oMath>
                </a14:m>
                <a:r>
                  <a:rPr lang="en-US" sz="2800" b="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marL="914400" lvl="1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12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Perfect Fifth: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US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marL="914400" lvl="1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7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Major Third: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F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marL="914400" lvl="1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333F50"/>
                    </a:solidFill>
                    <a:latin typeface="Georgia" panose="02040502050405020303" pitchFamily="18" charset="0"/>
                  </a:rPr>
                  <a:t>4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333F50"/>
                    </a:solidFill>
                    <a:latin typeface="Georgia" panose="02040502050405020303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Have a listen</a:t>
                </a:r>
                <a:endParaRPr lang="en-US" altLang="zh-CN" sz="2800" dirty="0">
                  <a:solidFill>
                    <a:srgbClr val="333F5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8595" y="1545585"/>
                <a:ext cx="5083973" cy="5214443"/>
              </a:xfrm>
              <a:blipFill>
                <a:blip r:embed="rId3"/>
                <a:stretch>
                  <a:fillRect l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4000" y="3831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Important Just Intervals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EA3B3220-7745-429C-BD86-33DD0D052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8" y="1933729"/>
            <a:ext cx="6144194" cy="3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Preserves Octaves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 :1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) and Perfect Fifths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3 :2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)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Remember: a Perfect Fifth is 7 semitones and an Octave is 12 semitones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7 and 12 are coprime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If we stack the Perfect Fifths, we will eventually get all 12 pitches! </a:t>
                </a: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69848" y="1933729"/>
                <a:ext cx="10452295" cy="4477957"/>
              </a:xfrm>
              <a:blipFill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07831" y="1953195"/>
                <a:ext cx="10376329" cy="4051680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Start with a base note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Stack the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3 :2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ratio to get new pitches that are a Perfect Fifth apart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b="0" i="1" dirty="0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ratio to bring the pitches to different Octaves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Repeat 6 times up and 5 times down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CB2E49AF-2662-4DD5-B924-0C39A691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07831" y="1953195"/>
                <a:ext cx="10376329" cy="4051680"/>
              </a:xfrm>
              <a:blipFill>
                <a:blip r:embed="rId2"/>
                <a:stretch>
                  <a:fillRect l="-1058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1523996" y="781694"/>
            <a:ext cx="9144000" cy="781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8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88D0C6-C150-453C-AF69-F0C3AC2C48EA}"/>
              </a:ext>
            </a:extLst>
          </p:cNvPr>
          <p:cNvSpPr/>
          <p:nvPr/>
        </p:nvSpPr>
        <p:spPr>
          <a:xfrm rot="5400000">
            <a:off x="9398290" y="4199770"/>
            <a:ext cx="2801306" cy="2786113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7A2A293-254D-4C28-BE48-D0F296AF5DE8}"/>
              </a:ext>
            </a:extLst>
          </p:cNvPr>
          <p:cNvSpPr/>
          <p:nvPr/>
        </p:nvSpPr>
        <p:spPr>
          <a:xfrm>
            <a:off x="3235569" y="-98473"/>
            <a:ext cx="8956431" cy="4290646"/>
          </a:xfrm>
          <a:custGeom>
            <a:avLst/>
            <a:gdLst>
              <a:gd name="connsiteX0" fmla="*/ 0 w 8947053"/>
              <a:gd name="connsiteY0" fmla="*/ 0 h 4220307"/>
              <a:gd name="connsiteX1" fmla="*/ 8947053 w 8947053"/>
              <a:gd name="connsiteY1" fmla="*/ 4220307 h 4220307"/>
              <a:gd name="connsiteX2" fmla="*/ 8932985 w 8947053"/>
              <a:gd name="connsiteY2" fmla="*/ 28135 h 4220307"/>
              <a:gd name="connsiteX3" fmla="*/ 0 w 8947053"/>
              <a:gd name="connsiteY3" fmla="*/ 0 h 4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053" h="4220307">
                <a:moveTo>
                  <a:pt x="0" y="0"/>
                </a:moveTo>
                <a:lnTo>
                  <a:pt x="8947053" y="4220307"/>
                </a:lnTo>
                <a:cubicBezTo>
                  <a:pt x="8942364" y="2822916"/>
                  <a:pt x="8937674" y="1425526"/>
                  <a:pt x="8932985" y="28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17ED3E-AB9B-4835-99DE-BAF7642226BE}"/>
              </a:ext>
            </a:extLst>
          </p:cNvPr>
          <p:cNvSpPr txBox="1">
            <a:spLocks/>
          </p:cNvSpPr>
          <p:nvPr/>
        </p:nvSpPr>
        <p:spPr>
          <a:xfrm>
            <a:off x="0" y="5329"/>
            <a:ext cx="5307291" cy="62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Pythagorean Tuning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C991A6-629D-4498-8E9F-0554AAF80C14}"/>
              </a:ext>
            </a:extLst>
          </p:cNvPr>
          <p:cNvCxnSpPr>
            <a:cxnSpLocks/>
          </p:cNvCxnSpPr>
          <p:nvPr/>
        </p:nvCxnSpPr>
        <p:spPr>
          <a:xfrm>
            <a:off x="3035431" y="6089988"/>
            <a:ext cx="0" cy="6115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8120F9-DE0F-4AAD-99F5-8BF2D49B6C07}"/>
              </a:ext>
            </a:extLst>
          </p:cNvPr>
          <p:cNvCxnSpPr>
            <a:cxnSpLocks/>
          </p:cNvCxnSpPr>
          <p:nvPr/>
        </p:nvCxnSpPr>
        <p:spPr>
          <a:xfrm>
            <a:off x="5459686" y="6089988"/>
            <a:ext cx="0" cy="61150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7C944BD-26A9-43F4-B5D7-51DFAC624FB9}"/>
              </a:ext>
            </a:extLst>
          </p:cNvPr>
          <p:cNvSpPr/>
          <p:nvPr/>
        </p:nvSpPr>
        <p:spPr>
          <a:xfrm rot="10800000">
            <a:off x="3035430" y="1151853"/>
            <a:ext cx="2424256" cy="409701"/>
          </a:xfrm>
          <a:custGeom>
            <a:avLst/>
            <a:gdLst>
              <a:gd name="connsiteX0" fmla="*/ 0 w 2281286"/>
              <a:gd name="connsiteY0" fmla="*/ 28280 h 339467"/>
              <a:gd name="connsiteX1" fmla="*/ 1357460 w 2281286"/>
              <a:gd name="connsiteY1" fmla="*/ 339365 h 339467"/>
              <a:gd name="connsiteX2" fmla="*/ 2281286 w 2281286"/>
              <a:gd name="connsiteY2" fmla="*/ 0 h 339467"/>
              <a:gd name="connsiteX0" fmla="*/ 0 w 2281286"/>
              <a:gd name="connsiteY0" fmla="*/ 28280 h 405425"/>
              <a:gd name="connsiteX1" fmla="*/ 1253765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405425"/>
              <a:gd name="connsiteX1" fmla="*/ 1187777 w 2281286"/>
              <a:gd name="connsiteY1" fmla="*/ 405352 h 405425"/>
              <a:gd name="connsiteX2" fmla="*/ 2281286 w 2281286"/>
              <a:gd name="connsiteY2" fmla="*/ 0 h 405425"/>
              <a:gd name="connsiteX0" fmla="*/ 0 w 2281286"/>
              <a:gd name="connsiteY0" fmla="*/ 28280 h 311208"/>
              <a:gd name="connsiteX1" fmla="*/ 1216058 w 2281286"/>
              <a:gd name="connsiteY1" fmla="*/ 311084 h 311208"/>
              <a:gd name="connsiteX2" fmla="*/ 2281286 w 2281286"/>
              <a:gd name="connsiteY2" fmla="*/ 0 h 311208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189"/>
              <a:gd name="connsiteX1" fmla="*/ 1102995 w 2168223"/>
              <a:gd name="connsiteY1" fmla="*/ 328149 h 328189"/>
              <a:gd name="connsiteX2" fmla="*/ 2168223 w 2168223"/>
              <a:gd name="connsiteY2" fmla="*/ 17065 h 328189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  <a:gd name="connsiteX0" fmla="*/ 0 w 2168223"/>
              <a:gd name="connsiteY0" fmla="*/ 0 h 328457"/>
              <a:gd name="connsiteX1" fmla="*/ 1102995 w 2168223"/>
              <a:gd name="connsiteY1" fmla="*/ 328149 h 328457"/>
              <a:gd name="connsiteX2" fmla="*/ 2168223 w 2168223"/>
              <a:gd name="connsiteY2" fmla="*/ 17065 h 3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223" h="328457">
                <a:moveTo>
                  <a:pt x="0" y="0"/>
                </a:moveTo>
                <a:cubicBezTo>
                  <a:pt x="152362" y="354394"/>
                  <a:pt x="741625" y="325305"/>
                  <a:pt x="1102995" y="328149"/>
                </a:cubicBezTo>
                <a:cubicBezTo>
                  <a:pt x="1464365" y="330993"/>
                  <a:pt x="2055086" y="320425"/>
                  <a:pt x="2168223" y="17065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DD51997E-3F21-4523-AB47-7A477C20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2" y="1594290"/>
            <a:ext cx="7386016" cy="4422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08E0BB-EB92-4A91-B2B1-F3BDC8C9555C}"/>
                  </a:ext>
                </a:extLst>
              </p:cNvPr>
              <p:cNvSpPr/>
              <p:nvPr/>
            </p:nvSpPr>
            <p:spPr>
              <a:xfrm>
                <a:off x="3463496" y="663100"/>
                <a:ext cx="1358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08E0BB-EB92-4A91-B2B1-F3BDC8C9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96" y="663100"/>
                <a:ext cx="13584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1466</Words>
  <Application>Microsoft Office PowerPoint</Application>
  <PresentationFormat>Widescreen</PresentationFormat>
  <Paragraphs>370</Paragraphs>
  <Slides>30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Cambria Math</vt:lpstr>
      <vt:lpstr>Georgia</vt:lpstr>
      <vt:lpstr>Times New Roman</vt:lpstr>
      <vt:lpstr>Office 主题​​</vt:lpstr>
      <vt:lpstr>The Evolution of Common Western Tuning Systems</vt:lpstr>
      <vt:lpstr>Tuning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Assessment Review</dc:title>
  <dc:creator>吴 松泽</dc:creator>
  <cp:lastModifiedBy>Songze Wu</cp:lastModifiedBy>
  <cp:revision>90</cp:revision>
  <dcterms:created xsi:type="dcterms:W3CDTF">2020-06-11T13:01:55Z</dcterms:created>
  <dcterms:modified xsi:type="dcterms:W3CDTF">2020-09-24T15:03:29Z</dcterms:modified>
</cp:coreProperties>
</file>